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4"/>
  </p:notesMasterIdLst>
  <p:handoutMasterIdLst>
    <p:handoutMasterId r:id="rId25"/>
  </p:handoutMasterIdLst>
  <p:sldIdLst>
    <p:sldId id="256" r:id="rId2"/>
    <p:sldId id="344" r:id="rId3"/>
    <p:sldId id="349" r:id="rId4"/>
    <p:sldId id="328" r:id="rId5"/>
    <p:sldId id="351" r:id="rId6"/>
    <p:sldId id="330" r:id="rId7"/>
    <p:sldId id="350" r:id="rId8"/>
    <p:sldId id="348" r:id="rId9"/>
    <p:sldId id="320" r:id="rId10"/>
    <p:sldId id="321" r:id="rId11"/>
    <p:sldId id="322" r:id="rId12"/>
    <p:sldId id="302" r:id="rId13"/>
    <p:sldId id="366" r:id="rId14"/>
    <p:sldId id="367" r:id="rId15"/>
    <p:sldId id="356" r:id="rId16"/>
    <p:sldId id="368" r:id="rId17"/>
    <p:sldId id="369" r:id="rId18"/>
    <p:sldId id="358" r:id="rId19"/>
    <p:sldId id="359" r:id="rId20"/>
    <p:sldId id="371" r:id="rId21"/>
    <p:sldId id="370" r:id="rId22"/>
    <p:sldId id="301" r:id="rId2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00"/>
    <a:srgbClr val="008000"/>
    <a:srgbClr val="003366"/>
    <a:srgbClr val="000099"/>
    <a:srgbClr val="009900"/>
    <a:srgbClr val="33CC33"/>
    <a:srgbClr val="FFFF00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837" autoAdjust="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198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412A30-1998-4C58-AE1F-E9614232213D}" type="datetimeFigureOut">
              <a:rPr lang="zh-TW" altLang="en-US"/>
              <a:pPr>
                <a:defRPr/>
              </a:pPr>
              <a:t>2019/9/28</a:t>
            </a:fld>
            <a:endParaRPr lang="en-US" altLang="zh-TW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2988DC-5D83-4C71-883D-C243826A828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8940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9000" r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07DAFE2F-D816-4B06-BB35-2DBE9E5ACB10}" type="datetimeFigureOut">
              <a:rPr lang="zh-TW" altLang="en-US"/>
              <a:pPr>
                <a:defRPr/>
              </a:pPr>
              <a:t>2019/9/28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E206CCF1-C5C4-4ADC-840D-AC3951B5086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2566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206CCF1-C5C4-4ADC-840D-AC3951B50862}" type="slidenum">
              <a:rPr lang="zh-TW" altLang="en-US" smtClean="0"/>
              <a:pPr>
                <a:defRPr/>
              </a:pPr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0200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A35B4830-0FEB-4D3E-B26B-D7F3FF1D3F8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692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3012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630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6105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45061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16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1BC8B6-8E03-4792-890C-801CEE28CEF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90082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41B92E-7BC3-43EE-938C-1F47501EF87B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0203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endParaRPr lang="zh-TW" alt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364BCD-6316-4517-96AF-06A8F95CCB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1142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26530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DD2721A8-3A3E-4A3B-812D-CA051DD8F80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4959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7163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BF5CFAC2-E516-4991-A54A-486AB422713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72900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49BD2-2C05-4FF3-A8DC-7BD4D9B8B42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466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DDCED9-3DB3-4034-A12F-B9BFE81C20C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4495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13B1D-EF58-4E58-B8B6-C4B1F5013128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2370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9CB93C32-FFAC-49A8-A59F-37DE87B6E011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668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8E9031D4-4EE5-480B-9161-F25A10477FE4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2132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  <p:sldLayoutId id="2147483759" r:id="rId14"/>
    <p:sldLayoutId id="2147483760" r:id="rId15"/>
    <p:sldLayoutId id="2147483761" r:id="rId16"/>
    <p:sldLayoutId id="21474837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../movieroom/&#39318;&#20301;&#36781;&#32887;&#30340;&#32317;&#32113;&#23612;&#20811;&#26862;.wmv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../movieroom/&#27611;&#28580;&#26481;&#30340;&#20849;&#29986;&#40680;&#25509;&#25484;&#20013;&#22283;.wm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11960" y="5013176"/>
            <a:ext cx="5328592" cy="93610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zh-TW" alt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微軟正黑體"/>
              </a:rPr>
              <a:t>導師：施韋嘉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48880"/>
            <a:ext cx="7010400" cy="216024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zh-TW" altLang="en-US" sz="6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微軟正黑體"/>
              </a:rPr>
              <a:t>班親會</a:t>
            </a:r>
            <a:endParaRPr lang="en-US" altLang="zh-TW" sz="66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微軟正黑體"/>
            </a:endParaRPr>
          </a:p>
          <a:p>
            <a:pPr algn="ctr" eaLnBrk="1" hangingPunct="1">
              <a:defRPr/>
            </a:pPr>
            <a:r>
              <a:rPr lang="zh-TW" altLang="en-US" sz="66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微軟正黑體"/>
              </a:rPr>
              <a:t>歡迎</a:t>
            </a:r>
            <a:r>
              <a:rPr lang="zh-TW" altLang="en-US" sz="6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微軟正黑體"/>
              </a:rPr>
              <a:t>您</a:t>
            </a:r>
            <a:endParaRPr lang="en-US" altLang="zh-TW" sz="6600" b="1" dirty="0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微軟正黑體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99592" y="548680"/>
            <a:ext cx="734481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zh-TW" altLang="en-US" sz="96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微軟正黑體"/>
              </a:rPr>
              <a:t>電一甲</a:t>
            </a:r>
            <a:endParaRPr lang="zh-TW" altLang="en-US" sz="96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  <a:cs typeface="微軟正黑體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589199" cy="1280890"/>
          </a:xfrm>
        </p:spPr>
        <p:txBody>
          <a:bodyPr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班級生活公約</a:t>
            </a:r>
            <a:endParaRPr lang="zh-TW" altLang="en-US" sz="6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66738" y="1752600"/>
            <a:ext cx="8325742" cy="4267200"/>
          </a:xfrm>
        </p:spPr>
        <p:txBody>
          <a:bodyPr/>
          <a:lstStyle/>
          <a:p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準時</a:t>
            </a:r>
            <a:r>
              <a:rPr lang="zh-TW" altLang="zh-TW" sz="3200" b="1" u="sng" dirty="0">
                <a:latin typeface="標楷體" pitchFamily="65" charset="-120"/>
                <a:ea typeface="標楷體" pitchFamily="65" charset="-120"/>
              </a:rPr>
              <a:t>刷卡上學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、上課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sz="3200" b="1" u="sng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不</a:t>
            </a:r>
            <a:r>
              <a:rPr lang="zh-TW" altLang="zh-TW" sz="3200" b="1" u="sng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遲到</a:t>
            </a:r>
            <a:r>
              <a:rPr lang="en-US" altLang="zh-TW" sz="3200" b="1" u="sng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(7:20</a:t>
            </a:r>
            <a:r>
              <a:rPr lang="zh-TW" altLang="en-US" sz="3200" b="1" u="sng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前</a:t>
            </a:r>
            <a:r>
              <a:rPr lang="en-US" altLang="zh-TW" sz="3200" b="1" u="sng" dirty="0" smtClean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每天到校自主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完成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手機繳交。</a:t>
            </a:r>
          </a:p>
          <a:p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認真負責自己的掃地區域。</a:t>
            </a:r>
          </a:p>
          <a:p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維護好教室及座位旁邊的環境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含物櫃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) 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認真努力各項測驗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作業不遲交。</a:t>
            </a:r>
          </a:p>
          <a:p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相關回條及費用繳交</a:t>
            </a:r>
            <a:r>
              <a:rPr lang="en-US" altLang="zh-TW" sz="3200" b="1" dirty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zh-TW" sz="3200" b="1" dirty="0">
                <a:latin typeface="標楷體" pitchFamily="65" charset="-120"/>
                <a:ea typeface="標楷體" pitchFamily="65" charset="-120"/>
              </a:rPr>
              <a:t>須準時繳交</a:t>
            </a:r>
            <a:r>
              <a:rPr lang="zh-TW" altLang="zh-TW" sz="32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32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7.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一三五穿體育服、二四穿制服。</a:t>
            </a:r>
            <a:endParaRPr lang="en-US" altLang="zh-TW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95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6589199" cy="1280890"/>
          </a:xfrm>
        </p:spPr>
        <p:txBody>
          <a:bodyPr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班費收支</a:t>
            </a:r>
            <a:endParaRPr lang="zh-TW" altLang="en-US" sz="6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目前班費收支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年級收費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00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尚未收取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5836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98040" y="188640"/>
            <a:ext cx="8366447" cy="1296143"/>
          </a:xfrm>
        </p:spPr>
        <p:txBody>
          <a:bodyPr/>
          <a:lstStyle/>
          <a:p>
            <a:pPr eaLnBrk="1" hangingPunct="1"/>
            <a:r>
              <a:rPr lang="en-US" altLang="zh-TW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學年上學期重要時程</a:t>
            </a:r>
          </a:p>
        </p:txBody>
      </p:sp>
      <p:graphicFrame>
        <p:nvGraphicFramePr>
          <p:cNvPr id="2" name="表格版面配置區 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71561722"/>
              </p:ext>
            </p:extLst>
          </p:nvPr>
        </p:nvGraphicFramePr>
        <p:xfrm>
          <a:off x="323528" y="2060848"/>
          <a:ext cx="8496944" cy="2926080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43924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3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108/10/14~10/16</a:t>
                      </a:r>
                      <a:endParaRPr lang="zh-TW" sz="48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第一次期中考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108/11/27~11/29</a:t>
                      </a:r>
                      <a:endParaRPr lang="zh-TW" sz="48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第二次期中考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108/12/17</a:t>
                      </a:r>
                      <a:endParaRPr lang="zh-TW" sz="48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zh-TW" altLang="en-US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、</a:t>
                      </a:r>
                      <a:r>
                        <a:rPr lang="zh-TW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二年級學藝競試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109/1/14~1/16</a:t>
                      </a:r>
                      <a:endParaRPr lang="zh-TW" altLang="zh-TW" sz="48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期末考</a:t>
                      </a:r>
                      <a:endParaRPr lang="en-US" altLang="zh-TW" sz="32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109/1/17 </a:t>
                      </a:r>
                      <a:endParaRPr lang="en-US" altLang="zh-TW" sz="4800" b="1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3200" b="1" dirty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寒假開始</a:t>
                      </a:r>
                      <a:endParaRPr lang="en-US" altLang="zh-TW" sz="3200" b="1" kern="100" dirty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37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109/2/11 </a:t>
                      </a:r>
                      <a:endParaRPr lang="en-US" altLang="zh-TW" sz="4800" b="1" dirty="0" smtClean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1" dirty="0" smtClean="0">
                          <a:solidFill>
                            <a:srgbClr val="000066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第二學期開學日</a:t>
                      </a:r>
                      <a:endParaRPr lang="en-US" altLang="zh-TW" sz="3200" b="1" kern="100" dirty="0" smtClean="0">
                        <a:solidFill>
                          <a:srgbClr val="00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5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專業證照介紹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2204864"/>
            <a:ext cx="8397750" cy="2612504"/>
          </a:xfrm>
        </p:spPr>
        <p:txBody>
          <a:bodyPr/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高一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工業、</a:t>
            </a:r>
            <a:r>
              <a:rPr lang="zh-TW" altLang="en-US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室內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配線丙級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擇一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高二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工業、</a:t>
            </a:r>
            <a:r>
              <a:rPr lang="zh-TW" altLang="en-US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室內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配線丙級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擇一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高三</a:t>
            </a:r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輔導</a:t>
            </a:r>
            <a:r>
              <a:rPr lang="zh-TW" altLang="en-US" sz="40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乙級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考照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8592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畢業條件</a:t>
            </a:r>
            <a:endParaRPr lang="zh-TW" altLang="en-US" sz="6600" dirty="0"/>
          </a:p>
        </p:txBody>
      </p:sp>
      <p:sp>
        <p:nvSpPr>
          <p:cNvPr id="4" name="內容版面配置區 2"/>
          <p:cNvSpPr>
            <a:spLocks noGrp="1"/>
          </p:cNvSpPr>
          <p:nvPr>
            <p:ph idx="1"/>
          </p:nvPr>
        </p:nvSpPr>
        <p:spPr>
          <a:xfrm>
            <a:off x="1259632" y="1484784"/>
            <a:ext cx="7344815" cy="496855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n"/>
            </a:pP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每學期修習學分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32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總修習學分數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192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畢業門檻學分數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160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(1.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且部訂科目修習學分達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85%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以上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(2.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且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專業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及</a:t>
            </a:r>
            <a:r>
              <a:rPr lang="zh-TW" altLang="en-US" sz="3000" b="1" dirty="0" smtClean="0">
                <a:solidFill>
                  <a:srgbClr val="0070C0"/>
                </a:solidFill>
                <a:latin typeface="標楷體" pitchFamily="65" charset="-120"/>
                <a:ea typeface="標楷體" panose="03000509000000000000" pitchFamily="65" charset="-120"/>
              </a:rPr>
              <a:t>實習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科目共修習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85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其中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60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學分需及格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(3.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其中</a:t>
            </a:r>
            <a:r>
              <a:rPr lang="zh-TW" altLang="en-US" sz="3000" b="1" dirty="0" smtClean="0">
                <a:solidFill>
                  <a:srgbClr val="0070C0"/>
                </a:solidFill>
                <a:latin typeface="標楷體" pitchFamily="65" charset="-120"/>
                <a:ea typeface="標楷體" panose="03000509000000000000" pitchFamily="65" charset="-120"/>
              </a:rPr>
              <a:t>實習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科目需及格</a:t>
            </a:r>
            <a:r>
              <a:rPr lang="en-US" altLang="zh-TW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45</a:t>
            </a:r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學分以上</a:t>
            </a:r>
            <a:endParaRPr lang="en-US" altLang="zh-TW" sz="3000" b="1" dirty="0" smtClean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000" b="1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(4.</a:t>
            </a:r>
            <a:r>
              <a:rPr lang="zh-TW" altLang="en-US" sz="3000" b="1" dirty="0" smtClean="0">
                <a:solidFill>
                  <a:srgbClr val="FF0000"/>
                </a:solidFill>
                <a:latin typeface="標楷體" pitchFamily="65" charset="-120"/>
                <a:ea typeface="標楷體" panose="03000509000000000000" pitchFamily="65" charset="-120"/>
              </a:rPr>
              <a:t>至少取得一張相關丙級專業證照</a:t>
            </a:r>
            <a:endParaRPr lang="en-US" altLang="zh-TW" sz="3000" b="1" dirty="0" smtClean="0">
              <a:solidFill>
                <a:srgbClr val="FF0000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修業期間德行評量之獎懲紀錄相抵後</a:t>
            </a:r>
            <a:r>
              <a:rPr lang="zh-TW" altLang="en-US" sz="3200" b="1" dirty="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未滿三大過者。</a:t>
            </a:r>
          </a:p>
          <a:p>
            <a:endParaRPr lang="en-US" altLang="zh-TW" sz="3000" dirty="0" smtClean="0">
              <a:solidFill>
                <a:srgbClr val="FF0000"/>
              </a:solidFill>
              <a:latin typeface="標楷體" pitchFamily="65" charset="-120"/>
              <a:ea typeface="文鼎粗行楷" pitchFamily="49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5875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085" y="332656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獎助學金獎勵辦法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352357"/>
              </p:ext>
            </p:extLst>
          </p:nvPr>
        </p:nvGraphicFramePr>
        <p:xfrm>
          <a:off x="1952522" y="1264555"/>
          <a:ext cx="6591305" cy="3291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182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182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182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826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1826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類別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學業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體育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獎助金額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名額</a:t>
                      </a: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特優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85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6000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每班一名</a:t>
                      </a: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特種</a:t>
                      </a:r>
                    </a:p>
                  </a:txBody>
                  <a:tcPr marL="75329" marR="75329"/>
                </a:tc>
                <a:tc rowSpan="3">
                  <a:txBody>
                    <a:bodyPr/>
                    <a:lstStyle/>
                    <a:p>
                      <a:pPr algn="ctr"/>
                      <a:endParaRPr lang="en-US" altLang="zh-TW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 rowSpan="3">
                  <a:txBody>
                    <a:bodyPr/>
                    <a:lstStyle/>
                    <a:p>
                      <a:pPr algn="ctr"/>
                      <a:endParaRPr lang="en-US" altLang="zh-TW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75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3000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每班一名</a:t>
                      </a: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甲種</a:t>
                      </a:r>
                    </a:p>
                  </a:txBody>
                  <a:tcPr marL="75329" marR="75329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 rowSpan="2">
                  <a:txBody>
                    <a:bodyPr/>
                    <a:lstStyle/>
                    <a:p>
                      <a:pPr algn="ctr"/>
                      <a:endParaRPr lang="en-US" altLang="zh-TW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每班共三名</a:t>
                      </a: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乙種</a:t>
                      </a:r>
                    </a:p>
                  </a:txBody>
                  <a:tcPr marL="75329" marR="75329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1500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科成績優良</a:t>
                      </a:r>
                    </a:p>
                  </a:txBody>
                  <a:tcPr marL="75329" marR="75329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75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分以上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2000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endParaRPr lang="zh-TW" altLang="en-US" sz="20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其他捐贈</a:t>
                      </a:r>
                    </a:p>
                  </a:txBody>
                  <a:tcPr marL="75329" marR="75329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1000</a:t>
                      </a:r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元整</a:t>
                      </a:r>
                    </a:p>
                  </a:txBody>
                  <a:tcPr marL="75329" marR="7532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註</a:t>
                      </a:r>
                      <a:r>
                        <a:rPr lang="en-US" altLang="zh-TW" sz="20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</a:p>
                  </a:txBody>
                  <a:tcPr marL="75329" marR="75329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09716" y="4509120"/>
            <a:ext cx="8254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新細明體"/>
                <a:ea typeface="新細明體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註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1】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科成績優良獎學金頒給名額為各年級各科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5%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之人數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小數部分無條件進位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至整數位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，頒給符合標準而未領特優、特種及甲種獎學金者，並依學業、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體育之成績高低分配。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註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2】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凡符合前條其他捐贈標準者，本校視外界捐贈獎學金或基金孳息之多寡，</a:t>
            </a:r>
            <a:endParaRPr lang="en-US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     並依學業、體育之成績高低順序給獎額滿為止。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見學生手冊</a:t>
            </a:r>
            <a:r>
              <a:rPr lang="en-US" altLang="zh-TW" b="1">
                <a:latin typeface="標楷體" panose="03000509000000000000" pitchFamily="65" charset="-120"/>
                <a:ea typeface="標楷體" panose="03000509000000000000" pitchFamily="65" charset="-120"/>
              </a:rPr>
              <a:t>P.30-P.31)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717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108</a:t>
            </a:r>
            <a:r>
              <a:rPr lang="zh-TW" altLang="en-US" sz="5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學習歷程檔案</a:t>
            </a:r>
            <a:endParaRPr lang="zh-TW" altLang="en-US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27" y="1556792"/>
            <a:ext cx="8592988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99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91680" y="332656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zh-TW" altLang="en-US" sz="6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升學管道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9" y="1700808"/>
            <a:ext cx="7130752" cy="421041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n"/>
            </a:pPr>
            <a:r>
              <a:rPr lang="zh-TW" altLang="en-US" sz="3200" dirty="0">
                <a:solidFill>
                  <a:schemeClr val="accent2">
                    <a:lumMod val="5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四技二專統一入學測驗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  </a:t>
            </a: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(1.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各校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甄選入學</a:t>
            </a:r>
            <a:endParaRPr lang="en-US" altLang="zh-TW" sz="3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  </a:t>
            </a: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(2.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聯合</a:t>
            </a:r>
            <a:r>
              <a:rPr lang="zh-TW" altLang="en-US" sz="3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登記分發</a:t>
            </a:r>
            <a:endParaRPr lang="en-US" altLang="zh-TW" sz="3200" dirty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3200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技優推甄</a:t>
            </a:r>
            <a:endParaRPr lang="en-US" altLang="zh-TW" sz="32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  </a:t>
            </a: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(1.</a:t>
            </a:r>
            <a:r>
              <a:rPr lang="zh-TW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全國工業類科技藝競賽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得名 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  </a:t>
            </a:r>
            <a:r>
              <a:rPr lang="en-US" altLang="zh-TW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(2.</a:t>
            </a:r>
            <a:r>
              <a:rPr lang="zh-TW" altLang="en-US" sz="32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擁有乙級技術證照</a:t>
            </a:r>
            <a:endParaRPr lang="en-US" altLang="zh-TW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  <a:p>
            <a:pPr>
              <a:buFont typeface="Wingdings" pitchFamily="2" charset="2"/>
              <a:buChar char="n"/>
            </a:pPr>
            <a:r>
              <a:rPr lang="zh-TW" altLang="en-US" sz="3200" dirty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高職繁星</a:t>
            </a:r>
            <a:r>
              <a:rPr lang="zh-TW" altLang="en-US" sz="3200" dirty="0" smtClean="0">
                <a:solidFill>
                  <a:schemeClr val="accent6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Verdana" pitchFamily="34" charset="0"/>
              </a:rPr>
              <a:t>計畫</a:t>
            </a:r>
            <a:endParaRPr lang="en-US" altLang="zh-TW" sz="3200" dirty="0">
              <a:solidFill>
                <a:schemeClr val="accent6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51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新民高中學生到校刷卡使用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規定</a:t>
            </a:r>
            <a:endParaRPr lang="zh-TW" altLang="en-US" b="1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有帶學生證到校者：</a:t>
            </a:r>
          </a:p>
          <a:p>
            <a:pPr lvl="0"/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學生進入校園後應立即就近完成刷卡動作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刷卡機亮綠燈並發出嗶聲</a:t>
            </a:r>
            <a:r>
              <a:rPr lang="en-US" altLang="zh-TW" sz="28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，由刷卡系統直接將到校時間記錄並寄送簡訊通知家長知悉。</a:t>
            </a:r>
          </a:p>
          <a:p>
            <a:pPr lvl="0"/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到校後期間因故需中途離校者，除應完成臨時外出請假手續外，離開校門時需先於警衛室旁完成刷卡始可離校。</a:t>
            </a:r>
          </a:p>
          <a:p>
            <a:pPr lvl="0"/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假日返校活動之同學，請完成到校刷卡俾利紀錄到校時間，並發送簡訊通知家長。</a:t>
            </a:r>
          </a:p>
        </p:txBody>
      </p:sp>
    </p:spTree>
    <p:extLst>
      <p:ext uri="{BB962C8B-B14F-4D97-AF65-F5344CB8AC3E}">
        <p14:creationId xmlns:p14="http://schemas.microsoft.com/office/powerpoint/2010/main" val="342247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新民高中學生到校刷卡使用</a:t>
            </a:r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規定</a:t>
            </a:r>
            <a:endParaRPr lang="zh-TW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未帶學生證到校者：</a:t>
            </a:r>
          </a:p>
          <a:p>
            <a:pPr lvl="0"/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請親自至學務處教官</a:t>
            </a:r>
            <a:r>
              <a:rPr lang="zh-TW" altLang="zh-TW" sz="2400" b="1" dirty="0" smtClean="0">
                <a:latin typeface="標楷體" pitchFamily="65" charset="-120"/>
                <a:ea typeface="標楷體" pitchFamily="65" charset="-120"/>
              </a:rPr>
              <a:t>室或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班級導師處實施人工補登作業。</a:t>
            </a:r>
          </a:p>
          <a:p>
            <a:pPr lvl="0"/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假日返校活動之同學，未攜證者請到教官室完成到校人工補登作業。</a:t>
            </a:r>
          </a:p>
          <a:p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無故未刷卡者：</a:t>
            </a:r>
          </a:p>
          <a:p>
            <a:pPr lvl="0"/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每日上午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08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00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後尚未到校者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無刷卡紀錄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，刷卡系統統一設定於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08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時</a:t>
            </a:r>
            <a:r>
              <a:rPr lang="en-US" altLang="zh-TW" sz="2400" b="1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分寄發簡訊通知家長學生未到校之事實。</a:t>
            </a:r>
          </a:p>
          <a:p>
            <a:r>
              <a:rPr lang="zh-TW" altLang="zh-TW" sz="2400" b="1" dirty="0">
                <a:latin typeface="標楷體" pitchFamily="65" charset="-120"/>
                <a:ea typeface="標楷體" pitchFamily="65" charset="-120"/>
              </a:rPr>
              <a:t>無故未刷卡者應完成請假手續，以免影響班級刷卡率。</a:t>
            </a:r>
            <a:endParaRPr lang="zh-TW" altLang="en-US" sz="2400" b="1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90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  <a:ea typeface="標楷體" pitchFamily="65" charset="-120"/>
                <a:cs typeface="華康古印體(P)"/>
              </a:rPr>
              <a:t>行政宣導事項</a:t>
            </a:r>
            <a:endParaRPr lang="zh-TW" altLang="en-US" sz="6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zh-TW" altLang="zh-TW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學校願景</a:t>
            </a:r>
            <a:r>
              <a:rPr lang="en-US" altLang="zh-TW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Hope to be First</a:t>
            </a:r>
          </a:p>
          <a:p>
            <a:pPr eaLnBrk="1" hangingPunct="1">
              <a:defRPr/>
            </a:pPr>
            <a:r>
              <a:rPr lang="zh-TW" alt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本校實施領導力教育</a:t>
            </a:r>
            <a:endParaRPr lang="en-US" altLang="zh-TW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「教育儲蓄戶」措施</a:t>
            </a:r>
            <a:endParaRPr lang="en-US" altLang="zh-TW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defRPr/>
            </a:pPr>
            <a:r>
              <a:rPr lang="zh-TW" altLang="en-US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上、放學交通安全</a:t>
            </a:r>
            <a:endParaRPr lang="en-US" altLang="zh-TW" sz="4000" b="1" dirty="0">
              <a:solidFill>
                <a:srgbClr val="00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校園行動載具手機使用</a:t>
            </a:r>
            <a:r>
              <a:rPr lang="zh-TW" altLang="en-US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規範</a:t>
            </a:r>
            <a:endParaRPr lang="en-US" altLang="zh-TW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494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家長查詢專區說明</a:t>
            </a:r>
            <a:endParaRPr lang="zh-TW" altLang="en-US" sz="6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學校網頁左欄家長專區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高中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職成績、缺曠課獎懲查詢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帳號：學號</a:t>
            </a:r>
            <a:endParaRPr lang="en-US" altLang="zh-TW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密碼：身分證號</a:t>
            </a:r>
            <a:endParaRPr lang="zh-TW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3456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6589199" cy="1280890"/>
          </a:xfrm>
        </p:spPr>
        <p:txBody>
          <a:bodyPr>
            <a:normAutofit/>
          </a:bodyPr>
          <a:lstStyle/>
          <a:p>
            <a:pPr algn="ctr"/>
            <a:r>
              <a:rPr lang="en-US" altLang="zh-TW" sz="6600" b="1" dirty="0">
                <a:latin typeface="標楷體" pitchFamily="65" charset="-120"/>
                <a:ea typeface="標楷體" panose="03000509000000000000" pitchFamily="65" charset="-120"/>
              </a:rPr>
              <a:t>Q</a:t>
            </a:r>
            <a:r>
              <a:rPr lang="zh-TW" altLang="en-US" sz="6600" b="1" dirty="0"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600" b="1" dirty="0">
                <a:latin typeface="標楷體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sz="6600" b="1" dirty="0">
                <a:latin typeface="標楷體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6600" b="1" dirty="0">
                <a:latin typeface="標楷體" pitchFamily="65" charset="-120"/>
                <a:ea typeface="標楷體" panose="03000509000000000000" pitchFamily="65" charset="-120"/>
              </a:rPr>
              <a:t>A</a:t>
            </a:r>
            <a:r>
              <a:rPr lang="zh-TW" altLang="en-US" sz="6600" b="1" dirty="0">
                <a:latin typeface="標楷體" pitchFamily="65" charset="-120"/>
                <a:ea typeface="標楷體" panose="03000509000000000000" pitchFamily="65" charset="-120"/>
              </a:rPr>
              <a:t> 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7664" y="1844824"/>
            <a:ext cx="7056784" cy="38884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請各位家長針對本日說明，</a:t>
            </a:r>
            <a:endParaRPr lang="en-US" altLang="zh-TW" sz="3200" dirty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3200" dirty="0">
                <a:latin typeface="標楷體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en-US" sz="3200" dirty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提供回饋與分享</a:t>
            </a:r>
            <a:r>
              <a:rPr lang="zh-TW" altLang="en-US" sz="3200" dirty="0" smtClean="0">
                <a:solidFill>
                  <a:schemeClr val="tx1"/>
                </a:solidFill>
                <a:latin typeface="標楷體" pitchFamily="65" charset="-120"/>
                <a:ea typeface="標楷體" panose="03000509000000000000" pitchFamily="65" charset="-120"/>
              </a:rPr>
              <a:t>。</a:t>
            </a:r>
            <a:endParaRPr lang="zh-TW" altLang="en-US" sz="3200" dirty="0">
              <a:solidFill>
                <a:schemeClr val="tx1"/>
              </a:solidFill>
              <a:latin typeface="標楷體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723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mov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850" y="1182688"/>
            <a:ext cx="777557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311525" y="2349500"/>
            <a:ext cx="4967288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 anchorCtr="1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zh-TW" sz="12000" b="1">
                <a:solidFill>
                  <a:srgbClr val="000000"/>
                </a:solidFill>
                <a:latin typeface="Script MT Bold" panose="03040602040607080904" pitchFamily="66" charset="0"/>
                <a:ea typeface="標楷體" panose="03000509000000000000" pitchFamily="65" charset="-120"/>
              </a:rPr>
              <a:t>The end</a:t>
            </a:r>
            <a:endParaRPr kumimoji="0" lang="zh-TW" altLang="en-US" sz="12000" b="1">
              <a:solidFill>
                <a:srgbClr val="000000"/>
              </a:solidFill>
              <a:latin typeface="Script MT Bold" panose="03040602040607080904" pitchFamily="66" charset="0"/>
              <a:ea typeface="標楷體" panose="03000509000000000000" pitchFamily="65" charset="-120"/>
            </a:endParaRPr>
          </a:p>
        </p:txBody>
      </p:sp>
      <p:sp>
        <p:nvSpPr>
          <p:cNvPr id="8196" name="Rectangle 30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2209800" y="1828800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800"/>
          </a:p>
        </p:txBody>
      </p:sp>
      <p:sp>
        <p:nvSpPr>
          <p:cNvPr id="8197" name="Rectangle 34">
            <a:hlinkClick r:id="rId4"/>
          </p:cNvPr>
          <p:cNvSpPr>
            <a:spLocks noChangeArrowheads="1"/>
          </p:cNvSpPr>
          <p:nvPr/>
        </p:nvSpPr>
        <p:spPr bwMode="auto">
          <a:xfrm>
            <a:off x="2209800" y="1447800"/>
            <a:ext cx="2743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zh-TW" altLang="en-US" sz="1800"/>
          </a:p>
        </p:txBody>
      </p:sp>
      <p:sp>
        <p:nvSpPr>
          <p:cNvPr id="8198" name="WordArt 4"/>
          <p:cNvSpPr>
            <a:spLocks noChangeArrowheads="1" noChangeShapeType="1" noTextEdit="1"/>
          </p:cNvSpPr>
          <p:nvPr/>
        </p:nvSpPr>
        <p:spPr bwMode="auto">
          <a:xfrm>
            <a:off x="1241425" y="4071938"/>
            <a:ext cx="6985000" cy="12715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zh-TW" altLang="en-US" sz="4800" kern="10" dirty="0"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感謝您的蒞臨</a:t>
            </a:r>
          </a:p>
        </p:txBody>
      </p:sp>
    </p:spTree>
    <p:extLst>
      <p:ext uri="{BB962C8B-B14F-4D97-AF65-F5344CB8AC3E}">
        <p14:creationId xmlns:p14="http://schemas.microsoft.com/office/powerpoint/2010/main" val="23726439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79512" y="116632"/>
            <a:ext cx="9145016" cy="1252728"/>
          </a:xfrm>
        </p:spPr>
        <p:txBody>
          <a:bodyPr>
            <a:noAutofit/>
          </a:bodyPr>
          <a:lstStyle/>
          <a:p>
            <a:pPr algn="l"/>
            <a:r>
              <a:rPr lang="zh-TW" altLang="zh-TW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華康中黑體(P)" panose="020B0500000000000000" pitchFamily="34" charset="-120"/>
              </a:rPr>
              <a:t>學校願景</a:t>
            </a:r>
            <a:r>
              <a:rPr lang="en-US" altLang="zh-TW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華康中黑體(P)" panose="020B0500000000000000" pitchFamily="34" charset="-120"/>
              </a:rPr>
              <a:t>Hope to be First</a:t>
            </a:r>
            <a:endParaRPr lang="zh-TW" altLang="en-US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  <a:cs typeface="華康中黑體(P)" panose="020B0500000000000000" pitchFamily="34" charset="-120"/>
            </a:endParaRPr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23528" y="1628800"/>
            <a:ext cx="9001000" cy="4896544"/>
          </a:xfrm>
        </p:spPr>
        <p:txBody>
          <a:bodyPr>
            <a:noAutofit/>
          </a:bodyPr>
          <a:lstStyle/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F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Friendly</a:t>
            </a:r>
            <a:r>
              <a:rPr lang="zh-TW" altLang="zh-TW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友善的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新民校園</a:t>
            </a:r>
          </a:p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I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International</a:t>
            </a:r>
            <a:r>
              <a:rPr lang="zh-TW" altLang="zh-TW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國際的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新民宏觀</a:t>
            </a:r>
          </a:p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R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Representative</a:t>
            </a:r>
            <a:r>
              <a:rPr lang="zh-TW" altLang="zh-TW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特色的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新民課程</a:t>
            </a:r>
          </a:p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S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Specialized</a:t>
            </a:r>
            <a:r>
              <a:rPr lang="zh-TW" altLang="zh-TW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專業的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新民卓越人才</a:t>
            </a:r>
          </a:p>
          <a:p>
            <a:r>
              <a:rPr lang="en-US" altLang="zh-TW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T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Talented</a:t>
            </a:r>
            <a:r>
              <a:rPr lang="zh-TW" altLang="zh-TW" sz="4000" b="1" dirty="0">
                <a:solidFill>
                  <a:srgbClr val="0066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藝才的</a:t>
            </a:r>
            <a:r>
              <a:rPr lang="zh-TW" altLang="zh-TW" sz="4000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新民文化</a:t>
            </a: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62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6840760" cy="1152128"/>
          </a:xfrm>
        </p:spPr>
        <p:txBody>
          <a:bodyPr>
            <a:noAutofit/>
          </a:bodyPr>
          <a:lstStyle/>
          <a:p>
            <a:pPr algn="l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實施領導力教育</a:t>
            </a:r>
            <a:endParaRPr lang="en-US" altLang="zh-TW" sz="6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276872"/>
            <a:ext cx="8496944" cy="4581128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培養新民孩子七個好習慣</a:t>
            </a:r>
            <a:r>
              <a:rPr lang="en-US" altLang="zh-TW" sz="3600" b="1" dirty="0">
                <a:latin typeface="標楷體" panose="03000509000000000000" pitchFamily="65" charset="-120"/>
                <a:ea typeface="標楷體" panose="03000509000000000000" pitchFamily="65" charset="-120"/>
                <a:cs typeface="Calibri"/>
              </a:rPr>
              <a:t>,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預約美好成功人生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主動積極、以終為始、要事第一、雙贏思維、知彼解己、統合綜效、不斷更新。</a:t>
            </a:r>
            <a:endParaRPr lang="en-US" altLang="zh-TW" sz="36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本校特色「領導力日誌」幫助學生做好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目標設定、時間規劃及成效檢核</a:t>
            </a:r>
            <a:r>
              <a:rPr lang="zh-TW" altLang="en-US" sz="3600" b="1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36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zh-TW" altLang="en-US" sz="3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614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216" y="3326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「教育儲蓄戶」措施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16832"/>
            <a:ext cx="8496944" cy="4176464"/>
          </a:xfrm>
        </p:spPr>
        <p:txBody>
          <a:bodyPr>
            <a:normAutofit lnSpcReduction="10000"/>
          </a:bodyPr>
          <a:lstStyle/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目的：為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照顧本校經濟弱勢與家庭突遭變故學生</a:t>
            </a:r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使其能順利安心就學。</a:t>
            </a:r>
            <a:endParaRPr lang="en-US" altLang="zh-TW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經費來源：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本校員生社、教職員工、家長、校友與社會各界善心人士捐款。</a:t>
            </a:r>
            <a:endParaRPr lang="en-US" altLang="zh-TW" sz="36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申請手續：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學生填寫</a:t>
            </a:r>
            <a:r>
              <a:rPr lang="zh-TW" altLang="en-US" sz="3600" b="1" u="sng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申請表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並附</a:t>
            </a:r>
            <a:r>
              <a:rPr lang="zh-TW" altLang="en-US" sz="3600" b="1" u="sng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相關證明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再繳至</a:t>
            </a:r>
            <a:r>
              <a:rPr lang="zh-TW" altLang="en-US" sz="3600" b="1" u="sng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訓育組</a:t>
            </a:r>
            <a:r>
              <a:rPr lang="zh-TW" altLang="en-US" sz="36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彙整後送本校委員會審查。</a:t>
            </a:r>
          </a:p>
        </p:txBody>
      </p:sp>
    </p:spTree>
    <p:extLst>
      <p:ext uri="{BB962C8B-B14F-4D97-AF65-F5344CB8AC3E}">
        <p14:creationId xmlns:p14="http://schemas.microsoft.com/office/powerpoint/2010/main" val="37727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72008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上、放學交通安全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532859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為了讓我們新民的孩子上、放學的交通更安全也讓家長您更放心也許會有些不方便，但是請您務必配合本校改善大門口交通秩序方案</a:t>
            </a:r>
            <a:r>
              <a:rPr lang="zh-TW" altLang="en-US" sz="4000" b="1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4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  <a:p>
            <a:endParaRPr lang="zh-TW" altLang="en-US" sz="4000" b="1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78963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3224" y="476672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校園行動載具手機使用規範</a:t>
            </a:r>
            <a:endParaRPr lang="zh-TW" alt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988840"/>
            <a:ext cx="8363272" cy="4032448"/>
          </a:xfrm>
        </p:spPr>
        <p:txBody>
          <a:bodyPr>
            <a:noAutofit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為了讓我們新民的孩子能專心向學以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提升學習成效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，也教導他們使用手機的基本禮儀及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維護身心健康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。特訂定校園手機使用規範請您知悉並協助敦促孩子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遵守。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4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3309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620688"/>
            <a:ext cx="6875271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4800" b="1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校園行動載具手機使用規範</a:t>
            </a:r>
            <a:endParaRPr lang="zh-TW" alt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28800"/>
            <a:ext cx="6591985" cy="377762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一進校門就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關機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，手機交由導師保管，放學拿回。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上課玩手機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小過乙支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下課玩手機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警告乙支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；</a:t>
            </a:r>
            <a:endParaRPr lang="en-US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考試期間玩手機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大過乙支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且該科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零分</a:t>
            </a: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計算。</a:t>
            </a:r>
          </a:p>
        </p:txBody>
      </p:sp>
    </p:spTree>
    <p:extLst>
      <p:ext uri="{BB962C8B-B14F-4D97-AF65-F5344CB8AC3E}">
        <p14:creationId xmlns:p14="http://schemas.microsoft.com/office/powerpoint/2010/main" val="208081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6589199" cy="1280890"/>
          </a:xfrm>
        </p:spPr>
        <p:txBody>
          <a:bodyPr/>
          <a:lstStyle/>
          <a:p>
            <a:pPr algn="ctr"/>
            <a:r>
              <a:rPr lang="zh-TW" altLang="en-US" sz="66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標楷體" pitchFamily="65" charset="-120"/>
              </a:rPr>
              <a:t>班級經營理念</a:t>
            </a:r>
            <a:endParaRPr lang="zh-TW" altLang="en-US" sz="6600" dirty="0">
              <a:solidFill>
                <a:schemeClr val="tx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19672" y="1484784"/>
            <a:ext cx="6984776" cy="4608512"/>
          </a:xfrm>
        </p:spPr>
        <p:txBody>
          <a:bodyPr>
            <a:normAutofit fontScale="92500"/>
          </a:bodyPr>
          <a:lstStyle/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成功 來自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正確的態度、堅定的信念。</a:t>
            </a:r>
            <a:endParaRPr lang="en-US" altLang="zh-TW" sz="4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讓孩子保有</a:t>
            </a:r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良好的學習態度、正常的作息、健康的身心</a:t>
            </a:r>
            <a:r>
              <a:rPr lang="zh-TW" altLang="en-US" sz="4000" b="1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b="1" dirty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40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引導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4000" b="1" dirty="0">
                <a:solidFill>
                  <a:srgbClr val="000066"/>
                </a:solidFill>
                <a:latin typeface="標楷體" pitchFamily="65" charset="-120"/>
                <a:ea typeface="標楷體" pitchFamily="65" charset="-120"/>
              </a:rPr>
              <a:t>陪伴</a:t>
            </a:r>
            <a:r>
              <a:rPr lang="zh-TW" altLang="zh-TW" sz="4000" b="1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zh-TW" sz="4000" b="1" dirty="0">
                <a:latin typeface="標楷體" pitchFamily="65" charset="-120"/>
                <a:ea typeface="標楷體" pitchFamily="65" charset="-120"/>
              </a:rPr>
              <a:t>的教育理念</a:t>
            </a:r>
            <a:r>
              <a:rPr lang="zh-TW" altLang="en-US" sz="4000" b="1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000" b="1" dirty="0" smtClean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b="1" dirty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習慣形成</a:t>
            </a:r>
            <a:r>
              <a:rPr lang="zh-TW" altLang="en-US" sz="4000" b="1" dirty="0" smtClean="0">
                <a:solidFill>
                  <a:srgbClr val="000066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性格、性格決定命運。</a:t>
            </a:r>
            <a:endParaRPr lang="en-US" altLang="zh-TW" sz="4000" b="1" dirty="0" smtClean="0">
              <a:solidFill>
                <a:srgbClr val="000066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368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3123</TotalTime>
  <Words>1205</Words>
  <Application>Microsoft Office PowerPoint</Application>
  <PresentationFormat>如螢幕大小 (4:3)</PresentationFormat>
  <Paragraphs>154</Paragraphs>
  <Slides>22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絲縷</vt:lpstr>
      <vt:lpstr>導師：施韋嘉</vt:lpstr>
      <vt:lpstr>行政宣導事項</vt:lpstr>
      <vt:lpstr>學校願景Hope to be First</vt:lpstr>
      <vt:lpstr>實施領導力教育</vt:lpstr>
      <vt:lpstr>「教育儲蓄戶」措施</vt:lpstr>
      <vt:lpstr>上、放學交通安全</vt:lpstr>
      <vt:lpstr>校園行動載具手機使用規範</vt:lpstr>
      <vt:lpstr>校園行動載具手機使用規範</vt:lpstr>
      <vt:lpstr>班級經營理念</vt:lpstr>
      <vt:lpstr>班級生活公約</vt:lpstr>
      <vt:lpstr>班費收支</vt:lpstr>
      <vt:lpstr>108學年上學期重要時程</vt:lpstr>
      <vt:lpstr>專業證照介紹</vt:lpstr>
      <vt:lpstr>畢業條件</vt:lpstr>
      <vt:lpstr>獎助學金獎勵辦法</vt:lpstr>
      <vt:lpstr>108學習歷程檔案</vt:lpstr>
      <vt:lpstr>升學管道</vt:lpstr>
      <vt:lpstr>新民高中學生到校刷卡使用規定</vt:lpstr>
      <vt:lpstr>新民高中學生到校刷卡使用規定</vt:lpstr>
      <vt:lpstr>家長查詢專區說明</vt:lpstr>
      <vt:lpstr>Q &amp; A 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96學年度親師會</dc:title>
  <dc:creator>LIANG</dc:creator>
  <cp:lastModifiedBy>韋嘉</cp:lastModifiedBy>
  <cp:revision>189</cp:revision>
  <cp:lastPrinted>2019-09-24T07:46:36Z</cp:lastPrinted>
  <dcterms:created xsi:type="dcterms:W3CDTF">2007-09-25T08:57:24Z</dcterms:created>
  <dcterms:modified xsi:type="dcterms:W3CDTF">2019-09-28T02:10:29Z</dcterms:modified>
</cp:coreProperties>
</file>