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290" r:id="rId2"/>
    <p:sldId id="580" r:id="rId3"/>
    <p:sldId id="576" r:id="rId4"/>
    <p:sldId id="597" r:id="rId5"/>
    <p:sldId id="598" r:id="rId6"/>
    <p:sldId id="599" r:id="rId7"/>
    <p:sldId id="600" r:id="rId8"/>
    <p:sldId id="601" r:id="rId9"/>
    <p:sldId id="603" r:id="rId10"/>
    <p:sldId id="602" r:id="rId11"/>
    <p:sldId id="567" r:id="rId12"/>
    <p:sldId id="466" r:id="rId13"/>
    <p:sldId id="568" r:id="rId14"/>
    <p:sldId id="570" r:id="rId15"/>
    <p:sldId id="467" r:id="rId16"/>
    <p:sldId id="569" r:id="rId17"/>
    <p:sldId id="606" r:id="rId18"/>
    <p:sldId id="608" r:id="rId19"/>
    <p:sldId id="609" r:id="rId20"/>
    <p:sldId id="604" r:id="rId21"/>
    <p:sldId id="605" r:id="rId22"/>
    <p:sldId id="607" r:id="rId23"/>
    <p:sldId id="615" r:id="rId24"/>
    <p:sldId id="616" r:id="rId25"/>
    <p:sldId id="582" r:id="rId26"/>
    <p:sldId id="583" r:id="rId27"/>
    <p:sldId id="584" r:id="rId28"/>
    <p:sldId id="585" r:id="rId29"/>
    <p:sldId id="468" r:id="rId30"/>
    <p:sldId id="586" r:id="rId31"/>
    <p:sldId id="587" r:id="rId32"/>
    <p:sldId id="588" r:id="rId33"/>
    <p:sldId id="520" r:id="rId34"/>
    <p:sldId id="521" r:id="rId35"/>
    <p:sldId id="522" r:id="rId36"/>
    <p:sldId id="523" r:id="rId37"/>
    <p:sldId id="470" r:id="rId38"/>
    <p:sldId id="534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  <p:sldId id="562" r:id="rId48"/>
    <p:sldId id="610" r:id="rId49"/>
    <p:sldId id="611" r:id="rId50"/>
    <p:sldId id="612" r:id="rId51"/>
    <p:sldId id="613" r:id="rId52"/>
    <p:sldId id="614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359" autoAdjust="0"/>
  </p:normalViewPr>
  <p:slideViewPr>
    <p:cSldViewPr>
      <p:cViewPr varScale="1">
        <p:scale>
          <a:sx n="68" d="100"/>
          <a:sy n="68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8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0AE2-DA3C-43BE-91AB-91F1FE243D75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D53A-9256-486E-8CE1-90461C07BF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015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本文節選自</a:t>
            </a:r>
            <a:r>
              <a:rPr lang="en-US" altLang="zh-TW" sz="1200" b="1" dirty="0" smtClean="0"/>
              <a:t>《</a:t>
            </a:r>
            <a:r>
              <a:rPr lang="zh-TW" altLang="en-US" sz="1200" b="1" dirty="0" smtClean="0"/>
              <a:t>紅樓夢</a:t>
            </a:r>
            <a:r>
              <a:rPr lang="en-US" altLang="zh-TW" sz="1200" b="1" dirty="0" smtClean="0"/>
              <a:t>》</a:t>
            </a:r>
            <a:r>
              <a:rPr lang="zh-TW" altLang="en-US" sz="1200" b="1" dirty="0" smtClean="0"/>
              <a:t>第四十回</a:t>
            </a:r>
            <a:endParaRPr lang="en-US" altLang="zh-TW" sz="1200" b="1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1200" b="1" dirty="0" smtClean="0"/>
              <a:t>  「史太君兩宴大觀園　金鴛鴦三宣牙牌令」。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透過劉老老遊大觀園所見所聞及種種趣事，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反映賈府興盛時期的豪奢生活，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同時刻劃出劉老老詼諧風趣、洞察人情世故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的人格特質。</a:t>
            </a:r>
            <a:r>
              <a:rPr lang="zh-TW" altLang="en-US" sz="1200" dirty="0" smtClean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老老：北方人對外祖母的稱呼。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劉老老寡居無子，與女婿王狗兒一同過日。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王狗兒的先祖與王熙鳳的祖父認識，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 曾經聯宗，因此與王熙鳳成為遠親。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劉老老曾三度入賈府，本文所錄為第二次入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 府，正是賈家聲勢日隆之際。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大觀園，是賈府為元妃（寶玉之姐賈元春）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 所建的省親別院，也是賈寶玉與姐妹們居住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b="1" dirty="0" smtClean="0"/>
              <a:t>   及活動的場所。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大觀園的興建是賈府鼎盛的象徵。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b="1" dirty="0" smtClean="0"/>
              <a:t>大觀，形容景物美好繁多。</a:t>
            </a:r>
            <a:r>
              <a:rPr lang="zh-TW" altLang="en-US" dirty="0" smtClean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D53A-9256-486E-8CE1-90461C07BF4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1799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zh-TW" altLang="en-US" sz="1600" b="1" dirty="0" smtClean="0">
                <a:solidFill>
                  <a:srgbClr val="3399FF"/>
                </a:solidFill>
              </a:rPr>
              <a:t>課文大綱</a:t>
            </a:r>
          </a:p>
          <a:p>
            <a:pPr>
              <a:buFontTx/>
              <a:buNone/>
            </a:pPr>
            <a:r>
              <a:rPr lang="zh-TW" altLang="en-US" sz="1200" dirty="0" smtClean="0"/>
              <a:t>大觀樓一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第一段</a:t>
            </a:r>
            <a:r>
              <a:rPr lang="zh-TW" altLang="en-US" sz="1200" dirty="0" smtClean="0"/>
              <a:t>		敘述綴錦閣搬運家具的情形。</a:t>
            </a:r>
          </a:p>
          <a:p>
            <a:pPr>
              <a:buFontTx/>
              <a:buNone/>
            </a:pPr>
            <a:r>
              <a:rPr lang="zh-TW" altLang="en-US" sz="1200" dirty="0" smtClean="0"/>
              <a:t/>
            </a:r>
            <a:br>
              <a:rPr lang="zh-TW" altLang="en-US" sz="1200" dirty="0" smtClean="0"/>
            </a:br>
            <a:r>
              <a:rPr lang="zh-TW" altLang="en-US" sz="1200" dirty="0" smtClean="0"/>
              <a:t>大觀樓二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第二段</a:t>
            </a:r>
            <a:r>
              <a:rPr lang="zh-TW" altLang="en-US" sz="1200" dirty="0" smtClean="0"/>
              <a:t>		補敘大觀樓中的情形。</a:t>
            </a:r>
          </a:p>
          <a:p>
            <a:pPr>
              <a:buFontTx/>
              <a:buNone/>
            </a:pPr>
            <a:r>
              <a:rPr lang="zh-TW" altLang="en-US" sz="1200" dirty="0" smtClean="0">
                <a:solidFill>
                  <a:srgbClr val="3399FF"/>
                </a:solidFill>
              </a:rPr>
              <a:t>劉</a:t>
            </a:r>
          </a:p>
          <a:p>
            <a:pPr>
              <a:buFontTx/>
              <a:buNone/>
            </a:pPr>
            <a:r>
              <a:rPr lang="zh-TW" altLang="en-US" sz="1200" dirty="0" smtClean="0">
                <a:solidFill>
                  <a:srgbClr val="3399FF"/>
                </a:solidFill>
              </a:rPr>
              <a:t>老</a:t>
            </a:r>
            <a:r>
              <a:rPr lang="zh-TW" altLang="en-US" sz="1200" dirty="0" smtClean="0"/>
              <a:t>	沁芳亭  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第三段</a:t>
            </a:r>
            <a:r>
              <a:rPr lang="zh-TW" altLang="en-US" sz="1200" dirty="0" smtClean="0"/>
              <a:t>		劉老老以圖畫比喻，盛讚景物美好。</a:t>
            </a:r>
          </a:p>
          <a:p>
            <a:pPr>
              <a:buFontTx/>
              <a:buNone/>
            </a:pPr>
            <a:r>
              <a:rPr lang="zh-TW" altLang="en-US" sz="1200" dirty="0" smtClean="0">
                <a:solidFill>
                  <a:srgbClr val="3399FF"/>
                </a:solidFill>
              </a:rPr>
              <a:t>老</a:t>
            </a:r>
          </a:p>
          <a:p>
            <a:pPr>
              <a:buFontTx/>
              <a:buNone/>
            </a:pPr>
            <a:r>
              <a:rPr lang="zh-TW" altLang="en-US" sz="1200" dirty="0" smtClean="0">
                <a:solidFill>
                  <a:srgbClr val="3399FF"/>
                </a:solidFill>
              </a:rPr>
              <a:t>進</a:t>
            </a:r>
            <a:r>
              <a:rPr lang="zh-TW" altLang="en-US" sz="1200" dirty="0" smtClean="0"/>
              <a:t>	瀟湘館一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第四段</a:t>
            </a:r>
            <a:r>
              <a:rPr lang="zh-TW" altLang="en-US" sz="1200" dirty="0" smtClean="0"/>
              <a:t>		敘沿途劉老老大倒、黛玉書房擺飾及閒話家常的情形。</a:t>
            </a:r>
          </a:p>
          <a:p>
            <a:pPr>
              <a:buFontTx/>
              <a:buNone/>
            </a:pPr>
            <a:r>
              <a:rPr lang="zh-TW" altLang="en-US" sz="1200" dirty="0" smtClean="0">
                <a:solidFill>
                  <a:srgbClr val="3399FF"/>
                </a:solidFill>
              </a:rPr>
              <a:t>觀	</a:t>
            </a:r>
            <a:r>
              <a:rPr lang="zh-TW" altLang="en-US" sz="1200" dirty="0" smtClean="0"/>
              <a:t>瀟湘館二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第五段</a:t>
            </a:r>
            <a:r>
              <a:rPr lang="zh-TW" altLang="en-US" sz="1200" b="1" dirty="0" smtClean="0"/>
              <a:t>	</a:t>
            </a:r>
            <a:r>
              <a:rPr lang="zh-TW" altLang="en-US" sz="1200" dirty="0" smtClean="0"/>
              <a:t>	敘大小房子各異其趣及離館的情形。</a:t>
            </a:r>
          </a:p>
          <a:p>
            <a:pPr>
              <a:buFontTx/>
              <a:buNone/>
            </a:pPr>
            <a:r>
              <a:rPr lang="zh-TW" altLang="en-US" sz="1200" dirty="0" smtClean="0">
                <a:solidFill>
                  <a:srgbClr val="3399FF"/>
                </a:solidFill>
              </a:rPr>
              <a:t>園</a:t>
            </a:r>
          </a:p>
          <a:p>
            <a:pPr>
              <a:buFontTx/>
              <a:buNone/>
            </a:pPr>
            <a:r>
              <a:rPr lang="zh-TW" altLang="en-US" sz="1200" dirty="0" smtClean="0"/>
              <a:t>秋爽齋一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第六段</a:t>
            </a:r>
            <a:r>
              <a:rPr lang="zh-TW" altLang="en-US" sz="1200" dirty="0" smtClean="0"/>
              <a:t>		準備開飯及預備捉弄劉老老的情形。</a:t>
            </a:r>
          </a:p>
          <a:p>
            <a:pPr>
              <a:buFontTx/>
              <a:buNone/>
            </a:pPr>
            <a:r>
              <a:rPr lang="zh-TW" altLang="en-US" sz="1200" dirty="0" smtClean="0"/>
              <a:t> </a:t>
            </a:r>
          </a:p>
          <a:p>
            <a:pPr>
              <a:buFontTx/>
              <a:buNone/>
            </a:pPr>
            <a:r>
              <a:rPr lang="zh-TW" altLang="en-US" sz="1200" dirty="0" smtClean="0"/>
              <a:t>     秋爽齋二    </a:t>
            </a:r>
            <a:r>
              <a:rPr lang="zh-TW" altLang="en-US" sz="1200" b="1" dirty="0" smtClean="0">
                <a:solidFill>
                  <a:srgbClr val="3399FF"/>
                </a:solidFill>
              </a:rPr>
              <a:t>第七段</a:t>
            </a:r>
            <a:r>
              <a:rPr lang="zh-TW" altLang="en-US" sz="1200" b="1" dirty="0" smtClean="0"/>
              <a:t>	</a:t>
            </a:r>
            <a:r>
              <a:rPr lang="zh-TW" altLang="en-US" sz="1200" dirty="0" smtClean="0"/>
              <a:t>	席間戲弄劉老老及大家歡笑的情形。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D53A-9256-486E-8CE1-90461C07BF44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1799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第一節</a:t>
            </a:r>
            <a:endParaRPr lang="en-US" altLang="zh-TW" sz="12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李紈指揮僕人搬東西，劉老老見識錦綴閣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 smtClean="0"/>
              <a:t>   物件。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好生著！別慌慌張張，鬼趕著似的！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 smtClean="0"/>
              <a:t>   仔細碰了牙子！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表現富貴人家重物輕人的態度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熱鬧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轉品</a:t>
            </a:r>
            <a:endParaRPr lang="en-US" altLang="zh-TW" sz="12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第二節</a:t>
            </a:r>
            <a:endParaRPr lang="zh-TW" altLang="en-US" sz="12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劉老老順鳳姐意思戴花取悅賈母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賈母便揀了一朵大紅的簪在鬢上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表示賈母高興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今兒索性做個老風流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自我解嘲奉承王熙鳳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橫三豎四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鑲嵌</a:t>
            </a:r>
          </a:p>
          <a:p>
            <a:endParaRPr lang="en-US" altLang="zh-TW" dirty="0" smtClean="0"/>
          </a:p>
          <a:p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第三節</a:t>
            </a:r>
            <a:endParaRPr lang="en-US" altLang="zh-TW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劉老老讚譽大觀園及惜春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誰知我今兒進這園子裡ㄧ瞧</a:t>
            </a:r>
            <a:r>
              <a:rPr lang="en-US" altLang="zh-TW" sz="1200" dirty="0" smtClean="0">
                <a:latin typeface="標楷體" pitchFamily="65" charset="-120"/>
              </a:rPr>
              <a:t>……</a:t>
            </a:r>
            <a:r>
              <a:rPr lang="en-US" altLang="zh-TW" sz="1200" dirty="0" smtClean="0"/>
              <a:t> </a:t>
            </a:r>
            <a:r>
              <a:rPr lang="zh-TW" altLang="en-US" sz="1200" dirty="0" smtClean="0"/>
              <a:t>死了也得好處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 smtClean="0"/>
              <a:t>  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表面上是鄉巴佬，實則推崇大觀園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喜的忙跑過來拉著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善於察言觀色</a:t>
            </a:r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第四節</a:t>
            </a:r>
            <a:endParaRPr lang="en-US" altLang="zh-TW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劉老老摔倒自我解嘲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姑娘們只管走罷。可惜你們的那鞋，別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TW" altLang="en-US" sz="1200" dirty="0" smtClean="0"/>
              <a:t>   沾了泥！</a:t>
            </a:r>
            <a:r>
              <a:rPr lang="en-US" altLang="zh-TW" sz="1200" b="1" dirty="0" smtClean="0"/>
              <a:t>—</a:t>
            </a:r>
            <a:r>
              <a:rPr lang="en-US" altLang="zh-TW" b="1" dirty="0" smtClean="0"/>
              <a:t> </a:t>
            </a:r>
            <a:r>
              <a:rPr lang="zh-TW" altLang="en-US" sz="1200" b="1" dirty="0" smtClean="0"/>
              <a:t>奉承丫環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劉老老留神打量了黛玉一番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善於察言觀色</a:t>
            </a:r>
            <a:endParaRPr lang="en-US" altLang="zh-TW" b="1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第五節</a:t>
            </a:r>
            <a:endParaRPr lang="en-US" altLang="zh-TW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劉老老讚賈府大屋威武、小屋齊整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從擺早飯的過程，看出「賈母－王夫人 －鳳姐」三代女主人層層節制的關係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大家子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大戶人家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咱們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指聽話和說話的所有人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第六節</a:t>
            </a:r>
            <a:endParaRPr lang="en-US" altLang="zh-TW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劉老老在曉翠堂飯局配合演出使眾人大笑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鴛鴦笑道：「不與大奶奶相干，有我呢。</a:t>
            </a:r>
            <a:r>
              <a:rPr lang="zh-TW" altLang="en-US" sz="1200" b="1" dirty="0" smtClean="0"/>
              <a:t>」  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表示賈母相當寵愛鴛鴦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調開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擺列起來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笑話</a:t>
            </a:r>
            <a:r>
              <a:rPr lang="en-US" altLang="zh-TW" sz="1200" dirty="0" smtClean="0"/>
              <a:t>—</a:t>
            </a:r>
            <a:r>
              <a:rPr lang="zh-TW" altLang="en-US" sz="1200" dirty="0" smtClean="0"/>
              <a:t>轉品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第七節</a:t>
            </a:r>
            <a:endParaRPr lang="en-US" altLang="zh-TW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劉老老在曉翠堂飯局配合演出使眾人大笑，眾人笑態展現個性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老劉！老劉！食量大如牛，吃個老母豬不抬頭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飯前祝禱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1200" dirty="0" smtClean="0"/>
              <a:t>鼓著腮幫子，兩眼直視，ㄧ聲不語 </a:t>
            </a:r>
            <a:r>
              <a:rPr lang="en-US" altLang="zh-TW" sz="1200" b="1" dirty="0" smtClean="0"/>
              <a:t>—</a:t>
            </a:r>
            <a:r>
              <a:rPr lang="zh-TW" altLang="en-US" sz="1200" b="1" dirty="0" smtClean="0"/>
              <a:t>自我即興表演</a:t>
            </a:r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D53A-9256-486E-8CE1-90461C07BF4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2519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4D2F2-E2C7-4D7F-A5DF-F132A839B2A5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FF3300"/>
                </a:solidFill>
                <a:latin typeface="Times New Roman" pitchFamily="18" charset="0"/>
              </a:rPr>
              <a:t>另外要說明的是，寶釵當時亦在座上，作者卻沒有描寫她的反應，顯然她端凝自持，未曾失態，可見作者刻劃人物功力之高明。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="" xmlns:p14="http://schemas.microsoft.com/office/powerpoint/2010/main" val="2280806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CBC5-36AD-4C2C-9B8D-4111A8D25209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="" xmlns:p14="http://schemas.microsoft.com/office/powerpoint/2010/main" val="2668021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AC83C-6312-4A50-B43D-87A8806B957E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="" xmlns:p14="http://schemas.microsoft.com/office/powerpoint/2010/main" val="222156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劉姥姥是丑角嗎？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「久經事故的老寡婦」</a:t>
            </a:r>
          </a:p>
          <a:p>
            <a:pPr eaLnBrk="1" hangingPunct="1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有意與鳳姐、鴛鴦配合著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「哄著老太太開個心」</a:t>
            </a:r>
          </a:p>
          <a:p>
            <a:pPr eaLnBrk="1" hangingPunct="1">
              <a:buFontTx/>
              <a:buNone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  （確有演丑角的天份。請問他真心願意這樣做嗎？）</a:t>
            </a:r>
          </a:p>
          <a:p>
            <a:pPr eaLnBrk="1" hangingPunct="1">
              <a:buFontTx/>
              <a:buNone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  （鄉巴佬進城固然鬧笑話，但都市人，到鄉下呢？）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巧姐在抄家後投奔劉姥姥，可見姥姥的義氣。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劉姥姥複雜的心情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恭維富人、嘲諷富人：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筷子：去了金的，又是銀的，到底不及俺們那個伏手。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菜：這個菜裡若有毒，俺們的菜都成了砒霜了！哪怕毒死了，也要吃盡了！」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固然是窮人的自卑，也帶著窮人的自負。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D53A-9256-486E-8CE1-90461C07BF4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52121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20E2-967F-4B60-92AF-598B7FD7C71C}" type="slidenum">
              <a:rPr lang="zh-TW" altLang="en-US"/>
              <a:pPr/>
              <a:t>39</a:t>
            </a:fld>
            <a:endParaRPr lang="en-US" altLang="zh-TW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22344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2CB2B-4A53-4D52-89D1-064D6E18237A}" type="slidenum">
              <a:rPr lang="zh-TW" altLang="en-US"/>
              <a:pPr/>
              <a:t>40</a:t>
            </a:fld>
            <a:endParaRPr lang="en-US" altLang="zh-TW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14718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17B0B-B267-47B0-8070-EED063F189DA}" type="slidenum">
              <a:rPr lang="zh-TW" altLang="en-US"/>
              <a:pPr/>
              <a:t>41</a:t>
            </a:fld>
            <a:endParaRPr lang="en-US" altLang="zh-TW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99018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143AF3-A087-4C67-9141-96984EF208D4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78145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29DEA-8DA9-4680-AF5F-7A508CF626A6}" type="slidenum">
              <a:rPr lang="zh-TW" altLang="en-US">
                <a:ea typeface="新細明體" charset="-120"/>
              </a:rPr>
              <a:pPr/>
              <a:t>2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rgbClr val="FF3300"/>
                </a:solidFill>
              </a:rPr>
              <a:t>賈母長期生活在榮國府，不免膩味，而劉姥姥對她來說，正是精神上的調劑。一向善於奉承討好賈母的王熙鳳明白這一點，因此導演這齣滑稽戲，以嘲弄劉姥姥來取悅賈母。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rgbClr val="FF3300"/>
                </a:solidFill>
              </a:rPr>
              <a:t>       劉姥姥知道鳳姐的用意，因而故意裝瘋賣傻，盡情表演，其實心裡卻是明白的。</a:t>
            </a:r>
            <a:endParaRPr lang="en-US" altLang="zh-TW" dirty="0" smtClean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rgbClr val="FF3300"/>
                </a:solidFill>
              </a:rPr>
              <a:t>結尾文字裡，劉姥姥心胸坦然、毫無掛礙地笑談，面對賠不是的鴛鴦說出的一席話，具現超然智慧，頓使主客易位、施受顛倒，成為主動為大觀園散播歡笑的慈善老人。而她親切地稱「姑娘」、說「咱們」，拉近和鳳姐等人的距離，也提升她在賈府中的地位，使她成為可被信賴、可被託孤的人物。</a:t>
            </a:r>
            <a:endParaRPr lang="en-US" altLang="zh-TW" dirty="0" smtClean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zh-TW" altLang="en-US" dirty="0" smtClean="0">
                <a:solidFill>
                  <a:srgbClr val="FF3300"/>
                </a:solidFill>
              </a:rPr>
              <a:t>之前，鳳姐和鴛鴦二人則語帶雙關地用「我們家的規矩」來設計劉姥姥，所以，當劉姥姥發言：「禮出大家」，正用飯中的鳳姐「忙笑道」，趕快解釋要劉姥姥別多心，而在外頭的鴛鴦也「進來笑道」請劉姥姥別生氣。而劉姥姥的坦然回應，使鴛鴦的多心顯得尷尬，不得已「便罵人」。劉姥姥善意化解後，鳳姐、鴛鴦兩人便坐著吃完飯。</a:t>
            </a:r>
          </a:p>
          <a:p>
            <a:pPr>
              <a:spcBef>
                <a:spcPct val="50000"/>
              </a:spcBef>
            </a:pPr>
            <a:endParaRPr lang="zh-TW" altLang="en-US" dirty="0" smtClean="0">
              <a:solidFill>
                <a:srgbClr val="FF3300"/>
              </a:solidFill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620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06B68-9DC8-405C-B191-C50342B8C9E7}" type="slidenum">
              <a:rPr lang="zh-TW" altLang="en-US"/>
              <a:pPr/>
              <a:t>43</a:t>
            </a:fld>
            <a:endParaRPr lang="en-US" altLang="zh-TW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12009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C8103-D443-4C5F-AD17-64910911518D}" type="slidenum">
              <a:rPr lang="zh-TW" altLang="en-US"/>
              <a:pPr/>
              <a:t>44</a:t>
            </a:fld>
            <a:endParaRPr lang="en-US" altLang="zh-TW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917031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FD0CD-8383-4391-9086-A1056FC744A0}" type="slidenum">
              <a:rPr lang="zh-TW" altLang="en-US"/>
              <a:pPr/>
              <a:t>45</a:t>
            </a:fld>
            <a:endParaRPr lang="en-US" altLang="zh-TW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214594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AAEBB-7EF8-4CC6-B5AC-9747A5D5E462}" type="slidenum">
              <a:rPr lang="zh-TW" altLang="en-US"/>
              <a:pPr/>
              <a:t>46</a:t>
            </a:fld>
            <a:endParaRPr lang="en-US" altLang="zh-TW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03809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/>
            <a:r>
              <a:rPr lang="zh-TW" altLang="en-US" dirty="0" smtClean="0"/>
              <a:t>紅樓夢明顯標示劉姥姥進榮國府的回目如下：</a:t>
            </a:r>
            <a:endParaRPr lang="en-US" altLang="zh-TW" dirty="0" smtClean="0"/>
          </a:p>
          <a:p>
            <a:pPr eaLnBrk="1" hangingPunct="1"/>
            <a:r>
              <a:rPr lang="zh-TW" altLang="en-US" sz="1200" dirty="0" smtClean="0"/>
              <a:t>「劉姥姥一進榮國府」（第六回）；</a:t>
            </a:r>
          </a:p>
          <a:p>
            <a:pPr eaLnBrk="1" hangingPunct="1"/>
            <a:r>
              <a:rPr lang="zh-TW" altLang="en-US" sz="1200" dirty="0" smtClean="0"/>
              <a:t>「村姥姥是信口開合」（第三十九回）、</a:t>
            </a:r>
          </a:p>
          <a:p>
            <a:pPr eaLnBrk="1" hangingPunct="1"/>
            <a:r>
              <a:rPr lang="zh-TW" altLang="en-US" sz="1200" dirty="0" smtClean="0"/>
              <a:t>「怡紅院劫遇母蝗蟲」（第四十一回）；</a:t>
            </a:r>
          </a:p>
          <a:p>
            <a:pPr eaLnBrk="1" hangingPunct="1"/>
            <a:r>
              <a:rPr lang="zh-TW" altLang="en-US" sz="1200" dirty="0" smtClean="0"/>
              <a:t>「懺宿冤鳳姐托村嫗」（第一百一十三回）</a:t>
            </a:r>
            <a:endParaRPr lang="en-US" altLang="zh-TW" sz="1200" dirty="0" smtClean="0"/>
          </a:p>
          <a:p>
            <a:pPr eaLnBrk="1" hangingPunct="1"/>
            <a:endParaRPr lang="en-US" altLang="zh-TW" sz="1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第一次 紅樓夢第六回</a:t>
            </a:r>
            <a:r>
              <a:rPr lang="en-US" altLang="zh-TW" dirty="0" smtClean="0">
                <a:latin typeface="華康隸書體W7(P)" pitchFamily="66" charset="-120"/>
                <a:ea typeface="華康隸書體W7(P)" pitchFamily="66" charset="-120"/>
              </a:rPr>
              <a:t>【</a:t>
            </a: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賈寶玉初試雲雨情  劉姥姥一進榮國府</a:t>
            </a:r>
            <a:r>
              <a:rPr lang="en-US" altLang="zh-TW" dirty="0" smtClean="0">
                <a:latin typeface="華康隸書體W7(P)" pitchFamily="66" charset="-120"/>
                <a:ea typeface="華康隸書體W7(P)" pitchFamily="66" charset="-120"/>
              </a:rPr>
              <a:t>】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第二次</a:t>
            </a:r>
            <a:r>
              <a:rPr lang="zh-TW" altLang="en-US" dirty="0" smtClean="0"/>
              <a:t>－</a:t>
            </a: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本課節選自 紅樓夢第四十回</a:t>
            </a:r>
            <a:r>
              <a:rPr lang="en-US" altLang="zh-TW" dirty="0" smtClean="0"/>
              <a:t>【</a:t>
            </a: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史太君兩宴大觀園  金鴛鴦三宣牙牌令</a:t>
            </a:r>
            <a:r>
              <a:rPr lang="en-US" altLang="zh-TW" dirty="0" smtClean="0"/>
              <a:t>】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第三次 第一百十三回</a:t>
            </a:r>
            <a:r>
              <a:rPr lang="en-US" altLang="zh-TW" dirty="0" smtClean="0">
                <a:latin typeface="華康隸書體W7(P)" pitchFamily="66" charset="-120"/>
                <a:ea typeface="華康隸書體W7(P)" pitchFamily="66" charset="-120"/>
              </a:rPr>
              <a:t>【</a:t>
            </a:r>
            <a:r>
              <a:rPr lang="zh-TW" altLang="en-US" dirty="0" smtClean="0">
                <a:latin typeface="華康隸書體W7(P)" pitchFamily="66" charset="-120"/>
                <a:ea typeface="華康隸書體W7(P)" pitchFamily="66" charset="-120"/>
              </a:rPr>
              <a:t>懺宿冤鳳姐托村嫗  釋舊憾情婢感癡郎</a:t>
            </a:r>
            <a:r>
              <a:rPr lang="en-US" altLang="zh-TW" dirty="0" smtClean="0">
                <a:latin typeface="華康隸書體W7(P)" pitchFamily="66" charset="-120"/>
                <a:ea typeface="華康隸書體W7(P)" pitchFamily="66" charset="-120"/>
              </a:rPr>
              <a:t>】</a:t>
            </a:r>
          </a:p>
          <a:p>
            <a:pPr eaLnBrk="1" hangingPunct="1"/>
            <a:endParaRPr lang="en-US" altLang="zh-TW" sz="1200" dirty="0" smtClean="0"/>
          </a:p>
          <a:p>
            <a:pPr eaLnBrk="1" hangingPunct="1"/>
            <a:endParaRPr lang="en-US" altLang="zh-TW" sz="1200" dirty="0" smtClean="0"/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3333CC"/>
                </a:solidFill>
                <a:latin typeface="標楷體" pitchFamily="65" charset="-120"/>
              </a:rPr>
              <a:t>第一次</a:t>
            </a:r>
            <a:r>
              <a:rPr lang="zh-TW" altLang="en-US" dirty="0" smtClean="0">
                <a:latin typeface="標楷體" pitchFamily="65" charset="-120"/>
              </a:rPr>
              <a:t>進入賈府，劉姥姥企求自賈府謀些好處好過冬，確實也從賈府的管事王熙鳳手中，得了二十兩銀子；順帶見識了豪門層層通報的排場，並仰觀熙鳳的華麗、威儀；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    </a:t>
            </a:r>
            <a:r>
              <a:rPr lang="zh-TW" altLang="en-US" dirty="0" smtClean="0">
                <a:solidFill>
                  <a:srgbClr val="3333CC"/>
                </a:solidFill>
                <a:latin typeface="標楷體" pitchFamily="65" charset="-120"/>
              </a:rPr>
              <a:t>第二次</a:t>
            </a:r>
            <a:r>
              <a:rPr lang="zh-TW" altLang="en-US" dirty="0" smtClean="0">
                <a:latin typeface="標楷體" pitchFamily="65" charset="-120"/>
              </a:rPr>
              <a:t>，即本單元所呈現的：劉姥姥帶來村野自種的蔬果，既表回報的寸心，也應賈母之請，留住大觀園，才有機緣近觀賈府的人物、亭園，參與其中的活動，無意中也反襯出侯門世家生活的富貴、沈悶及虛弱；而值得一提的，劉姥姥置身豪門貴族，卻樸拙自然，識趣得體。</a:t>
            </a:r>
            <a:r>
              <a:rPr lang="zh-TW" altLang="en-US" u="sng" dirty="0" smtClean="0">
                <a:solidFill>
                  <a:srgbClr val="FF3300"/>
                </a:solidFill>
                <a:latin typeface="標楷體" pitchFamily="65" charset="-120"/>
              </a:rPr>
              <a:t>此次遊大觀園，同時也為日後劉姥姥第三、四度進入榮國府，扮演積極、希望的救助者的角色，預留了伏筆。</a:t>
            </a:r>
            <a:endParaRPr lang="en-US" altLang="zh-TW" u="sng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u="sng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金陵十二釵皆為鬢釵雲鬟，賈府侯門多見紈風流，一位村婦</a:t>
            </a:r>
            <a:r>
              <a:rPr lang="en-US" altLang="zh-TW" dirty="0" smtClean="0">
                <a:latin typeface="Times New Roman"/>
              </a:rPr>
              <a:t>—</a:t>
            </a:r>
            <a:r>
              <a:rPr lang="zh-TW" altLang="en-US" dirty="0" smtClean="0">
                <a:latin typeface="標楷體" pitchFamily="65" charset="-120"/>
              </a:rPr>
              <a:t>劉姥姥絕不是紅樓的聚光點，但她的耀眼，卻無人可掩蓋，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</a:rPr>
              <a:t>在小說中，她是一面對應的鏡子，做為賈府興衰的見證者，反射眾生相的貪嗔痴愚，也為沈悶、沒落的簪纓世族帶來快樂、希望；</a:t>
            </a:r>
            <a:r>
              <a:rPr lang="zh-TW" altLang="en-US" dirty="0" smtClean="0">
                <a:latin typeface="標楷體" pitchFamily="65" charset="-120"/>
              </a:rPr>
              <a:t>在生活裡，她實在的面對生活，解決難題，敦厚待人、處事，所表現的正面、積極、誠懇的人生態度，具有永世不變的價值。</a:t>
            </a:r>
            <a:endParaRPr lang="en-US" altLang="zh-TW" dirty="0" smtClean="0"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dirty="0" smtClean="0"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</a:rPr>
              <a:t>劉姥姥是曹雪芹成功塑造的一個老婦，給人極為生動活潑的印象。她隨賈母等人暢遊大觀園，眾人將她當作女清客，玩弄、消遣，她也故意以笨拙的動作、鄙俗的村話討人開心，因而使「劉姥姥逛大觀園」成為紅樓夢中令人難忘的場面。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    劉姥姥雖然處處外行、可笑，卻又不是如此的簡單，作者一開始便說她是一個「久經世故的老寡婦」，從鳳姐為她頭上插花來看，她不因自己成了被取笑的對象而惱羞成怒，還配合鳳姐，不著痕跡地取悅賈母。</a:t>
            </a:r>
            <a:endParaRPr lang="en-US" altLang="zh-TW" dirty="0" smtClean="0"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dirty="0" smtClean="0"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再如沁芳亭看風景，她一路奉承賈母，誇獎惜春，稱頌黛玉，對賈府的一切始終讚不絕口，更是手法高明，自然生動。她還很清楚與人互動的分寸，例如她會拉著惜春說話，卻只會留神打量黛玉。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    </a:t>
            </a:r>
            <a:r>
              <a:rPr lang="zh-TW" altLang="en-US" dirty="0" smtClean="0">
                <a:solidFill>
                  <a:srgbClr val="FF3300"/>
                </a:solidFill>
                <a:latin typeface="標楷體" pitchFamily="65" charset="-120"/>
              </a:rPr>
              <a:t>「吃飯」這段是本文高潮</a:t>
            </a:r>
            <a:r>
              <a:rPr lang="zh-TW" altLang="en-US" dirty="0" smtClean="0">
                <a:latin typeface="標楷體" pitchFamily="65" charset="-120"/>
              </a:rPr>
              <a:t>，鴛鴦和鳳姐設計調笑她，她果然引得全場狂笑，但事後她說：「你先囑咐我，我就明白了，不過大家取笑兒！」顯然是「配合演出」。她到從來沒有到過的環境，接觸從來沒有見過的人物，就能懂得別人對她的需求及自己的尺度，這是何等歷練？</a:t>
            </a:r>
          </a:p>
          <a:p>
            <a:pPr>
              <a:spcBef>
                <a:spcPct val="50000"/>
              </a:spcBef>
            </a:pPr>
            <a:endParaRPr lang="en-US" altLang="zh-TW" dirty="0" smtClean="0"/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</a:rPr>
              <a:t>作者將她引進大觀園中，作為賈府的一面鏡子，以她的純樸對照賈府的氣派排場與浪費成習，以她的忍讓吃虧反襯賈府中人以尋人開心為樂而不知自慚。從表面來看，劉姥姥似乎老露憨相，其實她人情練達、詼諧豁達。 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    本文中，作者對賈府的陳設和生活並不直述，多採間接方式。如舖敘賈府的富有、大觀園的美好，乃分別借劉姥姥看過綴錦閣的收藏後念了幾聲佛、說園景勝過年畫十倍呈現。又借劉姥姥提及賈母房中梯子事，說明房子高大寬敞，連櫃子都比普通人家房子還要大。至於賈府的揮霍，由鴿蛋每個值一兩，掉在地上便丟掉中可凸顯。</a:t>
            </a:r>
            <a:endParaRPr lang="en-US" altLang="zh-TW" dirty="0" smtClean="0"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dirty="0" smtClean="0">
              <a:latin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</a:rPr>
              <a:t>至於刻劃人物，更是細膩具體，如作者借鳳姐捉弄劉姥姥，顯出她的驕縱刁蠻、賣弄小聰明；借鴛鴦一句：「很不與你相干，有我呢！」寫出她在賈母跟前的得寵；借孫媳李紈、鳳姐和下人侍候簪花、早膳、遊園，強化賈母地位崇高。而對於劉姥姥語言的傳神摹寫，更鮮明塑造出一個飽經世故的農村老婦典型。 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標楷體" pitchFamily="65" charset="-120"/>
              </a:rPr>
              <a:t>    又如「吃飯」一段，作者既寫出「上上下下都一齊哈哈大笑」的一致反應，又根據不同人物的身分、性格等，描寫最富特徵的神態，呈現不同的笑態，為什麼噴飯的是湘雲？ </a:t>
            </a:r>
            <a:endParaRPr lang="en-US" altLang="zh-TW" dirty="0" smtClean="0"/>
          </a:p>
          <a:p>
            <a:pPr>
              <a:spcBef>
                <a:spcPct val="50000"/>
              </a:spcBef>
            </a:pPr>
            <a:endParaRPr lang="en-US" altLang="zh-TW" dirty="0" smtClean="0"/>
          </a:p>
          <a:p>
            <a:pPr>
              <a:spcBef>
                <a:spcPct val="50000"/>
              </a:spcBef>
            </a:pPr>
            <a:r>
              <a:rPr lang="en-US" altLang="zh-TW" dirty="0" smtClean="0">
                <a:latin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</a:rPr>
              <a:t>為什麼笑岔了氣的是黛玉？為什麼滾到賈母懷裡的是寶玉，而不是惜春或別人？這些都是有意涵的。末段也深刻地表現幾個當事人的性格特徵，主導此次鬧劇的是鳳姐和鴛鴦，李紈雖知「設計」之事，但是沒有參與，與其一貫厚道的形象呼應。  </a:t>
            </a:r>
          </a:p>
          <a:p>
            <a:pPr>
              <a:spcBef>
                <a:spcPct val="50000"/>
              </a:spcBef>
            </a:pPr>
            <a:r>
              <a:rPr lang="zh-TW" altLang="en-US" dirty="0" smtClean="0">
                <a:latin typeface="Times New Roman" pitchFamily="18" charset="0"/>
              </a:rPr>
              <a:t>        而劉姥姥衷心發出</a:t>
            </a:r>
            <a:r>
              <a:rPr lang="zh-TW" altLang="en-US" dirty="0" smtClean="0">
                <a:solidFill>
                  <a:srgbClr val="FF3300"/>
                </a:solidFill>
                <a:latin typeface="Times New Roman" pitchFamily="18" charset="0"/>
              </a:rPr>
              <a:t>「禮出大家」</a:t>
            </a:r>
            <a:r>
              <a:rPr lang="zh-TW" altLang="en-US" dirty="0" smtClean="0">
                <a:latin typeface="Times New Roman" pitchFamily="18" charset="0"/>
              </a:rPr>
              <a:t>的讚嘆，以「這是我們家規矩」為由蓄意捉弄的鳳姐、鴛鴦聽來就語帶雙關了，因此鳳姐要「忙笑道：</a:t>
            </a:r>
            <a:r>
              <a:rPr lang="en-US" altLang="zh-TW" dirty="0" smtClean="0">
                <a:latin typeface="Times New Roman" pitchFamily="18" charset="0"/>
              </a:rPr>
              <a:t>『</a:t>
            </a:r>
            <a:r>
              <a:rPr lang="zh-TW" altLang="en-US" dirty="0" smtClean="0">
                <a:latin typeface="Times New Roman" pitchFamily="18" charset="0"/>
              </a:rPr>
              <a:t>你可別多心</a:t>
            </a:r>
            <a:r>
              <a:rPr lang="en-US" altLang="zh-TW" dirty="0" smtClean="0">
                <a:latin typeface="Times New Roman" pitchFamily="18" charset="0"/>
              </a:rPr>
              <a:t>』</a:t>
            </a:r>
            <a:r>
              <a:rPr lang="zh-TW" altLang="en-US" dirty="0" smtClean="0">
                <a:latin typeface="Times New Roman" pitchFamily="18" charset="0"/>
              </a:rPr>
              <a:t>」，而在外頭的鴛鴦也「一言未了」就「進來笑道：</a:t>
            </a:r>
            <a:r>
              <a:rPr lang="en-US" altLang="zh-TW" dirty="0" smtClean="0">
                <a:latin typeface="Times New Roman" pitchFamily="18" charset="0"/>
              </a:rPr>
              <a:t>『</a:t>
            </a:r>
            <a:r>
              <a:rPr lang="zh-TW" altLang="en-US" dirty="0" smtClean="0">
                <a:latin typeface="Times New Roman" pitchFamily="18" charset="0"/>
              </a:rPr>
              <a:t>姥姥別惱</a:t>
            </a:r>
            <a:r>
              <a:rPr lang="en-US" altLang="zh-TW" dirty="0" smtClean="0">
                <a:latin typeface="Times New Roman" pitchFamily="18" charset="0"/>
              </a:rPr>
              <a:t>』</a:t>
            </a:r>
            <a:r>
              <a:rPr lang="zh-TW" altLang="en-US" dirty="0" smtClean="0">
                <a:latin typeface="Times New Roman" pitchFamily="18" charset="0"/>
              </a:rPr>
              <a:t>」，更轉移話題「罵人未倒茶」，但最後終因劉姥姥的坦然和善意化解尷尬。</a:t>
            </a:r>
            <a:endParaRPr lang="zh-TW" altLang="en-US" dirty="0" smtClean="0"/>
          </a:p>
          <a:p>
            <a:pPr eaLnBrk="1" hangingPunct="1"/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D53A-9256-486E-8CE1-90461C07BF4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5571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8FAC3-8A0E-4D70-B9C9-73ECEE163EBE}" type="slidenum">
              <a:rPr lang="zh-TW" altLang="en-US">
                <a:ea typeface="新細明體" charset="-120"/>
              </a:rPr>
              <a:pPr/>
              <a:t>5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按榮府中一宅人合算起來，人口雖不多，從上至下也有三四百丁，雖事不多，一天也有一二十件，竟如亂麻一般，並無個頭緒可作綱領。正尋思從那一件事那一個人寫起方妙？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劉姥姥進府緣由：攀親、求助。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劉姥姥家姓「王」，昔年曾與</a:t>
            </a:r>
            <a:r>
              <a:rPr lang="zh-TW" altLang="en-US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「鳳姐之祖</a:t>
            </a:r>
            <a:r>
              <a:rPr lang="zh-TW" altLang="en-US" dirty="0" smtClean="0">
                <a:ea typeface="標楷體" pitchFamily="65" charset="-120"/>
              </a:rPr>
              <a:t>—</a:t>
            </a:r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夫人之父」</a:t>
            </a:r>
            <a:r>
              <a:rPr lang="zh-TW" altLang="en-US" dirty="0" smtClean="0">
                <a:ea typeface="標楷體" pitchFamily="65" charset="-120"/>
              </a:rPr>
              <a:t>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認識；因貪王家的勢力，便連了宗。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這劉姥姥乃是個「久經世代的老寡婦」，膝下又無兒女，只靠兩畝薄田度日。今著女婿接來養活，豈不願意呢；遂一心一計，幫幫襯著女兒女婿過活。 （第6回）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恰好忽從千里之外芥豆之微小小一個人家，因與榮府略有些瓜葛，這日正往榮府中來，因此便就這一家說起，倒還是頭緒。 （第6回）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劉姥姥：戰戰兢兢到城裡闖運氣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運氣甚好，順利見到鳳姐，討得二十兩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先找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周瑞家的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：只因昔年他丈夫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周瑞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爭買田地一事，其中多得狗兒之力，今見劉姥姥如此而來，心中難卻其意，二則也要顯弄自己的體面。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劉姥姥：「瘦死的駱駝比馬大。憑他怎樣，你老拔根寒毛比我們的腰還粗呢！」 </a:t>
            </a:r>
          </a:p>
        </p:txBody>
      </p:sp>
    </p:spTree>
    <p:extLst>
      <p:ext uri="{BB962C8B-B14F-4D97-AF65-F5344CB8AC3E}">
        <p14:creationId xmlns="" xmlns:p14="http://schemas.microsoft.com/office/powerpoint/2010/main" val="200476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29DEA-8DA9-4680-AF5F-7A508CF626A6}" type="slidenum">
              <a:rPr lang="zh-TW" altLang="en-US">
                <a:ea typeface="新細明體" charset="-120"/>
              </a:rPr>
              <a:pPr/>
              <a:t>6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目的：帶了些新鮮的瓜果菜蔬來道謝。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賈母：「我正想積古老人家說話，請了來我見見。」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姥姥盡說些鄉野裡的新聞故事兒，甚得賈母歡心。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姥姥初見賈母：「請老壽星安。」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那劉姥姥雖是個村野人，卻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生來的有些見識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，況且年紀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老了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，世情上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經歷過的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，見頭一個賈母高興，第二見這些哥兒姐兒們都愛聽，便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沒了說的也編出些話來講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彼時寶玉姊妹們也都在這里坐著，他們何曾聽見過這些話，自覺比那些瞽目先生說的書還好聽。（第39回）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61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29509-F30F-445A-99F7-4405EFF4EDEF}" type="slidenum">
              <a:rPr lang="zh-TW" altLang="en-US">
                <a:ea typeface="新細明體" charset="-120"/>
              </a:rPr>
              <a:pPr/>
              <a:t>7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目的：賈母過世，來弔喪。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背景：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賈府已被抄家</a:t>
            </a:r>
            <a:r>
              <a:rPr lang="zh-TW" altLang="en-US" sz="1050" dirty="0" smtClean="0">
                <a:latin typeface="標楷體" pitchFamily="65" charset="-120"/>
                <a:ea typeface="標楷體" pitchFamily="65" charset="-120"/>
              </a:rPr>
              <a:t>105回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，賈母下世</a:t>
            </a:r>
            <a:r>
              <a:rPr lang="zh-TW" altLang="en-US" sz="1050" dirty="0" smtClean="0">
                <a:latin typeface="標楷體" pitchFamily="65" charset="-120"/>
                <a:ea typeface="標楷體" pitchFamily="65" charset="-120"/>
              </a:rPr>
              <a:t>110回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當時王熙鳳也病倒在床，腦中滿是幻影，坐臥不寧。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鳳姐將女兒「巧姐」托付給劉姥姥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劉姥姥：「如今雖說是莊稼人苦，家裡也掙了好幾畝地，又打了一眼井，種些菜蔬瓜果，一年賣的錢也不少，盡夠他們嚼吃的了。這兩年姑奶奶還時常給些衣服布匹，在我們村里算過得的了。阿彌陀佛！</a:t>
            </a:r>
            <a:br>
              <a:rPr lang="zh-TW" altLang="en-US" sz="1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前日他老子進城，聽見姑奶奶這裡動了家，我就幾乎唬殺了。虧得又有人說不是這里，我才放心。後來又聽見說這裡老爺升了，我又喜歡，就要來道喜，為的是滿地的莊稼來不得。</a:t>
            </a:r>
            <a:br>
              <a:rPr lang="zh-TW" altLang="en-US" sz="1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昨日又聽說老太太沒有了，我在地裡打豆子，聽見了這話，唬得連豆子都拿不起來了，就在地里狠狠的哭了一大場。</a:t>
            </a:r>
            <a:br>
              <a:rPr lang="zh-TW" altLang="en-US" sz="1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我和女婿說，我也顧不得你們了，不管真話謊話，我是要進城瞧瞧去的。」 （113回）</a:t>
            </a:r>
          </a:p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31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515CE-6003-4DC0-8B68-85002D8CDC44}" type="slidenum">
              <a:rPr lang="zh-TW" altLang="en-US">
                <a:ea typeface="新細明體" charset="-120"/>
              </a:rPr>
              <a:pPr/>
              <a:t>10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劉姥姥本身就是來自貧窮人家，正好反襯了賈府中人的奢侈豪華。</a:t>
            </a:r>
            <a:endParaRPr lang="zh-TW" altLang="en-US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67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515CE-6003-4DC0-8B68-85002D8CDC44}" type="slidenum">
              <a:rPr lang="zh-TW" altLang="en-US">
                <a:ea typeface="新細明體" charset="-120"/>
              </a:rPr>
              <a:pPr/>
              <a:t>23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z="1200" dirty="0" smtClean="0"/>
              <a:t>1.</a:t>
            </a:r>
            <a:r>
              <a:rPr lang="zh-TW" altLang="en-US" sz="1200" dirty="0" smtClean="0"/>
              <a:t>有所見識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機智幽默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用博得同情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贏得人心</a:t>
            </a:r>
          </a:p>
          <a:p>
            <a:pPr eaLnBrk="1" hangingPunct="1"/>
            <a:r>
              <a:rPr lang="en-US" altLang="zh-TW" sz="1200" dirty="0" smtClean="0"/>
              <a:t>2.</a:t>
            </a:r>
            <a:r>
              <a:rPr lang="zh-TW" altLang="en-US" sz="1200" dirty="0" smtClean="0"/>
              <a:t>恭維富人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嘲諷富人</a:t>
            </a:r>
            <a:r>
              <a:rPr lang="en-US" altLang="zh-TW" sz="1200" dirty="0" smtClean="0"/>
              <a:t>;</a:t>
            </a:r>
            <a:r>
              <a:rPr lang="zh-TW" altLang="en-US" sz="1200" dirty="0" smtClean="0"/>
              <a:t>既有窮人的自卑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又有窮人的自負</a:t>
            </a:r>
          </a:p>
          <a:p>
            <a:pPr eaLnBrk="1" hangingPunct="1"/>
            <a:r>
              <a:rPr lang="en-US" altLang="zh-TW" sz="1200" dirty="0" smtClean="0"/>
              <a:t>3.</a:t>
            </a:r>
            <a:r>
              <a:rPr lang="zh-TW" altLang="en-US" sz="1200" dirty="0" smtClean="0"/>
              <a:t>紅樓夢眾多女性皆悲劇收場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唯劉姥姥例外</a:t>
            </a:r>
          </a:p>
          <a:p>
            <a:pPr eaLnBrk="1" hangingPunct="1"/>
            <a:r>
              <a:rPr lang="en-US" altLang="zh-TW" sz="1200" dirty="0" smtClean="0"/>
              <a:t>4.</a:t>
            </a:r>
            <a:r>
              <a:rPr lang="zh-TW" altLang="en-US" sz="1200" dirty="0" smtClean="0"/>
              <a:t>丟臉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丑角形象乃經過算計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是以體貼人心</a:t>
            </a:r>
            <a:r>
              <a:rPr lang="en-US" altLang="zh-TW" sz="1200" dirty="0" smtClean="0"/>
              <a:t>.</a:t>
            </a:r>
            <a:r>
              <a:rPr lang="zh-TW" altLang="en-US" sz="1200" dirty="0" smtClean="0"/>
              <a:t>善體人意為出發點</a:t>
            </a:r>
          </a:p>
          <a:p>
            <a:pPr eaLnBrk="1" hangingPunct="1"/>
            <a:r>
              <a:rPr lang="en-US" altLang="zh-TW" sz="1200" dirty="0" smtClean="0"/>
              <a:t>5.</a:t>
            </a:r>
            <a:r>
              <a:rPr lang="zh-TW" altLang="en-US" sz="1200" dirty="0" smtClean="0"/>
              <a:t>純樸善良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大智若愚</a:t>
            </a:r>
          </a:p>
          <a:p>
            <a:pPr eaLnBrk="1" hangingPunct="1"/>
            <a:r>
              <a:rPr kumimoji="0" lang="en-US" altLang="zh-TW" sz="1200" dirty="0" smtClean="0"/>
              <a:t>6.</a:t>
            </a:r>
            <a:r>
              <a:rPr kumimoji="0" lang="zh-TW" altLang="en-US" sz="1200" dirty="0" smtClean="0"/>
              <a:t>知恩圖報</a:t>
            </a:r>
            <a:r>
              <a:rPr kumimoji="0" lang="en-US" altLang="zh-TW" sz="1200" dirty="0" smtClean="0"/>
              <a:t>,</a:t>
            </a:r>
            <a:r>
              <a:rPr kumimoji="0" lang="zh-TW" altLang="en-US" sz="1200" dirty="0" smtClean="0"/>
              <a:t>見義勇為</a:t>
            </a:r>
            <a:r>
              <a:rPr kumimoji="0" lang="en-US" altLang="zh-TW" sz="1200" dirty="0" smtClean="0"/>
              <a:t>(</a:t>
            </a:r>
            <a:r>
              <a:rPr kumimoji="0" lang="zh-TW" altLang="en-US" sz="1200" dirty="0" smtClean="0"/>
              <a:t>救巧姐</a:t>
            </a:r>
            <a:r>
              <a:rPr kumimoji="0" lang="en-US" altLang="zh-TW" sz="12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98795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zh-TW" altLang="en-US" dirty="0" smtClean="0"/>
              <a:t>課文</a:t>
            </a:r>
          </a:p>
          <a:p>
            <a:r>
              <a:rPr lang="zh-TW" altLang="en-US" dirty="0" smtClean="0"/>
              <a:t>第一、二段</a:t>
            </a:r>
          </a:p>
          <a:p>
            <a:r>
              <a:rPr lang="zh-TW" altLang="en-US" dirty="0" smtClean="0"/>
              <a:t>李紈開始為宴遊準備，鳳姐第一次捉弄劉姥姥</a:t>
            </a:r>
          </a:p>
          <a:p>
            <a:r>
              <a:rPr lang="zh-TW" altLang="en-US" dirty="0" smtClean="0"/>
              <a:t>第三、四段</a:t>
            </a:r>
          </a:p>
          <a:p>
            <a:r>
              <a:rPr lang="zh-TW" altLang="en-US" dirty="0" smtClean="0"/>
              <a:t>劉姥姥欣賞園裡景色，稱讚惜春和黛玉</a:t>
            </a:r>
          </a:p>
          <a:p>
            <a:r>
              <a:rPr lang="zh-TW" altLang="en-US" dirty="0" smtClean="0"/>
              <a:t>第五、六段</a:t>
            </a:r>
          </a:p>
          <a:p>
            <a:r>
              <a:rPr lang="zh-TW" altLang="en-US" dirty="0" smtClean="0"/>
              <a:t>早飯場面、鳳姐和鴛鴦設計捉弄劉姥姥</a:t>
            </a:r>
          </a:p>
          <a:p>
            <a:r>
              <a:rPr lang="zh-TW" altLang="en-US" dirty="0" smtClean="0"/>
              <a:t>第七、八段</a:t>
            </a:r>
          </a:p>
          <a:p>
            <a:r>
              <a:rPr lang="zh-TW" altLang="en-US" dirty="0" smtClean="0"/>
              <a:t>本課精采場面，劉姥姥的幽默及最後坦白直爽第一段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李紈命下人準備茶酒器皿、家具及遊園的船</a:t>
            </a:r>
          </a:p>
          <a:p>
            <a:r>
              <a:rPr lang="zh-TW" altLang="en-US" dirty="0" smtClean="0"/>
              <a:t>具，劉姥姥大開眼界。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場景：綴錦閣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豐兒的鑰匙及傳話 → 鳳姐在賈家地位之重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李紈的對丫環們的話 → 個性的細膩、溫婉、貼心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劉姥姥看到綴錦閣內之景 → 極寫賈家之富。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描述李紈的勤快。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以劉姥姥的双應極寫賈府的富有。第二段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賈母簪花的排場及鳳姐第一次捉弄劉姥姥，</a:t>
            </a:r>
          </a:p>
          <a:p>
            <a:r>
              <a:rPr lang="zh-TW" altLang="en-US" dirty="0" smtClean="0"/>
              <a:t>劉姥姥不以為意。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場景：大觀樓下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鳳姐打扮劉姥姥 → 為讓賈母高興，捉弄劉姥姥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劉姥姥的双應 → 表現劉姥姥的詼諧識趣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王熙鳳為博取賈母高興，捉弄劉姥姥。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表現劉姥姥的詼諧識趣。第三段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劉姥姥讚美大觀園景色遠勝年畫。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</a:t>
            </a:r>
          </a:p>
          <a:p>
            <a:r>
              <a:rPr lang="zh-TW" altLang="en-US" dirty="0" smtClean="0"/>
              <a:t>沁芳亭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這園子好不好 → 應酬話，有炫富之感。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畫兒似的大觀園 → 畫</a:t>
            </a:r>
            <a:r>
              <a:rPr lang="en-US" altLang="zh-TW" dirty="0" smtClean="0"/>
              <a:t>=</a:t>
            </a:r>
            <a:r>
              <a:rPr lang="zh-TW" altLang="en-US" dirty="0" smtClean="0"/>
              <a:t>虛幺、假的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姥姥對惜春的親暱 → 對比黛玉，顯示劉姥姥的</a:t>
            </a:r>
          </a:p>
          <a:p>
            <a:r>
              <a:rPr lang="zh-TW" altLang="en-US" dirty="0" smtClean="0"/>
              <a:t>識人及懂得奉承賈母。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借劉姥姥之眼表現賈府與一般人家之貧富差異。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劉姥姥順應賈母的得意，讚美園景並奉承惜春善畫。第四段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劉姥姥跌跤與自我解嘲，及黛玉臥室宛若</a:t>
            </a:r>
          </a:p>
          <a:p>
            <a:r>
              <a:rPr lang="zh-TW" altLang="en-US" dirty="0" smtClean="0"/>
              <a:t>書房。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場景：瀟湘館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可惜你們的那繡鞋，別沾髒了 → 姥姥的真實双</a:t>
            </a:r>
          </a:p>
          <a:p>
            <a:r>
              <a:rPr lang="zh-TW" altLang="en-US" dirty="0" smtClean="0"/>
              <a:t>應</a:t>
            </a:r>
            <a:r>
              <a:rPr lang="en-US" altLang="zh-TW" dirty="0" smtClean="0"/>
              <a:t>(</a:t>
            </a:r>
            <a:r>
              <a:rPr lang="zh-TW" altLang="en-US" dirty="0" smtClean="0"/>
              <a:t>為人著想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，但也顯現賈府的繁華。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哪裡說我那麼嬌嫩了 →與賈母對比。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劉姥姥留神打量了黛玉一番</a:t>
            </a:r>
            <a:r>
              <a:rPr lang="en-US" altLang="zh-TW" dirty="0" smtClean="0"/>
              <a:t>(</a:t>
            </a:r>
            <a:r>
              <a:rPr lang="zh-TW" altLang="en-US" dirty="0" smtClean="0"/>
              <a:t>和其讚美黛玉言論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→ </a:t>
            </a:r>
            <a:r>
              <a:rPr lang="zh-TW" altLang="en-US" dirty="0" smtClean="0"/>
              <a:t>與惜春的親暱不同，顯示劉姥姥的識人之明。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表現劉姥姥抑己的行為，並善於為人著想。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劉姥姥以另一種方式讚美黛玉之文才。第五段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藉劉姥姥之眼敘貴族家庭大小房間的布置，</a:t>
            </a:r>
          </a:p>
          <a:p>
            <a:r>
              <a:rPr lang="zh-TW" altLang="en-US" dirty="0" smtClean="0"/>
              <a:t>並寫早餐排場。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場景：由瀟湘館至紫菱洲、</a:t>
            </a:r>
          </a:p>
          <a:p>
            <a:r>
              <a:rPr lang="zh-TW" altLang="en-US" dirty="0" smtClean="0"/>
              <a:t>蓼漵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瀟湘館窄 → 形容黛玉的性格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大家住大房 → 顯示賈府的大富大貴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婆子問鳳姐，鳳姐問王夫人，王夫人問賈母</a:t>
            </a:r>
          </a:p>
          <a:p>
            <a:r>
              <a:rPr lang="zh-TW" altLang="en-US" dirty="0" smtClean="0"/>
              <a:t>→ 顯示賈府的層級關係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顯示賈府的大富大貴。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表現劉姥姥熟諳人情世故。第六段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鴛鴦和鳳姐設計捉弄劉姥姥，以及眾人準</a:t>
            </a:r>
          </a:p>
          <a:p>
            <a:r>
              <a:rPr lang="zh-TW" altLang="en-US" dirty="0" smtClean="0"/>
              <a:t>備吃早飯。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場景：秋爽齋之曉翠堂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李紈笑勸之詞 → 顯示李紈的厚道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鴛鴦說「很不與你相干，有我呢」 → 顯示鴛鴦</a:t>
            </a:r>
          </a:p>
          <a:p>
            <a:r>
              <a:rPr lang="zh-TW" altLang="en-US" dirty="0" smtClean="0"/>
              <a:t>受賈母之寵，在丫頭中地位之高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鴛鴦與鳳姐的設計 → 劉姥姥明白，卻配合行事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顯示鴛鴦和鳳姐既受寵，又欲博賈母歡心。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劉姥姥被捉弄而不以為意。第七段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劉姥姥席上裝傻賣笑，為大觀園帶來笑料，</a:t>
            </a:r>
          </a:p>
          <a:p>
            <a:r>
              <a:rPr lang="zh-TW" altLang="en-US" dirty="0" smtClean="0"/>
              <a:t>各個笑態不同。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場景：秋爽齋之曉翠堂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人物 作者描寫 性格、身分</a:t>
            </a:r>
          </a:p>
          <a:p>
            <a:r>
              <a:rPr lang="zh-TW" altLang="en-US" dirty="0" smtClean="0"/>
              <a:t>史湘雲 湘雲撐不住，一口</a:t>
            </a:r>
          </a:p>
          <a:p>
            <a:r>
              <a:rPr lang="zh-TW" altLang="en-US" dirty="0" smtClean="0"/>
              <a:t>飯都噴了出來。 天真豪爽。</a:t>
            </a:r>
          </a:p>
          <a:p>
            <a:r>
              <a:rPr lang="zh-TW" altLang="en-US" dirty="0" smtClean="0"/>
              <a:t>林黛玉 黛玉笑岔了氣，伏</a:t>
            </a:r>
          </a:p>
          <a:p>
            <a:r>
              <a:rPr lang="zh-TW" altLang="en-US" dirty="0" smtClean="0"/>
              <a:t>著桌子噯喲。 身體嬌弱不禁。</a:t>
            </a:r>
          </a:p>
          <a:p>
            <a:r>
              <a:rPr lang="zh-TW" altLang="en-US" dirty="0" smtClean="0"/>
              <a:t>寶玉 寶玉早滾到賈母懷</a:t>
            </a:r>
          </a:p>
          <a:p>
            <a:r>
              <a:rPr lang="zh-TW" altLang="en-US" dirty="0" smtClean="0"/>
              <a:t>裡。</a:t>
            </a:r>
          </a:p>
          <a:p>
            <a:r>
              <a:rPr lang="zh-TW" altLang="en-US" dirty="0" smtClean="0"/>
              <a:t>凸顯出賈母對寶玉的嬌慣，</a:t>
            </a:r>
          </a:p>
          <a:p>
            <a:r>
              <a:rPr lang="zh-TW" altLang="en-US" dirty="0" smtClean="0"/>
              <a:t>因為有這位老祖母的溺愛，</a:t>
            </a:r>
          </a:p>
          <a:p>
            <a:r>
              <a:rPr lang="zh-TW" altLang="en-US" dirty="0" smtClean="0"/>
              <a:t>所以連大笑時還要滾到賈</a:t>
            </a:r>
          </a:p>
          <a:p>
            <a:r>
              <a:rPr lang="zh-TW" altLang="en-US" dirty="0" smtClean="0"/>
              <a:t>母的懷裡。人物 作者描寫 性格、身分</a:t>
            </a:r>
          </a:p>
          <a:p>
            <a:r>
              <a:rPr lang="zh-TW" altLang="en-US" dirty="0" smtClean="0"/>
              <a:t>迎春 探春手裡的飯碗都</a:t>
            </a:r>
          </a:p>
          <a:p>
            <a:r>
              <a:rPr lang="zh-TW" altLang="en-US" dirty="0" smtClean="0"/>
              <a:t>合在迎春身上。</a:t>
            </a:r>
          </a:p>
          <a:p>
            <a:r>
              <a:rPr lang="zh-TW" altLang="en-US" dirty="0" smtClean="0"/>
              <a:t>此處點到迎春，卻未描繪其情</a:t>
            </a:r>
          </a:p>
          <a:p>
            <a:r>
              <a:rPr lang="zh-TW" altLang="en-US" dirty="0" smtClean="0"/>
              <a:t>態，作者運用了「不寫之寫」</a:t>
            </a:r>
          </a:p>
          <a:p>
            <a:r>
              <a:rPr lang="zh-TW" altLang="en-US" dirty="0" smtClean="0"/>
              <a:t>的手法，「不寫」她的笑，正</a:t>
            </a:r>
          </a:p>
          <a:p>
            <a:r>
              <a:rPr lang="zh-TW" altLang="en-US" dirty="0" smtClean="0"/>
              <a:t>是「寫」了她那獨特的性格─</a:t>
            </a:r>
          </a:p>
          <a:p>
            <a:r>
              <a:rPr lang="zh-TW" altLang="en-US" dirty="0" smtClean="0"/>
              <a:t>懦弱、麻木，感情不外露。</a:t>
            </a:r>
          </a:p>
          <a:p>
            <a:r>
              <a:rPr lang="zh-TW" altLang="en-US" dirty="0" smtClean="0"/>
              <a:t>惜春</a:t>
            </a:r>
          </a:p>
          <a:p>
            <a:r>
              <a:rPr lang="zh-TW" altLang="en-US" dirty="0" smtClean="0"/>
              <a:t>惜春離了坐位，拉</a:t>
            </a:r>
          </a:p>
          <a:p>
            <a:r>
              <a:rPr lang="zh-TW" altLang="en-US" dirty="0" smtClean="0"/>
              <a:t>著他奵母，叫「揉</a:t>
            </a:r>
          </a:p>
          <a:p>
            <a:r>
              <a:rPr lang="zh-TW" altLang="en-US" dirty="0" smtClean="0"/>
              <a:t>一揉腸子」。</a:t>
            </a:r>
          </a:p>
          <a:p>
            <a:r>
              <a:rPr lang="zh-TW" altLang="en-US" dirty="0" smtClean="0"/>
              <a:t>惜春年紀最小且懦弱孤僻，是</a:t>
            </a:r>
          </a:p>
          <a:p>
            <a:r>
              <a:rPr lang="zh-TW" altLang="en-US" dirty="0" smtClean="0"/>
              <a:t>賈母姪孫女，非夫人所生，母</a:t>
            </a:r>
          </a:p>
          <a:p>
            <a:r>
              <a:rPr lang="zh-TW" altLang="en-US" dirty="0" smtClean="0"/>
              <a:t>親早亡，所以笑得再厲害也不</a:t>
            </a:r>
          </a:p>
          <a:p>
            <a:r>
              <a:rPr lang="zh-TW" altLang="en-US" dirty="0" smtClean="0"/>
              <a:t>會滾到賈母懷裡，只能「拉著</a:t>
            </a:r>
          </a:p>
          <a:p>
            <a:r>
              <a:rPr lang="zh-TW" altLang="en-US" dirty="0" smtClean="0"/>
              <a:t>他奵母，叫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揉一揉腸子</a:t>
            </a:r>
            <a:r>
              <a:rPr lang="en-US" altLang="zh-TW" dirty="0" smtClean="0"/>
              <a:t>』</a:t>
            </a:r>
            <a:r>
              <a:rPr lang="zh-TW" altLang="en-US" dirty="0" smtClean="0"/>
              <a:t>」。</a:t>
            </a:r>
          </a:p>
          <a:p>
            <a:r>
              <a:rPr lang="zh-TW" altLang="en-US" dirty="0" smtClean="0"/>
              <a:t>婢女</a:t>
            </a:r>
          </a:p>
          <a:p>
            <a:r>
              <a:rPr lang="zh-TW" altLang="en-US" dirty="0" smtClean="0"/>
              <a:t>地下的無一個不彎</a:t>
            </a:r>
          </a:p>
          <a:p>
            <a:r>
              <a:rPr lang="zh-TW" altLang="en-US" dirty="0" smtClean="0"/>
              <a:t>腰屈背，也有躲出</a:t>
            </a:r>
          </a:p>
          <a:p>
            <a:r>
              <a:rPr lang="zh-TW" altLang="en-US" dirty="0" smtClean="0"/>
              <a:t>去蹲著笑去的，也</a:t>
            </a:r>
          </a:p>
          <a:p>
            <a:r>
              <a:rPr lang="zh-TW" altLang="en-US" dirty="0" smtClean="0"/>
              <a:t>有忍著笑上來替她</a:t>
            </a:r>
          </a:p>
          <a:p>
            <a:r>
              <a:rPr lang="zh-TW" altLang="en-US" dirty="0" smtClean="0"/>
              <a:t>姐妹換衣裳的。</a:t>
            </a:r>
          </a:p>
          <a:p>
            <a:r>
              <a:rPr lang="zh-TW" altLang="en-US" dirty="0" smtClean="0"/>
              <a:t>由其笑態中，可見出她們地位</a:t>
            </a:r>
          </a:p>
          <a:p>
            <a:r>
              <a:rPr lang="zh-TW" altLang="en-US" dirty="0" smtClean="0"/>
              <a:t>的卑下。人物 作者描寫 性格、身分</a:t>
            </a:r>
          </a:p>
          <a:p>
            <a:r>
              <a:rPr lang="zh-TW" altLang="en-US" dirty="0" smtClean="0"/>
              <a:t>鳳姐、</a:t>
            </a:r>
          </a:p>
          <a:p>
            <a:r>
              <a:rPr lang="zh-TW" altLang="en-US" dirty="0" smtClean="0"/>
              <a:t>鴛鴦</a:t>
            </a:r>
          </a:p>
          <a:p>
            <a:r>
              <a:rPr lang="zh-TW" altLang="en-US" dirty="0" smtClean="0"/>
              <a:t>獨有鳳姐、鴛鴦二</a:t>
            </a:r>
          </a:p>
          <a:p>
            <a:r>
              <a:rPr lang="zh-TW" altLang="en-US" dirty="0" smtClean="0"/>
              <a:t>人撐著，還祇管讓</a:t>
            </a:r>
          </a:p>
          <a:p>
            <a:r>
              <a:rPr lang="zh-TW" altLang="en-US" dirty="0" smtClean="0"/>
              <a:t>劉姥姥。</a:t>
            </a:r>
          </a:p>
          <a:p>
            <a:r>
              <a:rPr lang="zh-TW" altLang="en-US" dirty="0" smtClean="0"/>
              <a:t>二人合夥導演這齣喜劇，可不</a:t>
            </a:r>
          </a:p>
          <a:p>
            <a:r>
              <a:rPr lang="zh-TW" altLang="en-US" dirty="0" smtClean="0"/>
              <a:t>能像他人一樣笑得東倒西歪，</a:t>
            </a:r>
          </a:p>
          <a:p>
            <a:r>
              <a:rPr lang="zh-TW" altLang="en-US" dirty="0" smtClean="0"/>
              <a:t>所以她們必須「撐著」，還得</a:t>
            </a:r>
          </a:p>
          <a:p>
            <a:r>
              <a:rPr lang="zh-TW" altLang="en-US" dirty="0" smtClean="0"/>
              <a:t>「讓」劉姥姥吃。</a:t>
            </a:r>
          </a:p>
          <a:p>
            <a:r>
              <a:rPr lang="zh-TW" altLang="en-US" dirty="0" smtClean="0"/>
              <a:t>薛寶釵</a:t>
            </a:r>
          </a:p>
          <a:p>
            <a:r>
              <a:rPr lang="zh-TW" altLang="en-US" dirty="0" smtClean="0"/>
              <a:t>寶釵當時亦在座，作者卻未描</a:t>
            </a:r>
          </a:p>
          <a:p>
            <a:r>
              <a:rPr lang="zh-TW" altLang="en-US" dirty="0" smtClean="0"/>
              <a:t>寫她的双應，顯然她端凝自持，</a:t>
            </a:r>
          </a:p>
          <a:p>
            <a:r>
              <a:rPr lang="zh-TW" altLang="en-US" dirty="0" smtClean="0"/>
              <a:t>未曾失態。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劉姥姥刻意取悅眾人，致使笑態百出。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眾人因身分、性格不同，呈現不同的笑貌神態。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劉姥姥之言一方面逗趣，一方面樸實直率，亦暗諷</a:t>
            </a:r>
          </a:p>
          <a:p>
            <a:r>
              <a:rPr lang="zh-TW" altLang="en-US" dirty="0" smtClean="0"/>
              <a:t>賈府豪奢。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第八段</a:t>
            </a:r>
          </a:p>
          <a:p>
            <a:r>
              <a:rPr lang="en-US" altLang="zh-TW" dirty="0" smtClean="0"/>
              <a:t>• </a:t>
            </a:r>
            <a:r>
              <a:rPr lang="zh-TW" altLang="en-US" dirty="0" smtClean="0"/>
              <a:t>鳳姐和鴛鴦向劉姥姥陪罪。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場景：秋爽</a:t>
            </a:r>
          </a:p>
          <a:p>
            <a:r>
              <a:rPr lang="zh-TW" altLang="en-US" dirty="0" smtClean="0"/>
              <a:t>齋之曉翠堂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賞析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描寫劉姥姥、鳳姐、鴛鴦、李紈之双應。</a:t>
            </a:r>
          </a:p>
          <a:p>
            <a:r>
              <a:rPr lang="en-US" altLang="zh-TW" dirty="0" smtClean="0"/>
              <a:t>2.</a:t>
            </a:r>
            <a:r>
              <a:rPr lang="zh-TW" altLang="en-US" smtClean="0"/>
              <a:t>表現劉姥姥深明人情事理，提升自己在賈府的地位。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2D53A-9256-486E-8CE1-90461C07BF4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900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6DB96F-1C20-448D-9A08-1D63D73B3D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71088-2330-4433-8E66-609BE49421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872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480CCC4-F970-42F0-B6EB-7623C10A711F}" type="datetimeFigureOut">
              <a:rPr lang="zh-TW" altLang="en-US" smtClean="0"/>
              <a:pPr/>
              <a:t>2015/4/29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64630D6-8A0D-4E93-B4A7-47352817E4A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劉姥姥進大觀園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1955"/>
          <a:stretch>
            <a:fillRect/>
          </a:stretch>
        </p:blipFill>
        <p:spPr>
          <a:xfrm>
            <a:off x="0" y="260648"/>
            <a:ext cx="9108504" cy="6266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劉姥姥角色設定</a:t>
            </a:r>
          </a:p>
        </p:txBody>
      </p:sp>
      <p:sp>
        <p:nvSpPr>
          <p:cNvPr id="5120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95909"/>
            <a:ext cx="5100638" cy="4497387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劉姥姥角色變化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乞丐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（求救）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丑角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（致謝）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救星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（報恩）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作者透過劉姥姥的觀察、體驗、評論，表現賈府的享樂與奢侈，見證賈府的繁華至沒落。</a:t>
            </a:r>
          </a:p>
        </p:txBody>
      </p:sp>
      <p:pic>
        <p:nvPicPr>
          <p:cNvPr id="51204" name="Picture 13" descr="0420pic195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0225" y="1125538"/>
            <a:ext cx="3171825" cy="5432425"/>
          </a:xfrm>
          <a:noFill/>
        </p:spPr>
      </p:pic>
    </p:spTree>
    <p:extLst>
      <p:ext uri="{BB962C8B-B14F-4D97-AF65-F5344CB8AC3E}">
        <p14:creationId xmlns="" xmlns:p14="http://schemas.microsoft.com/office/powerpoint/2010/main" val="1386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大觀園</a:t>
            </a:r>
            <a:endParaRPr lang="zh-TW" altLang="en-US" dirty="0"/>
          </a:p>
        </p:txBody>
      </p:sp>
      <p:pic>
        <p:nvPicPr>
          <p:cNvPr id="4" name="內容版面配置區 3" descr="大觀園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538715"/>
            <a:ext cx="8428630" cy="4770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觀園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412776"/>
            <a:ext cx="8892480" cy="468052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賈元春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賢德妃回家省親所建別墅。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「大觀」代表景物美好繁多，大有可觀。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元妃及大觀園都代表了賈家的興盛及榮華全盛時期。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相對而言─當元妃薨逝，賈家也將隨之頹傾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後由寶玉與眾家姊妹入住。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相關回目：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第16回：賈元春才選鳳藻宮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第17、18回：題詠大觀園各處匾額、對聯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大觀園全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833" y="-137594"/>
            <a:ext cx="7006541" cy="6995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相片 2014-6-5 9 45 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636" y="185353"/>
            <a:ext cx="6552728" cy="6487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劉姥姥遊園路線</a:t>
            </a:r>
          </a:p>
        </p:txBody>
      </p:sp>
      <p:graphicFrame>
        <p:nvGraphicFramePr>
          <p:cNvPr id="56362" name="Group 42"/>
          <p:cNvGraphicFramePr>
            <a:graphicFrameLocks noGrp="1"/>
          </p:cNvGraphicFramePr>
          <p:nvPr>
            <p:ph type="tbl" idx="1"/>
          </p:nvPr>
        </p:nvGraphicFramePr>
        <p:xfrm>
          <a:off x="685800" y="1268760"/>
          <a:ext cx="7772400" cy="5091633"/>
        </p:xfrm>
        <a:graphic>
          <a:graphicData uri="http://schemas.openxmlformats.org/drawingml/2006/table">
            <a:tbl>
              <a:tblPr/>
              <a:tblGrid>
                <a:gridCol w="2362200"/>
                <a:gridCol w="5410200"/>
              </a:tblGrid>
              <a:tr h="99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綴錦閣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搬運家具、見識綴錦閣物件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沁芳亭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讚美大觀園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「比畫兒還強十倍」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瀟湘館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在青苔路上滑了一跤，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「才說嘴，就打了嘴」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曉翠堂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用餐：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象牙箸、鴿蛋（僅第40回）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相片 2014-6-5 9 45 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46"/>
          <a:stretch>
            <a:fillRect/>
          </a:stretch>
        </p:blipFill>
        <p:spPr>
          <a:xfrm>
            <a:off x="251520" y="44624"/>
            <a:ext cx="8770046" cy="6669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文章一開頭便說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李紈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大清早看著老婆子丫頭打掃，而同樣是媳婦的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王熙鳳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卻忙著說話，你覺得可反映出兩人的什麼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差異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姥姥在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綴錦閣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「登梯」看陳設收納，作者意在凸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4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沁芳亭上，劉姥姥念佛說道：「我們鄉下人到了年下，都上城來買畫兒貼。時常閒了，大家都說，怎麼得也到畫兒上去逛逛。想著那個畫兒也不過是假的，哪裡有這個真地方呢？誰知我今兒進這園裡一瞧，竟比那畫兒還強十倍。」試分析她這段話的深意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688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姥姥讓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路給賈母眾人走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可見其為人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姥姥跌跤眾人拍手笑哈哈，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出什麼？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姥姥如何讚美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惜春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黛玉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反映出她的何種特質？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4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題解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本文節選自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紅樓夢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第四十回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「史太君兩宴大觀園　金鴛鴦三宣牙牌令」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透過劉老老遊大觀園所見所聞及種種趣事，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反映賈府興盛時期的豪奢生活，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同時刻劃出劉老老詼諧風趣、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洞察人情世故的人格特質。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老老：北方人對外祖母的稱呼。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大觀園：是賈府為元妃（寶玉之姐賈元春）所建的省親別院，也是賈寶玉與姐妹們居住及活動的場所。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68882"/>
          </a:xfrm>
        </p:spPr>
        <p:txBody>
          <a:bodyPr>
            <a:normAutofit lnSpcReduction="1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眾人參觀瀟湘館一段，作者描繪的竹林、石徑、書案等都隱含著黛玉的性格，請說明各景物用來象徵黛玉哪些性格特色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劉姥姥鼓著腮幫子，兩眼直視，一聲不語。為什麼「眾人先是發怔，後來一聽，上上下下都哈哈大笑起來」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這表現出她什麼特質？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在曉翠堂用餐時，作者描繪眾人因劉姥姥之舉所引發的笑貌，為何沒有提到寶釵與迎春？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5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鴛鴦不過是一名婢女，為何能和鳳姐成為捉弄劉姥姥的主事者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請說明本文末段劉姥姥、鳳姐、鴛鴦透過對話所顯示的彼此心態為何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語言藝術的優美成熟是紅樓夢的重要特色，請就本文劉姥姥的言詞中，挑選出能表現其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「詼諧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風趣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、「大智若愚」的句子。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9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延伸思考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請就本文描述，提出你對賈母與劉姥姥二人的看法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透過劉姥姥的見聞，說說你對大觀園的生活有何感想。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6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劉姥姥性格分析</a:t>
            </a:r>
          </a:p>
        </p:txBody>
      </p:sp>
      <p:sp>
        <p:nvSpPr>
          <p:cNvPr id="5120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12776"/>
            <a:ext cx="6336704" cy="4896543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豁達與勇氣：</a:t>
            </a:r>
            <a:r>
              <a:rPr lang="zh-TW" altLang="en-US" dirty="0" smtClean="0">
                <a:ea typeface="標楷體" pitchFamily="65" charset="-120"/>
              </a:rPr>
              <a:t>強韌、樂觀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人情練達，大智若愚</a:t>
            </a:r>
            <a:r>
              <a:rPr lang="zh-TW" altLang="en-US" dirty="0" smtClean="0">
                <a:ea typeface="標楷體" pitchFamily="65" charset="-120"/>
              </a:rPr>
              <a:t>：她雖貧窮粗俗，卻飽經世故，深察人心。</a:t>
            </a:r>
          </a:p>
          <a:p>
            <a:pPr eaLnBrk="1" hangingPunct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幽默風趣，胸襟廣大：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俚俗而誇張逗趣，卻純樸真誠，充滿人情味。</a:t>
            </a: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劉姥姥善良樸實，詼諧機巧，善體人意，充滿濃厚人情味的練達。</a:t>
            </a:r>
          </a:p>
          <a:p>
            <a:pPr eaLnBrk="1" hangingPunct="1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慈悲與救贖：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忠厚、知恩圖報（拯救巧姐事）。</a:t>
            </a:r>
          </a:p>
        </p:txBody>
      </p:sp>
      <p:pic>
        <p:nvPicPr>
          <p:cNvPr id="51204" name="Picture 13" descr="0420pic195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167" t="8692" r="6181" b="7287"/>
          <a:stretch>
            <a:fillRect/>
          </a:stretch>
        </p:blipFill>
        <p:spPr>
          <a:xfrm>
            <a:off x="6235632" y="1556792"/>
            <a:ext cx="278596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853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79512" y="260650"/>
          <a:ext cx="8820472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102"/>
                <a:gridCol w="6909370"/>
              </a:tblGrid>
              <a:tr h="5483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特 質 </a:t>
                      </a:r>
                      <a:endParaRPr lang="zh-TW" altLang="en-US" sz="3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原           文</a:t>
                      </a:r>
                      <a:endParaRPr lang="zh-TW" altLang="en-US" sz="3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884916">
                <a:tc>
                  <a:txBody>
                    <a:bodyPr/>
                    <a:lstStyle/>
                    <a:p>
                      <a:pPr algn="ctr"/>
                      <a:endParaRPr lang="zh-TW" altLang="en-US" sz="30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000" dirty="0" smtClean="0"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老劉！老劉！食量大如牛，吃個老母豬不抬頭！</a:t>
                      </a:r>
                    </a:p>
                    <a:p>
                      <a:r>
                        <a:rPr lang="en-US" altLang="zh-TW" sz="3000" dirty="0" smtClean="0"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我雖老了，年輕時也風流，愛個花兒粉兒的，今兒索性做個老風流！</a:t>
                      </a:r>
                    </a:p>
                  </a:txBody>
                  <a:tcPr/>
                </a:tc>
              </a:tr>
              <a:tr h="993864">
                <a:tc>
                  <a:txBody>
                    <a:bodyPr/>
                    <a:lstStyle/>
                    <a:p>
                      <a:pPr algn="ctr"/>
                      <a:endParaRPr lang="zh-TW" altLang="en-US" sz="30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我這頭也不知修了什麼福，今兒這樣體面起來！</a:t>
                      </a:r>
                      <a:endParaRPr lang="zh-TW" altLang="en-US" sz="3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439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0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我的姑娘！你這麼大年紀兒，又這麼個好模樣，還有這個能幹，別是神仙托生的罷！</a:t>
                      </a:r>
                    </a:p>
                  </a:txBody>
                  <a:tcPr/>
                </a:tc>
              </a:tr>
              <a:tr h="993864">
                <a:tc>
                  <a:txBody>
                    <a:bodyPr/>
                    <a:lstStyle/>
                    <a:p>
                      <a:pPr algn="ctr"/>
                      <a:endParaRPr lang="zh-TW" altLang="en-US" sz="30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不相干的，我們走熟了的，姑娘們只管走罷，可惜你們的那繡鞋，別沾髒了！</a:t>
                      </a:r>
                    </a:p>
                  </a:txBody>
                  <a:tcPr/>
                </a:tc>
              </a:tr>
              <a:tr h="548338">
                <a:tc>
                  <a:txBody>
                    <a:bodyPr/>
                    <a:lstStyle/>
                    <a:p>
                      <a:pPr algn="ctr"/>
                      <a:endParaRPr lang="zh-TW" altLang="en-US" sz="30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latin typeface="標楷體" pitchFamily="65" charset="-120"/>
                          <a:ea typeface="標楷體" pitchFamily="65" charset="-120"/>
                        </a:rPr>
                        <a:t>才說嘴就打了嘴！</a:t>
                      </a:r>
                      <a:endParaRPr lang="zh-TW" altLang="en-US" sz="3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51520" y="105273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詼諧，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自娛娛人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1520" y="270892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慧黠，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善於應對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386104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圓融，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懂得奉承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9512" y="530120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忠厚質樸 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520" y="609329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自嘲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4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課文分析一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251520" y="1268760"/>
            <a:ext cx="8640960" cy="5017760"/>
          </a:xfrm>
        </p:spPr>
        <p:txBody>
          <a:bodyPr vert="horz">
            <a:no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rgbClr val="7030A0"/>
                </a:solidFill>
                <a:ea typeface="標楷體" pitchFamily="65" charset="-120"/>
              </a:rPr>
              <a:t>劉姥姥（純樸善良，大智若愚）</a:t>
            </a:r>
          </a:p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一、綴錦閣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１李紈命小廝搬桌子、船具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２劉姥姥看閣中家具、物件，大開眼界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襯托賈府的富有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】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３鳳姐戲弄劉姥姥，橫三豎四插了一頭的花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４劉姥姥不以為意，反倒自嘲，索性做個老風流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劉姥姥的詼諧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】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課文分析二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251520" y="1600200"/>
            <a:ext cx="8640960" cy="4686320"/>
          </a:xfrm>
        </p:spPr>
        <p:txBody>
          <a:bodyPr vert="horz"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二、沁芳亭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１劉姥姥：以畫喻園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表現貧富之差異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】</a:t>
            </a:r>
            <a:endParaRPr lang="zh-TW" altLang="en-US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　　　　　以神仙托生，讚美惜春之能幹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２賈母請惜春繪大觀園圖贈劉姥姥</a:t>
            </a:r>
          </a:p>
          <a:p>
            <a:pPr>
              <a:buNone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三、瀟湘館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１走上羊腸小徑時，劉姥姥讓路給姑娘們，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     為人設想的性格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　２黛玉</a:t>
            </a:r>
            <a:r>
              <a:rPr lang="zh-TW" altLang="en-US" dirty="0" smtClean="0">
                <a:ea typeface="標楷體" pitchFamily="65" charset="-120"/>
              </a:rPr>
              <a:t>閨房像</a:t>
            </a:r>
            <a:r>
              <a:rPr lang="zh-TW" altLang="en-US" dirty="0" smtClean="0">
                <a:ea typeface="標楷體" pitchFamily="65" charset="-120"/>
              </a:rPr>
              <a:t>上等哥兒</a:t>
            </a:r>
            <a:r>
              <a:rPr lang="zh-TW" altLang="en-US" dirty="0" smtClean="0">
                <a:ea typeface="標楷體" pitchFamily="65" charset="-120"/>
              </a:rPr>
              <a:t>書房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可見黛玉之才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】</a:t>
            </a:r>
            <a:endParaRPr lang="zh-TW" altLang="en-US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劉姥姥進大觀園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9384" y="1844824"/>
            <a:ext cx="3914616" cy="4019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課文分析三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>
          <a:xfrm>
            <a:off x="251520" y="1268760"/>
            <a:ext cx="5040560" cy="5184576"/>
          </a:xfrm>
        </p:spPr>
        <p:txBody>
          <a:bodyPr vert="horz">
            <a:no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ea typeface="標楷體" pitchFamily="65" charset="-120"/>
              </a:rPr>
              <a:t>四、秋爽齋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１用餐時，鴛鴦、鳳姐設計捉弄劉姥姥，姥姥不以為意</a:t>
            </a:r>
          </a:p>
          <a:p>
            <a:pPr>
              <a:buFont typeface="Wingdings" pitchFamily="2" charset="2"/>
              <a:buNone/>
            </a:pPr>
            <a:r>
              <a:rPr lang="zh-TW" altLang="en-US" dirty="0" smtClean="0">
                <a:ea typeface="標楷體" pitchFamily="65" charset="-120"/>
              </a:rPr>
              <a:t>２劉姥姥開動前，起身高聲道：「老劉！老劉！食量大如牛，吃個老母豬不抬頭」</a:t>
            </a:r>
            <a:endParaRPr lang="en-US" altLang="zh-TW" dirty="0" smtClean="0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惹得眾人大笑，笑態百出</a:t>
            </a:r>
            <a:r>
              <a:rPr lang="en-US" altLang="zh-TW" b="1" dirty="0" smtClean="0">
                <a:solidFill>
                  <a:srgbClr val="FF0000"/>
                </a:solidFill>
                <a:ea typeface="標楷體" pitchFamily="65" charset="-12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課文結構</a:t>
            </a:r>
          </a:p>
        </p:txBody>
      </p:sp>
      <p:graphicFrame>
        <p:nvGraphicFramePr>
          <p:cNvPr id="5" name="Group 59"/>
          <p:cNvGraphicFramePr>
            <a:graphicFrameLocks/>
          </p:cNvGraphicFramePr>
          <p:nvPr/>
        </p:nvGraphicFramePr>
        <p:xfrm>
          <a:off x="457200" y="1600200"/>
          <a:ext cx="8229600" cy="5260848"/>
        </p:xfrm>
        <a:graphic>
          <a:graphicData uri="http://schemas.openxmlformats.org/drawingml/2006/table">
            <a:tbl>
              <a:tblPr/>
              <a:tblGrid>
                <a:gridCol w="658813"/>
                <a:gridCol w="1727200"/>
                <a:gridCol w="5843587"/>
              </a:tblGrid>
              <a:tr h="75565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ㄧ對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李紈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劉老老見識錦綴閣物件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二對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鳳姐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劉老老戴花取悅賈母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三對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賈母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劉老老讚譽大觀園及惜春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四對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丫鬟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劉老老摔倒自我解嘲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五對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賈母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劉老老讚賈府大屋威武、小屋整齊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六七對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鳳姐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、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鴛鴦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劉老老配合演出使眾人大笑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幕後黑手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50405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鳳姐：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將姥姥頭上插滿各色花朵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故意拿出老年、四楞、象牙、鑲金筷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提醒姥姥：鴿蛋一兩銀子一個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zh-TW" altLang="en-US" sz="1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鴛鴦：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今天咱們也得了個</a:t>
            </a:r>
            <a:r>
              <a:rPr lang="zh-TW" altLang="en-US" u="sng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女清客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特意向劉姥姥交代一番。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搶著在賈母身旁執麈尾。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92233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劉姥姥與王熙鳳的關係 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en-US" altLang="zh-TW" dirty="0"/>
              <a:t>  </a:t>
            </a:r>
            <a:r>
              <a:rPr lang="zh-TW" altLang="en-US" dirty="0">
                <a:ea typeface="標楷體" pitchFamily="65" charset="-120"/>
              </a:rPr>
              <a:t>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父   王成     王狗兒    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板兒</a:t>
            </a:r>
          </a:p>
          <a:p>
            <a:pPr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 劉姥姥    劉氏       青兒</a:t>
            </a:r>
          </a:p>
          <a:p>
            <a:pPr>
              <a:buFontTx/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祖父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父     王熙鳳    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巧姐兒</a:t>
            </a:r>
          </a:p>
          <a:p>
            <a:pPr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            賈璉                                                 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24075" y="2349500"/>
            <a:ext cx="4248150" cy="2376488"/>
            <a:chOff x="1020" y="1207"/>
            <a:chExt cx="2676" cy="1497"/>
          </a:xfrm>
        </p:grpSpPr>
        <p:sp>
          <p:nvSpPr>
            <p:cNvPr id="610309" name="Line 5"/>
            <p:cNvSpPr>
              <a:spLocks noChangeShapeType="1"/>
            </p:cNvSpPr>
            <p:nvPr/>
          </p:nvSpPr>
          <p:spPr bwMode="auto">
            <a:xfrm>
              <a:off x="1020" y="120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0" name="Line 6"/>
            <p:cNvSpPr>
              <a:spLocks noChangeShapeType="1"/>
            </p:cNvSpPr>
            <p:nvPr/>
          </p:nvSpPr>
          <p:spPr bwMode="auto">
            <a:xfrm>
              <a:off x="1927" y="120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1" name="Line 7"/>
            <p:cNvSpPr>
              <a:spLocks noChangeShapeType="1"/>
            </p:cNvSpPr>
            <p:nvPr/>
          </p:nvSpPr>
          <p:spPr bwMode="auto">
            <a:xfrm>
              <a:off x="2109" y="1570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2" name="Line 8"/>
            <p:cNvSpPr>
              <a:spLocks noChangeShapeType="1"/>
            </p:cNvSpPr>
            <p:nvPr/>
          </p:nvSpPr>
          <p:spPr bwMode="auto">
            <a:xfrm>
              <a:off x="3288" y="1207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3" name="Line 9"/>
            <p:cNvSpPr>
              <a:spLocks noChangeShapeType="1"/>
            </p:cNvSpPr>
            <p:nvPr/>
          </p:nvSpPr>
          <p:spPr bwMode="auto">
            <a:xfrm>
              <a:off x="3061" y="1616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4" name="Line 10"/>
            <p:cNvSpPr>
              <a:spLocks noChangeShapeType="1"/>
            </p:cNvSpPr>
            <p:nvPr/>
          </p:nvSpPr>
          <p:spPr bwMode="auto">
            <a:xfrm>
              <a:off x="3243" y="1207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5" name="Line 11"/>
            <p:cNvSpPr>
              <a:spLocks noChangeShapeType="1"/>
            </p:cNvSpPr>
            <p:nvPr/>
          </p:nvSpPr>
          <p:spPr bwMode="auto">
            <a:xfrm>
              <a:off x="1156" y="2296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6" name="Line 12"/>
            <p:cNvSpPr>
              <a:spLocks noChangeShapeType="1"/>
            </p:cNvSpPr>
            <p:nvPr/>
          </p:nvSpPr>
          <p:spPr bwMode="auto">
            <a:xfrm>
              <a:off x="1746" y="229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7" name="Line 13"/>
            <p:cNvSpPr>
              <a:spLocks noChangeShapeType="1"/>
            </p:cNvSpPr>
            <p:nvPr/>
          </p:nvSpPr>
          <p:spPr bwMode="auto">
            <a:xfrm>
              <a:off x="3107" y="229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8" name="Line 14"/>
            <p:cNvSpPr>
              <a:spLocks noChangeShapeType="1"/>
            </p:cNvSpPr>
            <p:nvPr/>
          </p:nvSpPr>
          <p:spPr bwMode="auto">
            <a:xfrm>
              <a:off x="1927" y="229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19" name="Line 15"/>
            <p:cNvSpPr>
              <a:spLocks noChangeShapeType="1"/>
            </p:cNvSpPr>
            <p:nvPr/>
          </p:nvSpPr>
          <p:spPr bwMode="auto">
            <a:xfrm>
              <a:off x="1927" y="2704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20" name="Line 16"/>
            <p:cNvSpPr>
              <a:spLocks noChangeShapeType="1"/>
            </p:cNvSpPr>
            <p:nvPr/>
          </p:nvSpPr>
          <p:spPr bwMode="auto">
            <a:xfrm>
              <a:off x="2154" y="120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0321" name="Line 17"/>
            <p:cNvSpPr>
              <a:spLocks noChangeShapeType="1"/>
            </p:cNvSpPr>
            <p:nvPr/>
          </p:nvSpPr>
          <p:spPr bwMode="auto">
            <a:xfrm>
              <a:off x="2200" y="120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0322" name="Text Box 18"/>
          <p:cNvSpPr txBox="1">
            <a:spLocks noChangeArrowheads="1"/>
          </p:cNvSpPr>
          <p:nvPr/>
        </p:nvSpPr>
        <p:spPr bwMode="auto">
          <a:xfrm>
            <a:off x="827088" y="5013325"/>
            <a:ext cx="741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劉姥姥因家裡生活貧困，偶然得知女婿王狗兒的父親王成的父親，曾認識王熙鳳的父親的父親，便起了「攀親附貴」的念頭。</a:t>
            </a:r>
          </a:p>
        </p:txBody>
      </p:sp>
      <p:sp>
        <p:nvSpPr>
          <p:cNvPr id="610323" name="Line 19"/>
          <p:cNvSpPr>
            <a:spLocks noChangeShapeType="1"/>
          </p:cNvSpPr>
          <p:nvPr/>
        </p:nvSpPr>
        <p:spPr bwMode="auto">
          <a:xfrm>
            <a:off x="7740650" y="22764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0324" name="Line 20"/>
          <p:cNvSpPr>
            <a:spLocks noChangeShapeType="1"/>
          </p:cNvSpPr>
          <p:nvPr/>
        </p:nvSpPr>
        <p:spPr bwMode="auto">
          <a:xfrm>
            <a:off x="8459788" y="22764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0325" name="Line 21"/>
          <p:cNvSpPr>
            <a:spLocks noChangeShapeType="1"/>
          </p:cNvSpPr>
          <p:nvPr/>
        </p:nvSpPr>
        <p:spPr bwMode="auto">
          <a:xfrm>
            <a:off x="7740650" y="40052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10326" name="Text Box 22"/>
          <p:cNvSpPr txBox="1">
            <a:spLocks noChangeArrowheads="1"/>
          </p:cNvSpPr>
          <p:nvPr/>
        </p:nvSpPr>
        <p:spPr bwMode="auto">
          <a:xfrm>
            <a:off x="7947025" y="2420938"/>
            <a:ext cx="5492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3300"/>
                </a:solidFill>
              </a:rPr>
              <a:t>結為夫婦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069" name="Group 3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3586469"/>
              </p:ext>
            </p:extLst>
          </p:nvPr>
        </p:nvGraphicFramePr>
        <p:xfrm>
          <a:off x="381000" y="1628799"/>
          <a:ext cx="8382000" cy="4824537"/>
        </p:xfrm>
        <a:graphic>
          <a:graphicData uri="http://schemas.openxmlformats.org/drawingml/2006/table">
            <a:tbl>
              <a:tblPr/>
              <a:tblGrid>
                <a:gridCol w="1530350"/>
                <a:gridCol w="3164706"/>
                <a:gridCol w="3686944"/>
              </a:tblGrid>
              <a:tr h="650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人物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作者描寫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性格或身分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29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　　　　　　　　　　　　　　　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撐不住，一口飯都噴了出來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笑岔了氣，伏著桌子，口叫「噯喲」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早滾到賈母懷裡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眾人見劉姥姥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表演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的反應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457200" y="2492896"/>
            <a:ext cx="14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史湘雲</a:t>
            </a:r>
            <a:endParaRPr lang="zh-TW" altLang="en-US" sz="3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5924128" y="255445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天真豪爽</a:t>
            </a:r>
            <a:endParaRPr kumimoji="1"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1432" y="3860541"/>
            <a:ext cx="145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林黛玉</a:t>
            </a:r>
            <a:endParaRPr lang="zh-TW" altLang="en-US" sz="3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40152" y="386054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纖弱體虛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67544" y="537321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賈寶玉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220072" y="5229200"/>
            <a:ext cx="3466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表現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最受嬌慣</a:t>
            </a:r>
            <a:r>
              <a:rPr kumimoji="1"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的身分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96" name="Group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5213475"/>
              </p:ext>
            </p:extLst>
          </p:nvPr>
        </p:nvGraphicFramePr>
        <p:xfrm>
          <a:off x="395536" y="807009"/>
          <a:ext cx="8496945" cy="5291600"/>
        </p:xfrm>
        <a:graphic>
          <a:graphicData uri="http://schemas.openxmlformats.org/drawingml/2006/table">
            <a:tbl>
              <a:tblPr/>
              <a:tblGrid>
                <a:gridCol w="1548118"/>
                <a:gridCol w="2685520"/>
                <a:gridCol w="4263307"/>
              </a:tblGrid>
              <a:tr h="561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人物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作者描寫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性格或身分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11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　　　　　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笑的摟著寶玉叫「心肝」　　　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　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笑的用手指著鳳姐兒，只說不出話來　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9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　　　　　　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手裡的飯碗，都合在迎春身上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83568" y="15524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Arial" pitchFamily="34" charset="0"/>
                <a:ea typeface="標楷體" pitchFamily="65" charset="-120"/>
              </a:rPr>
              <a:t>賈母</a:t>
            </a:r>
            <a:endParaRPr lang="zh-TW" altLang="en-US" sz="32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4754" y="3098430"/>
            <a:ext cx="144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Arial" pitchFamily="34" charset="0"/>
                <a:ea typeface="標楷體" pitchFamily="65" charset="-120"/>
              </a:rPr>
              <a:t>王夫人</a:t>
            </a:r>
            <a:endParaRPr lang="zh-TW" altLang="en-US" sz="32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94932" y="144274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32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顯示出</a:t>
            </a:r>
            <a:r>
              <a:rPr kumimoji="1" lang="zh-TW" altLang="en-US" sz="32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寵愛孫子</a:t>
            </a:r>
            <a:r>
              <a:rPr kumimoji="1" lang="zh-TW" altLang="en-US" sz="32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的祖母身分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78164" y="2514972"/>
            <a:ext cx="4142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較為</a:t>
            </a:r>
            <a:r>
              <a:rPr kumimoji="1" lang="zh-TW" altLang="en-US" sz="28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矜持</a:t>
            </a:r>
            <a:r>
              <a:rPr kumimoji="1" lang="zh-TW" altLang="en-US" sz="28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，知道內情但說不出口；切合身分（主使者鳳姐的姑媽和「後臺」）地欣賞，亦略帶嗔責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0500" y="489325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Arial" pitchFamily="34" charset="0"/>
                <a:ea typeface="標楷體" pitchFamily="65" charset="-120"/>
              </a:rPr>
              <a:t>探春</a:t>
            </a:r>
            <a:endParaRPr lang="zh-TW" altLang="en-US" sz="3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31432" y="4581128"/>
            <a:ext cx="4118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32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閨閣中的英傑，敢做敢為，不忸怩做態</a:t>
            </a:r>
            <a:endParaRPr kumimoji="1"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024" name="Group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2906204"/>
              </p:ext>
            </p:extLst>
          </p:nvPr>
        </p:nvGraphicFramePr>
        <p:xfrm>
          <a:off x="251520" y="476672"/>
          <a:ext cx="8670230" cy="5022311"/>
        </p:xfrm>
        <a:graphic>
          <a:graphicData uri="http://schemas.openxmlformats.org/drawingml/2006/table">
            <a:tbl>
              <a:tblPr/>
              <a:tblGrid>
                <a:gridCol w="1266025"/>
                <a:gridCol w="3054455"/>
                <a:gridCol w="43497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人物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作者描寫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性格或身分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1727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　　　　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撐不住，口裡的茶，噴了探春一裙子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　　　　　　</a:t>
                      </a: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離了坐位，拉著他奶母叫揉一揉腸子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丫鬟</a:t>
                      </a: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</a:b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婢女</a:t>
                      </a: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無一個不彎腰屈背，也有躲出去蹲著笑去的，也有忍著笑，上來替她姐妹換衣裳的　體現出其奴婢的身分</a:t>
                      </a: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—</a:t>
                      </a:r>
                      <a:r>
                        <a:rPr kumimoji="0" lang="zh-TW" altLang="en-US" sz="26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輕略帶過（輕重詳略展現合宜）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95536" y="5686333"/>
            <a:ext cx="8208912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寶釵、迎春：無文字著墨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強作鎮定（不寫之寫）</a:t>
            </a:r>
          </a:p>
          <a:p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3508" y="1556792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Arial" pitchFamily="34" charset="0"/>
                <a:ea typeface="標楷體" pitchFamily="65" charset="-120"/>
              </a:rPr>
              <a:t>薛姨媽</a:t>
            </a:r>
            <a:endParaRPr lang="zh-TW" altLang="en-US" sz="32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5536" y="303678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>
                <a:solidFill>
                  <a:srgbClr val="FF3300"/>
                </a:solidFill>
                <a:latin typeface="Arial" pitchFamily="34" charset="0"/>
                <a:ea typeface="標楷體" pitchFamily="65" charset="-120"/>
              </a:rPr>
              <a:t>惜春</a:t>
            </a:r>
            <a:endParaRPr lang="zh-TW" altLang="en-US" sz="3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97400" y="946259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2800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一時失態，不過身為長輩，口中茶噴到探春裙子上，較可以被接受，大家閨秀的</a:t>
            </a:r>
            <a:r>
              <a:rPr kumimoji="1" lang="zh-TW" altLang="zh-TW" sz="2800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小姐</a:t>
            </a:r>
            <a:r>
              <a:rPr kumimoji="1" lang="zh-TW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絕</a:t>
            </a:r>
            <a:r>
              <a:rPr kumimoji="1" lang="zh-TW" altLang="zh-TW" sz="2800" dirty="0" smtClean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不會</a:t>
            </a:r>
            <a:r>
              <a:rPr kumimoji="1" lang="zh-TW" altLang="zh-TW" sz="2800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如此</a:t>
            </a:r>
            <a:endParaRPr lang="zh-TW" altLang="zh-TW" sz="2800" dirty="0">
              <a:latin typeface="Arial" panose="020B0604020202020204" pitchFamily="34" charset="0"/>
            </a:endParaRPr>
          </a:p>
          <a:p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99992" y="2636912"/>
            <a:ext cx="4345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28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年紀最小</a:t>
            </a:r>
            <a:r>
              <a:rPr kumimoji="1" lang="zh-TW" altLang="en-US" sz="2800" dirty="0">
                <a:solidFill>
                  <a:srgbClr val="002060"/>
                </a:solidFill>
                <a:latin typeface="Arial" pitchFamily="34" charset="0"/>
                <a:ea typeface="標楷體" pitchFamily="65" charset="-120"/>
              </a:rPr>
              <a:t>且懦弱孤僻，笑得再厲害也不會滾到賈母懷裡，只能拉著奶母照顧</a:t>
            </a:r>
            <a:endParaRPr kumimoji="1"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賞析一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本文以賈府的豪華生活為經，以劉老老的風趣言行為緯，交織出生動的故事。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劉老老性格憨直，雖沒見過大場面，卻能利用她的生活歷練、機智反應以及自我解嘲，博得賈府上下的歡心。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作者巧妙地透過劉老老與眾人的對話，將賈府豪奢與府外窮苦，暗中作了對比。</a:t>
            </a:r>
          </a:p>
          <a:p>
            <a:pPr eaLnBrk="1" hangingPunct="1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賞析二</a:t>
            </a:r>
            <a:endParaRPr lang="zh-TW" altLang="zh-TW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全文不見「富」字，從劉老老口中，可見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綴錦閣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中各式耀眼的器物、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沁芳亭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如畫的景致、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瀟湘館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的幽靜雅致，而進餐的種種食具，再次襯托出賈府的富有。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最後寫眾人在秋爽齋用餐，為全文重心。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在鴛鴦和鳳姐的安排下，再加上劉老老逗 趣的神情與對話，席間笑聲不斷。</a:t>
            </a:r>
          </a:p>
          <a:p>
            <a:pPr eaLnBrk="1" hangingPunct="1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賞析三</a:t>
            </a:r>
            <a:endParaRPr lang="zh-TW" altLang="zh-TW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劉老老逗人笑樂，自然地表現出她為人設想的體貼與莊稼人樸實渾厚的性情；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眾人的笑態各不相同，也反映各人不同的性格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，描寫相當生動。</a:t>
            </a:r>
          </a:p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以豐富多變的語言、動作描摹眾人的神情姿態，靈活地將崇高尊貴的賈母、刁蠻精明的鳳姐、樸實風趣的劉老老等人物形象，栩栩如生地呈現於讀者眼前。</a:t>
            </a:r>
          </a:p>
          <a:p>
            <a:pPr eaLnBrk="1" hangingPunct="1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賞析四</a:t>
            </a:r>
            <a:endParaRPr lang="zh-TW" altLang="zh-TW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劉老老所感嘆的──</a:t>
            </a:r>
          </a:p>
          <a:p>
            <a:pPr>
              <a:lnSpc>
                <a:spcPct val="12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「一兩銀子，也沒聽見個響聲兒就沒了」、「這個菜裡有毒，我們那些都成了砒霜了。 哪怕毒死了，也要吃盡了」，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更映照貧寒人家的生計艱難，寓託貧富懸殊的言外微旨。 </a:t>
            </a:r>
          </a:p>
          <a:p>
            <a:pPr eaLnBrk="1" hangingPunct="1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劉老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5" y="3429000"/>
            <a:ext cx="380128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劉姥姥進大觀園──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見多怪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自鳴鐘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（第6回）</a:t>
            </a:r>
          </a:p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吃螃蟹（第39回）</a:t>
            </a:r>
          </a:p>
          <a:p>
            <a:pPr eaLnBrk="1" hangingPunct="1"/>
            <a:r>
              <a:rPr lang="zh-TW" altLang="en-US" sz="30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鑲金的象牙筷子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（第40回）</a:t>
            </a:r>
          </a:p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吃鴿蛋（第40回）</a:t>
            </a:r>
          </a:p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黃楊木套杯（第41回）</a:t>
            </a:r>
          </a:p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八哥（第41回）</a:t>
            </a:r>
          </a:p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大觀園中的牌坊（第41回）</a:t>
            </a:r>
          </a:p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進怡紅院（第41回）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劉姥姥見自鳴鐘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劉姥姥只聽見咯噹咯噹的響聲，很似打羅篩麵的一般，不免東瞧西望的。忽見堂屋中柱子上挂著一個匣子，底下又墜著一個秤砣似的，卻不住的亂幌。劉 姥姥心中想著：「這是什麼愛物兒？有甚用呢？」正呆時，陡聽得「噹」的一聲，又若金鐘銅磬一般，倒唬得不住的展眼兒。接著又是一連八九下。 （第6回）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78B1FC"/>
                </a:solidFill>
                <a:ea typeface="標楷體" pitchFamily="65" charset="-120"/>
              </a:rPr>
              <a:t>大觀園</a:t>
            </a:r>
          </a:p>
        </p:txBody>
      </p:sp>
      <p:pic>
        <p:nvPicPr>
          <p:cNvPr id="59395" name="Picture 4" descr="大觀園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88913"/>
            <a:ext cx="3616325" cy="2711450"/>
          </a:xfrm>
          <a:noFill/>
        </p:spPr>
      </p:pic>
      <p:pic>
        <p:nvPicPr>
          <p:cNvPr id="59396" name="Picture 7" descr="9-大觀園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2700338"/>
            <a:ext cx="6769100" cy="3833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劉姥姥四進榮國府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8153400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5000"/>
              </a:lnSpc>
              <a:buNone/>
            </a:pPr>
            <a:r>
              <a:rPr lang="zh-TW" altLang="en-US" sz="3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藉著劉姥姥的眼睛見證榮國府的興衰</a:t>
            </a:r>
            <a:endParaRPr lang="zh-TW" altLang="en-US" sz="39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一進榮國府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（第6回）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見王熙鳳，鳳姐給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兩救助，並邀約再來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zh-TW" altLang="en-US" sz="3400" dirty="0" smtClean="0">
                <a:ea typeface="標楷體" pitchFamily="65" charset="-120"/>
              </a:rPr>
              <a:t>     </a:t>
            </a:r>
            <a:r>
              <a:rPr lang="zh-TW" altLang="en-US" sz="3400" b="1" dirty="0" smtClean="0">
                <a:solidFill>
                  <a:srgbClr val="FF0000"/>
                </a:solidFill>
                <a:ea typeface="標楷體" pitchFamily="65" charset="-120"/>
              </a:rPr>
              <a:t>賈府的興起：</a:t>
            </a:r>
            <a:r>
              <a:rPr lang="zh-TW" altLang="en-US" sz="3400" dirty="0" smtClean="0">
                <a:ea typeface="標楷體" pitchFamily="65" charset="-120"/>
              </a:rPr>
              <a:t>借劉姥姥之口突顯賈家家世的變化</a:t>
            </a:r>
            <a:endParaRPr lang="zh-TW" altLang="en-US" sz="3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二進榮國府、大觀園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（第39--41回）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作客大觀園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4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400" b="1" dirty="0" smtClean="0">
                <a:solidFill>
                  <a:srgbClr val="FF0000"/>
                </a:solidFill>
                <a:ea typeface="標楷體" pitchFamily="65" charset="-120"/>
              </a:rPr>
              <a:t>賈府的極盛時期：</a:t>
            </a:r>
            <a:r>
              <a:rPr lang="zh-TW" altLang="en-US" sz="3400" dirty="0" smtClean="0">
                <a:ea typeface="標楷體" pitchFamily="65" charset="-120"/>
              </a:rPr>
              <a:t>借劉姥姥交代故事之情節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三進榮國府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（第113回）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賈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府敗落，鳳姐託女兒巧姐予劉姥姥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4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400" b="1" dirty="0" smtClean="0">
                <a:solidFill>
                  <a:srgbClr val="FF0000"/>
                </a:solidFill>
                <a:ea typeface="標楷體" pitchFamily="65" charset="-120"/>
              </a:rPr>
              <a:t>賈</a:t>
            </a:r>
            <a:r>
              <a:rPr lang="zh-TW" altLang="en-US" sz="3400" b="1" dirty="0">
                <a:solidFill>
                  <a:srgbClr val="FF0000"/>
                </a:solidFill>
                <a:ea typeface="標楷體" pitchFamily="65" charset="-120"/>
              </a:rPr>
              <a:t>府的家道中落：</a:t>
            </a:r>
            <a:r>
              <a:rPr lang="zh-TW" altLang="en-US" sz="3400" dirty="0">
                <a:ea typeface="標楷體" pitchFamily="65" charset="-120"/>
              </a:rPr>
              <a:t>抒發作者之</a:t>
            </a:r>
            <a:r>
              <a:rPr lang="zh-TW" altLang="en-US" sz="3400" dirty="0" smtClean="0">
                <a:ea typeface="標楷體" pitchFamily="65" charset="-120"/>
              </a:rPr>
              <a:t>感嘆</a:t>
            </a:r>
            <a:endParaRPr lang="en-US" altLang="zh-TW" sz="3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四進榮國府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（第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119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回）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賈</a:t>
            </a:r>
            <a:r>
              <a:rPr lang="zh-TW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府被抄，鳳姐死後</a:t>
            </a:r>
            <a:endParaRPr lang="zh-TW" altLang="en-US" sz="4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7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78B1FC"/>
                </a:solidFill>
                <a:ea typeface="標楷體" pitchFamily="65" charset="-120"/>
              </a:rPr>
              <a:t>瀟湘館</a:t>
            </a:r>
          </a:p>
        </p:txBody>
      </p:sp>
      <p:pic>
        <p:nvPicPr>
          <p:cNvPr id="60419" name="Picture 4" descr="瀟湘館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412875"/>
            <a:ext cx="6696075" cy="5032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78B1FC"/>
                </a:solidFill>
                <a:ea typeface="標楷體" pitchFamily="65" charset="-120"/>
              </a:rPr>
              <a:t>沁芳亭</a:t>
            </a:r>
          </a:p>
        </p:txBody>
      </p:sp>
      <p:pic>
        <p:nvPicPr>
          <p:cNvPr id="61443" name="Picture 4" descr="沁芳亭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611313"/>
            <a:ext cx="6264275" cy="469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78B1FC"/>
                </a:solidFill>
                <a:ea typeface="標楷體" pitchFamily="65" charset="-120"/>
              </a:rPr>
              <a:t>省親別墅</a:t>
            </a:r>
          </a:p>
        </p:txBody>
      </p:sp>
      <p:pic>
        <p:nvPicPr>
          <p:cNvPr id="62467" name="Picture 5" descr="DSCN0245.jpg picture by stella789_20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628775"/>
            <a:ext cx="6265862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78B1FC"/>
                </a:solidFill>
                <a:ea typeface="標楷體" pitchFamily="65" charset="-120"/>
              </a:rPr>
              <a:t>紫菱洲</a:t>
            </a:r>
          </a:p>
        </p:txBody>
      </p:sp>
      <p:pic>
        <p:nvPicPr>
          <p:cNvPr id="63491" name="Picture 4" descr="紫菱洲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557212"/>
            <a:ext cx="3816350" cy="5743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78B1FC"/>
                </a:solidFill>
                <a:ea typeface="標楷體" pitchFamily="65" charset="-120"/>
              </a:rPr>
              <a:t>綴錦閣</a:t>
            </a:r>
          </a:p>
        </p:txBody>
      </p:sp>
      <p:pic>
        <p:nvPicPr>
          <p:cNvPr id="64515" name="Picture 4" descr="綴錦閣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72009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78B1FC"/>
                </a:solidFill>
                <a:ea typeface="標楷體" pitchFamily="65" charset="-120"/>
              </a:rPr>
              <a:t>怡紅院</a:t>
            </a:r>
          </a:p>
        </p:txBody>
      </p:sp>
      <p:pic>
        <p:nvPicPr>
          <p:cNvPr id="65539" name="Picture 4" descr="怡紅院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628775"/>
            <a:ext cx="6840538" cy="4545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78B1FC"/>
                </a:solidFill>
                <a:ea typeface="標楷體" pitchFamily="65" charset="-120"/>
              </a:rPr>
              <a:t>大觀園行酒令</a:t>
            </a:r>
          </a:p>
        </p:txBody>
      </p:sp>
      <p:pic>
        <p:nvPicPr>
          <p:cNvPr id="66563" name="Picture 4" descr="大觀園行酒令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484313"/>
            <a:ext cx="6551612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zh-TW" altLang="en-US" sz="4800" dirty="0">
                <a:ea typeface="標楷體" pitchFamily="65" charset="-120"/>
              </a:rPr>
              <a:t>　　</a:t>
            </a:r>
            <a:endParaRPr lang="zh-TW" altLang="en-US" sz="5400" dirty="0">
              <a:ea typeface="標楷體" pitchFamily="65" charset="-120"/>
            </a:endParaRPr>
          </a:p>
        </p:txBody>
      </p:sp>
      <p:pic>
        <p:nvPicPr>
          <p:cNvPr id="365572" name="Picture 4" descr="黛玉進府"/>
          <p:cNvPicPr>
            <a:picLocks noChangeAspect="1" noChangeArrowheads="1"/>
          </p:cNvPicPr>
          <p:nvPr/>
        </p:nvPicPr>
        <p:blipFill>
          <a:blip r:embed="rId2" cstate="print"/>
          <a:srcRect t="2649"/>
          <a:stretch>
            <a:fillRect/>
          </a:stretch>
        </p:blipFill>
        <p:spPr bwMode="auto">
          <a:xfrm>
            <a:off x="323528" y="980728"/>
            <a:ext cx="3997077" cy="5713529"/>
          </a:xfrm>
          <a:prstGeom prst="rect">
            <a:avLst/>
          </a:prstGeom>
          <a:noFill/>
        </p:spPr>
      </p:pic>
      <p:pic>
        <p:nvPicPr>
          <p:cNvPr id="9" name="圖片 8" descr="劉姥姥進大觀園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441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268760" y="27856"/>
            <a:ext cx="8229600" cy="196098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紅樓臉書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寶玉篇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8408"/>
          <a:stretch/>
        </p:blipFill>
        <p:spPr>
          <a:xfrm>
            <a:off x="4127780" y="2780928"/>
            <a:ext cx="5016220" cy="3768795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 cstate="print"/>
          <a:srcRect b="50805"/>
          <a:stretch/>
        </p:blipFill>
        <p:spPr>
          <a:xfrm>
            <a:off x="0" y="1700808"/>
            <a:ext cx="5076056" cy="3636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10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6890" t="37632" r="4720"/>
          <a:stretch/>
        </p:blipFill>
        <p:spPr>
          <a:xfrm>
            <a:off x="4818256" y="664060"/>
            <a:ext cx="4301584" cy="5935717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2412776" y="116632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紅樓臉書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黛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玉篇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 rotWithShape="1">
          <a:blip r:embed="rId2" cstate="print"/>
          <a:srcRect l="929" t="-134" r="5082" b="61967"/>
          <a:stretch/>
        </p:blipFill>
        <p:spPr>
          <a:xfrm>
            <a:off x="0" y="1628800"/>
            <a:ext cx="4818256" cy="3393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02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一進榮國府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（第6回）</a:t>
            </a:r>
            <a:endParaRPr lang="zh-TW" alt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4" y="1598613"/>
            <a:ext cx="8340924" cy="4497387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劉姥姥一進榮國府，耳聞目睹一派榮華繁盛。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姥姥是王狗兒的岳母，狗兒的祖父當年曾做一個小小的京官，當時和王夫人的父親連了宗，認作侄兒。如今劉姥姥看見女婿生活上有困難，就想到去榮國府王夫人那裡要錢。後來，鳳姐給了她二十兩銀子就打發她走了。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7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291683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紅樓臉書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寶釵篇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4264"/>
          <a:stretch/>
        </p:blipFill>
        <p:spPr>
          <a:xfrm>
            <a:off x="-1" y="1605905"/>
            <a:ext cx="4824537" cy="9589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/>
          <a:srcRect l="15088" t="39627" r="20006" b="3566"/>
          <a:stretch/>
        </p:blipFill>
        <p:spPr>
          <a:xfrm>
            <a:off x="4716016" y="2204864"/>
            <a:ext cx="4427984" cy="45365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/>
          <a:srcRect l="13000" r="20005" b="59891"/>
          <a:stretch/>
        </p:blipFill>
        <p:spPr>
          <a:xfrm>
            <a:off x="0" y="2564903"/>
            <a:ext cx="4824536" cy="3381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09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8884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紅樓臉書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李紈篇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4669" y="717725"/>
            <a:ext cx="5022440" cy="537557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49016"/>
            <a:ext cx="4686578" cy="4444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9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98884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紅樓臉書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王夫人篇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2625" y="1"/>
            <a:ext cx="47836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2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二進榮國府、大觀園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（第39─41回）</a:t>
            </a:r>
            <a:endParaRPr lang="zh-TW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540"/>
            <a:ext cx="8229600" cy="468632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二進榮國府，由王家親戚成為賈母坐上賓，出席奢華豐盛的家宴，引出賈府食、衣、住、行、玩樂等各個層面。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年的秋天，由於農作物豐收，她便帶著瓜果蔬菜進大觀園，送給園中各人。賈母更設宴招呼，宴上她被人取笑，她沒有動怒，還令每個人都高興，醉後更闖進怡紅園，睡倒在寶玉的床上；又替鳳姐的女兒取名巧姐。這次她得到了銀子一百零八兩，紗綢數疋。</a:t>
            </a:r>
          </a:p>
        </p:txBody>
      </p:sp>
    </p:spTree>
    <p:extLst>
      <p:ext uri="{BB962C8B-B14F-4D97-AF65-F5344CB8AC3E}">
        <p14:creationId xmlns="" xmlns:p14="http://schemas.microsoft.com/office/powerpoint/2010/main" val="10908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三進榮國府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（第113回）</a:t>
            </a:r>
            <a:endParaRPr lang="zh-TW" alt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三進榮國府時，賈府已經土崩瓦解，面臨著家破人亡的蕭索淒涼。 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當時元妃已去世，寧國府已被查抄，賈母亦已去世。當時鳳姐病重了，把女兒巧兒托付給劉姥姥。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她第四次進賈府是在第一百一十九回。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當時鳳姐剛死，王仁、賈芸、賈薔便要把巧兒賞給藩王作妾，巧兒當然不願意，劉姥姥便把巧兒送到田莊。</a:t>
            </a:r>
          </a:p>
        </p:txBody>
      </p:sp>
    </p:spTree>
    <p:extLst>
      <p:ext uri="{BB962C8B-B14F-4D97-AF65-F5344CB8AC3E}">
        <p14:creationId xmlns="" xmlns:p14="http://schemas.microsoft.com/office/powerpoint/2010/main" val="3786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四進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榮國府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回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賈府被抄，鳳姐死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賈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芸、賈薔要把巧兒賣人作妾，劉老老將巧姐、平兒接到鄉間躲藏，並給巧姐說媒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9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1560"/>
            <a:ext cx="8229600" cy="5017760"/>
          </a:xfrm>
        </p:spPr>
        <p:txBody>
          <a:bodyPr>
            <a:noAutofit/>
          </a:bodyPr>
          <a:lstStyle/>
          <a:p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姥姥四進大觀園，她的角色有何變化？</a:t>
            </a:r>
          </a:p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劉姥姥是賈家一個拐彎抹角的窮親戚，因生活艱難到賈府來打抽豐（打秋風），作者通過她在賈府的活動揭開了深宅大院的神祕面紗，展示了賈府的上下尊卑，日用排場。請問課文中藉劉姥姥之眼，你看到哪些賈府的生活豪奢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0235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1281</TotalTime>
  <Words>6066</Words>
  <Application>Microsoft Office PowerPoint</Application>
  <PresentationFormat>如螢幕大小 (4:3)</PresentationFormat>
  <Paragraphs>537</Paragraphs>
  <Slides>52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暗香撲面</vt:lpstr>
      <vt:lpstr>投影片 1</vt:lpstr>
      <vt:lpstr>題解</vt:lpstr>
      <vt:lpstr>劉姥姥與王熙鳳的關係 </vt:lpstr>
      <vt:lpstr>劉姥姥四進榮國府</vt:lpstr>
      <vt:lpstr>一進榮國府（第6回）</vt:lpstr>
      <vt:lpstr>二進榮國府、大觀園（第39─41回）</vt:lpstr>
      <vt:lpstr>三進榮國府（第113回）</vt:lpstr>
      <vt:lpstr>四進榮國府（第119回）</vt:lpstr>
      <vt:lpstr>問題思考</vt:lpstr>
      <vt:lpstr>劉姥姥角色設定</vt:lpstr>
      <vt:lpstr>大觀園</vt:lpstr>
      <vt:lpstr>大觀園</vt:lpstr>
      <vt:lpstr>投影片 13</vt:lpstr>
      <vt:lpstr>投影片 14</vt:lpstr>
      <vt:lpstr>劉姥姥遊園路線</vt:lpstr>
      <vt:lpstr>投影片 16</vt:lpstr>
      <vt:lpstr>問題思考</vt:lpstr>
      <vt:lpstr>問題思考</vt:lpstr>
      <vt:lpstr>問題思考</vt:lpstr>
      <vt:lpstr>問題思考</vt:lpstr>
      <vt:lpstr>問題思考</vt:lpstr>
      <vt:lpstr>延伸思考</vt:lpstr>
      <vt:lpstr>劉姥姥性格分析</vt:lpstr>
      <vt:lpstr>投影片 24</vt:lpstr>
      <vt:lpstr>課文分析一</vt:lpstr>
      <vt:lpstr>課文分析二</vt:lpstr>
      <vt:lpstr>課文分析三</vt:lpstr>
      <vt:lpstr>課文結構</vt:lpstr>
      <vt:lpstr>幕後黑手</vt:lpstr>
      <vt:lpstr>眾人見劉姥姥表演的反應</vt:lpstr>
      <vt:lpstr>投影片 31</vt:lpstr>
      <vt:lpstr>投影片 32</vt:lpstr>
      <vt:lpstr>賞析一</vt:lpstr>
      <vt:lpstr>賞析二</vt:lpstr>
      <vt:lpstr>賞析三</vt:lpstr>
      <vt:lpstr>賞析四</vt:lpstr>
      <vt:lpstr>劉姥姥進大觀園──少見多怪</vt:lpstr>
      <vt:lpstr>劉姥姥見自鳴鐘</vt:lpstr>
      <vt:lpstr>大觀園</vt:lpstr>
      <vt:lpstr>瀟湘館</vt:lpstr>
      <vt:lpstr>沁芳亭</vt:lpstr>
      <vt:lpstr>省親別墅</vt:lpstr>
      <vt:lpstr>紫菱洲</vt:lpstr>
      <vt:lpstr>綴錦閣</vt:lpstr>
      <vt:lpstr>怡紅院</vt:lpstr>
      <vt:lpstr>大觀園行酒令</vt:lpstr>
      <vt:lpstr>　　</vt:lpstr>
      <vt:lpstr>紅樓臉書 寶玉篇</vt:lpstr>
      <vt:lpstr>紅樓臉書 黛玉篇</vt:lpstr>
      <vt:lpstr>紅樓臉書 寶釵篇</vt:lpstr>
      <vt:lpstr>紅樓臉書 李紈篇</vt:lpstr>
      <vt:lpstr>紅樓臉書 王夫人篇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190</cp:revision>
  <dcterms:created xsi:type="dcterms:W3CDTF">2014-06-11T02:47:41Z</dcterms:created>
  <dcterms:modified xsi:type="dcterms:W3CDTF">2015-04-29T08:26:09Z</dcterms:modified>
</cp:coreProperties>
</file>