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74" r:id="rId3"/>
    <p:sldMasterId id="2147483761" r:id="rId4"/>
    <p:sldMasterId id="2147483748" r:id="rId5"/>
    <p:sldMasterId id="2147483735" r:id="rId6"/>
    <p:sldMasterId id="2147483722" r:id="rId7"/>
    <p:sldMasterId id="2147483709" r:id="rId8"/>
    <p:sldMasterId id="2147483660" r:id="rId9"/>
    <p:sldMasterId id="2147483685" r:id="rId10"/>
  </p:sldMasterIdLst>
  <p:notesMasterIdLst>
    <p:notesMasterId r:id="rId25"/>
  </p:notesMasterIdLst>
  <p:handoutMasterIdLst>
    <p:handoutMasterId r:id="rId26"/>
  </p:handoutMasterIdLst>
  <p:sldIdLst>
    <p:sldId id="261" r:id="rId11"/>
    <p:sldId id="269" r:id="rId12"/>
    <p:sldId id="273" r:id="rId13"/>
    <p:sldId id="274" r:id="rId14"/>
    <p:sldId id="272" r:id="rId15"/>
    <p:sldId id="275" r:id="rId16"/>
    <p:sldId id="276" r:id="rId17"/>
    <p:sldId id="281" r:id="rId18"/>
    <p:sldId id="282" r:id="rId19"/>
    <p:sldId id="283" r:id="rId20"/>
    <p:sldId id="284" r:id="rId21"/>
    <p:sldId id="285" r:id="rId22"/>
    <p:sldId id="277" r:id="rId23"/>
    <p:sldId id="263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30D653D-0DE1-49B3-87D8-69439CDABD00}">
          <p14:sldIdLst>
            <p14:sldId id="261"/>
          </p14:sldIdLst>
        </p14:section>
        <p14:section name="ch1" id="{11B185AA-E2F8-4213-AB7D-3F33D99E5F4D}">
          <p14:sldIdLst>
            <p14:sldId id="269"/>
          </p14:sldIdLst>
        </p14:section>
        <p14:section name="ch2" id="{C1671EFA-C1CC-435A-8FE5-5391C4823522}">
          <p14:sldIdLst>
            <p14:sldId id="273"/>
          </p14:sldIdLst>
        </p14:section>
        <p14:section name="ch3" id="{7A88FE3A-E539-43BA-AA00-12E581A402A1}">
          <p14:sldIdLst>
            <p14:sldId id="274"/>
          </p14:sldIdLst>
        </p14:section>
        <p14:section name="ch4" id="{5CA68025-8CF6-401A-998B-3CA9D0E43EA3}">
          <p14:sldIdLst>
            <p14:sldId id="272"/>
          </p14:sldIdLst>
        </p14:section>
        <p14:section name="ch5" id="{4F248C0C-A817-4605-94D3-3467E6CB8A51}">
          <p14:sldIdLst>
            <p14:sldId id="275"/>
          </p14:sldIdLst>
        </p14:section>
        <p14:section name="ch6" id="{A00D206A-AA40-4345-A1B2-345BC1E927BE}">
          <p14:sldIdLst>
            <p14:sldId id="276"/>
            <p14:sldId id="281"/>
            <p14:sldId id="282"/>
            <p14:sldId id="283"/>
            <p14:sldId id="284"/>
            <p14:sldId id="285"/>
          </p14:sldIdLst>
        </p14:section>
        <p14:section name="ch7" id="{5AFE80ED-3937-40E1-BEA3-A0E21866ADE6}">
          <p14:sldIdLst>
            <p14:sldId id="277"/>
          </p14:sldIdLst>
        </p14:section>
        <p14:section name="end" id="{90201B83-9EB6-4D65-BCBD-4B18C7916561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8F4"/>
    <a:srgbClr val="E3DE00"/>
    <a:srgbClr val="00FF99"/>
    <a:srgbClr val="2E946B"/>
    <a:srgbClr val="008E00"/>
    <a:srgbClr val="0000CC"/>
    <a:srgbClr val="FFFF7D"/>
    <a:srgbClr val="99FF33"/>
    <a:srgbClr val="85C644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E51C3-D159-423C-A2AE-A51AF2EF52E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FBEF2D-AD97-4883-87D9-3412C2356083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勞動部</a:t>
          </a:r>
        </a:p>
      </dgm:t>
    </dgm:pt>
    <dgm:pt modelId="{DE72B9D2-24A8-436F-8717-1A1CA0D0DE9D}" type="parTrans" cxnId="{CFAA1E9A-4C72-4D0F-8D7E-74D4025B1F91}">
      <dgm:prSet/>
      <dgm:spPr/>
      <dgm:t>
        <a:bodyPr/>
        <a:lstStyle/>
        <a:p>
          <a:endParaRPr lang="zh-TW" altLang="en-US"/>
        </a:p>
      </dgm:t>
    </dgm:pt>
    <dgm:pt modelId="{086BEB8D-08F9-4C0C-B435-78BFD455CCF9}" type="sibTrans" cxnId="{CFAA1E9A-4C72-4D0F-8D7E-74D4025B1F91}">
      <dgm:prSet/>
      <dgm:spPr/>
      <dgm:t>
        <a:bodyPr/>
        <a:lstStyle/>
        <a:p>
          <a:endParaRPr lang="zh-TW" altLang="en-US"/>
        </a:p>
      </dgm:t>
    </dgm:pt>
    <dgm:pt modelId="{5E9F763D-75BD-46CB-95BC-A4C9B4FDE131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會計事務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人工丙級、會計事務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資訊丙級</a:t>
          </a:r>
          <a:endParaRPr lang="zh-TW" altLang="en-US" dirty="0"/>
        </a:p>
      </dgm:t>
    </dgm:pt>
    <dgm:pt modelId="{586077C2-8BA9-46FD-A7EE-025DFD0E16AC}" type="parTrans" cxnId="{78603178-1B8C-4550-8AAB-8C327C2AEECF}">
      <dgm:prSet/>
      <dgm:spPr/>
      <dgm:t>
        <a:bodyPr/>
        <a:lstStyle/>
        <a:p>
          <a:endParaRPr lang="zh-TW" altLang="en-US"/>
        </a:p>
      </dgm:t>
    </dgm:pt>
    <dgm:pt modelId="{C6C1B3F8-6CC0-458D-A8F3-C3398C524A90}" type="sibTrans" cxnId="{78603178-1B8C-4550-8AAB-8C327C2AEECF}">
      <dgm:prSet/>
      <dgm:spPr/>
      <dgm:t>
        <a:bodyPr/>
        <a:lstStyle/>
        <a:p>
          <a:endParaRPr lang="zh-TW" altLang="en-US"/>
        </a:p>
      </dgm:t>
    </dgm:pt>
    <dgm:pt modelId="{415174A1-3CB7-436E-AEB7-4E52672A3F07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商教會</a:t>
          </a:r>
        </a:p>
      </dgm:t>
    </dgm:pt>
    <dgm:pt modelId="{B4073A27-21F5-40B0-9F03-72597318FE25}" type="parTrans" cxnId="{1A451EB1-E5BD-42A3-92FD-A701CFAF83F1}">
      <dgm:prSet/>
      <dgm:spPr/>
      <dgm:t>
        <a:bodyPr/>
        <a:lstStyle/>
        <a:p>
          <a:endParaRPr lang="zh-TW" altLang="en-US"/>
        </a:p>
      </dgm:t>
    </dgm:pt>
    <dgm:pt modelId="{DDE684CA-7E7F-4F71-AE4D-C476BAA0C1D1}" type="sibTrans" cxnId="{1A451EB1-E5BD-42A3-92FD-A701CFAF83F1}">
      <dgm:prSet/>
      <dgm:spPr/>
      <dgm:t>
        <a:bodyPr/>
        <a:lstStyle/>
        <a:p>
          <a:endParaRPr lang="zh-TW" altLang="en-US"/>
        </a:p>
      </dgm:t>
    </dgm:pt>
    <dgm:pt modelId="{0248BA20-914F-47BF-9E01-37DB60B06923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英文能力測驗三級、四級</a:t>
          </a:r>
          <a:endParaRPr lang="zh-TW" altLang="en-US" dirty="0"/>
        </a:p>
      </dgm:t>
    </dgm:pt>
    <dgm:pt modelId="{49F51C1C-DEA3-49C8-A606-E5D865DD6DE8}" type="parTrans" cxnId="{7EA5E153-ABD2-48DE-9AB4-39676642C010}">
      <dgm:prSet/>
      <dgm:spPr/>
      <dgm:t>
        <a:bodyPr/>
        <a:lstStyle/>
        <a:p>
          <a:endParaRPr lang="zh-TW" altLang="en-US"/>
        </a:p>
      </dgm:t>
    </dgm:pt>
    <dgm:pt modelId="{E7FD5DE0-609D-49FD-B6B9-B5E20609FAA2}" type="sibTrans" cxnId="{7EA5E153-ABD2-48DE-9AB4-39676642C010}">
      <dgm:prSet/>
      <dgm:spPr/>
      <dgm:t>
        <a:bodyPr/>
        <a:lstStyle/>
        <a:p>
          <a:endParaRPr lang="zh-TW" altLang="en-US"/>
        </a:p>
      </dgm:t>
    </dgm:pt>
    <dgm:pt modelId="{A42F810E-3BC1-44BA-A502-E7C1E5FBC55F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會計能力測驗二級、三級</a:t>
          </a:r>
          <a:endParaRPr lang="zh-TW" altLang="en-US" dirty="0"/>
        </a:p>
      </dgm:t>
    </dgm:pt>
    <dgm:pt modelId="{3EE0A0A4-004C-4A3A-AFF9-653875B1C0F3}" type="parTrans" cxnId="{93901EA7-74CE-4026-9AEA-F43A810EF6D7}">
      <dgm:prSet/>
      <dgm:spPr/>
      <dgm:t>
        <a:bodyPr/>
        <a:lstStyle/>
        <a:p>
          <a:endParaRPr lang="zh-TW" altLang="en-US"/>
        </a:p>
      </dgm:t>
    </dgm:pt>
    <dgm:pt modelId="{E5B0D22B-8992-4CFB-9742-2D0B56C568AB}" type="sibTrans" cxnId="{93901EA7-74CE-4026-9AEA-F43A810EF6D7}">
      <dgm:prSet/>
      <dgm:spPr/>
      <dgm:t>
        <a:bodyPr/>
        <a:lstStyle/>
        <a:p>
          <a:endParaRPr lang="zh-TW" altLang="en-US"/>
        </a:p>
      </dgm:t>
    </dgm:pt>
    <dgm:pt modelId="{5EDC7101-3056-4599-8371-C5888316E13E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b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TQC</a:t>
          </a:r>
          <a:endParaRPr lang="zh-TW" altLang="en-US" b="1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7A4763E-E148-41F1-A209-81CFB2FB4B5D}" type="parTrans" cxnId="{9DBBA797-8501-4039-B399-8E09635EDCE1}">
      <dgm:prSet/>
      <dgm:spPr/>
      <dgm:t>
        <a:bodyPr/>
        <a:lstStyle/>
        <a:p>
          <a:endParaRPr lang="zh-TW" altLang="en-US"/>
        </a:p>
      </dgm:t>
    </dgm:pt>
    <dgm:pt modelId="{6098882A-90D3-46CC-89C2-EBD4AB9B6F5B}" type="sibTrans" cxnId="{9DBBA797-8501-4039-B399-8E09635EDCE1}">
      <dgm:prSet/>
      <dgm:spPr/>
      <dgm:t>
        <a:bodyPr/>
        <a:lstStyle/>
        <a:p>
          <a:endParaRPr lang="zh-TW" altLang="en-US"/>
        </a:p>
      </dgm:t>
    </dgm:pt>
    <dgm:pt modelId="{8C8B5449-C88C-4D75-8F79-CFE830A733C1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PPT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簡報、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Word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Excel</a:t>
          </a: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、電腦會計</a:t>
          </a:r>
          <a:endParaRPr lang="zh-TW" altLang="en-US" dirty="0"/>
        </a:p>
      </dgm:t>
    </dgm:pt>
    <dgm:pt modelId="{B72825DA-223B-45E2-9452-88AFEC831E21}" type="parTrans" cxnId="{A77DDB40-1878-4DDD-8BD9-D236578FB6AE}">
      <dgm:prSet/>
      <dgm:spPr/>
      <dgm:t>
        <a:bodyPr/>
        <a:lstStyle/>
        <a:p>
          <a:endParaRPr lang="zh-TW" altLang="en-US"/>
        </a:p>
      </dgm:t>
    </dgm:pt>
    <dgm:pt modelId="{440C0D97-109E-4949-A640-6AE10981D0C9}" type="sibTrans" cxnId="{A77DDB40-1878-4DDD-8BD9-D236578FB6AE}">
      <dgm:prSet/>
      <dgm:spPr/>
      <dgm:t>
        <a:bodyPr/>
        <a:lstStyle/>
        <a:p>
          <a:endParaRPr lang="zh-TW" altLang="en-US"/>
        </a:p>
      </dgm:t>
    </dgm:pt>
    <dgm:pt modelId="{3969AB57-4D24-4BA9-B878-DF3BE045861B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中文輸入、英文輸入、數字輸入</a:t>
          </a:r>
        </a:p>
      </dgm:t>
    </dgm:pt>
    <dgm:pt modelId="{B00CD4CA-05AE-4D91-A7B1-95D1C40D3E84}" type="parTrans" cxnId="{3A677624-A4E2-4C6C-B285-0B0D899A1F2D}">
      <dgm:prSet/>
      <dgm:spPr/>
      <dgm:t>
        <a:bodyPr/>
        <a:lstStyle/>
        <a:p>
          <a:endParaRPr lang="zh-TW" altLang="en-US"/>
        </a:p>
      </dgm:t>
    </dgm:pt>
    <dgm:pt modelId="{8A95AEEA-76DF-42F6-97D7-8B5FB43CA051}" type="sibTrans" cxnId="{3A677624-A4E2-4C6C-B285-0B0D899A1F2D}">
      <dgm:prSet/>
      <dgm:spPr/>
      <dgm:t>
        <a:bodyPr/>
        <a:lstStyle/>
        <a:p>
          <a:endParaRPr lang="zh-TW" altLang="en-US"/>
        </a:p>
      </dgm:t>
    </dgm:pt>
    <dgm:pt modelId="{A39726F4-69A6-48C9-B6B3-BC976C9D79DD}">
      <dgm:prSet phldrT="[文字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國貿業務丙級</a:t>
          </a:r>
          <a:endParaRPr lang="zh-TW" altLang="en-US" dirty="0"/>
        </a:p>
      </dgm:t>
    </dgm:pt>
    <dgm:pt modelId="{EC3265D7-AA06-4BD0-A3A2-461FFDACF084}" type="parTrans" cxnId="{D2FF3C36-7057-4B02-AD96-BBC6565EF007}">
      <dgm:prSet/>
      <dgm:spPr/>
      <dgm:t>
        <a:bodyPr/>
        <a:lstStyle/>
        <a:p>
          <a:endParaRPr lang="zh-TW" altLang="en-US"/>
        </a:p>
      </dgm:t>
    </dgm:pt>
    <dgm:pt modelId="{6BB7E364-B5A8-4918-9EE9-7EF5509A382A}" type="sibTrans" cxnId="{D2FF3C36-7057-4B02-AD96-BBC6565EF007}">
      <dgm:prSet/>
      <dgm:spPr/>
      <dgm:t>
        <a:bodyPr/>
        <a:lstStyle/>
        <a:p>
          <a:endParaRPr lang="zh-TW" altLang="en-US"/>
        </a:p>
      </dgm:t>
    </dgm:pt>
    <dgm:pt modelId="{50741BBA-A591-4676-9310-E55146581C5A}" type="pres">
      <dgm:prSet presAssocID="{942E51C3-D159-423C-A2AE-A51AF2EF52E4}" presName="linearFlow" presStyleCnt="0">
        <dgm:presLayoutVars>
          <dgm:dir/>
          <dgm:animLvl val="lvl"/>
          <dgm:resizeHandles val="exact"/>
        </dgm:presLayoutVars>
      </dgm:prSet>
      <dgm:spPr/>
    </dgm:pt>
    <dgm:pt modelId="{5910157C-B13F-447E-8BB9-A259F969E816}" type="pres">
      <dgm:prSet presAssocID="{1FFBEF2D-AD97-4883-87D9-3412C235608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160C574-3BF5-4E63-BC46-38F74209FC73}" type="pres">
      <dgm:prSet presAssocID="{1FFBEF2D-AD97-4883-87D9-3412C235608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463CCD3-D555-4E5E-8CE9-47D15152CD58}" type="pres">
      <dgm:prSet presAssocID="{1FFBEF2D-AD97-4883-87D9-3412C2356083}" presName="descendantText" presStyleLbl="alignAcc1" presStyleIdx="0" presStyleCnt="3">
        <dgm:presLayoutVars>
          <dgm:bulletEnabled val="1"/>
        </dgm:presLayoutVars>
      </dgm:prSet>
      <dgm:spPr/>
    </dgm:pt>
    <dgm:pt modelId="{B86D1F4E-AE10-4DA7-B1A1-6355FBF3FAB6}" type="pres">
      <dgm:prSet presAssocID="{086BEB8D-08F9-4C0C-B435-78BFD455CCF9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2B8F377-1D09-48AF-9D2F-A591FE96A71A}" type="pres">
      <dgm:prSet presAssocID="{415174A1-3CB7-436E-AEB7-4E52672A3F07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8F30682-C214-474A-B5C7-119ED92D36E6}" type="pres">
      <dgm:prSet presAssocID="{415174A1-3CB7-436E-AEB7-4E52672A3F07}" presName="parentText" presStyleLbl="alignNode1" presStyleIdx="1" presStyleCnt="3" custLinFactNeighborX="-25416" custLinFactNeighborY="-2053">
        <dgm:presLayoutVars>
          <dgm:chMax val="1"/>
          <dgm:bulletEnabled val="1"/>
        </dgm:presLayoutVars>
      </dgm:prSet>
      <dgm:spPr/>
    </dgm:pt>
    <dgm:pt modelId="{1E160049-A55C-47BE-B1AC-DBA2C1F21AE2}" type="pres">
      <dgm:prSet presAssocID="{415174A1-3CB7-436E-AEB7-4E52672A3F07}" presName="descendantText" presStyleLbl="alignAcc1" presStyleIdx="1" presStyleCnt="3">
        <dgm:presLayoutVars>
          <dgm:bulletEnabled val="1"/>
        </dgm:presLayoutVars>
      </dgm:prSet>
      <dgm:spPr/>
    </dgm:pt>
    <dgm:pt modelId="{92845391-1ACA-4463-BFFC-E903BFFAF10E}" type="pres">
      <dgm:prSet presAssocID="{DDE684CA-7E7F-4F71-AE4D-C476BAA0C1D1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BFEEFB-A98D-489F-AD3C-27E149F8743A}" type="pres">
      <dgm:prSet presAssocID="{5EDC7101-3056-4599-8371-C5888316E13E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27E494A-CEC4-44CF-B484-7147A11B8D49}" type="pres">
      <dgm:prSet presAssocID="{5EDC7101-3056-4599-8371-C5888316E13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0BC5C1-F1C4-4E91-84FB-84B594C9655B}" type="pres">
      <dgm:prSet presAssocID="{5EDC7101-3056-4599-8371-C5888316E13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711703-7534-44AA-85E7-0DC03DB22CFD}" type="presOf" srcId="{3969AB57-4D24-4BA9-B878-DF3BE045861B}" destId="{3C0BC5C1-F1C4-4E91-84FB-84B594C9655B}" srcOrd="0" destOrd="1" presId="urn:microsoft.com/office/officeart/2005/8/layout/chevron2"/>
    <dgm:cxn modelId="{3A677624-A4E2-4C6C-B285-0B0D899A1F2D}" srcId="{5EDC7101-3056-4599-8371-C5888316E13E}" destId="{3969AB57-4D24-4BA9-B878-DF3BE045861B}" srcOrd="1" destOrd="0" parTransId="{B00CD4CA-05AE-4D91-A7B1-95D1C40D3E84}" sibTransId="{8A95AEEA-76DF-42F6-97D7-8B5FB43CA051}"/>
    <dgm:cxn modelId="{B8CFFD2C-AA4C-4049-B205-FBA81CC7388B}" type="presOf" srcId="{8C8B5449-C88C-4D75-8F79-CFE830A733C1}" destId="{3C0BC5C1-F1C4-4E91-84FB-84B594C9655B}" srcOrd="0" destOrd="0" presId="urn:microsoft.com/office/officeart/2005/8/layout/chevron2"/>
    <dgm:cxn modelId="{D2FF3C36-7057-4B02-AD96-BBC6565EF007}" srcId="{1FFBEF2D-AD97-4883-87D9-3412C2356083}" destId="{A39726F4-69A6-48C9-B6B3-BC976C9D79DD}" srcOrd="1" destOrd="0" parTransId="{EC3265D7-AA06-4BD0-A3A2-461FFDACF084}" sibTransId="{6BB7E364-B5A8-4918-9EE9-7EF5509A382A}"/>
    <dgm:cxn modelId="{A77DDB40-1878-4DDD-8BD9-D236578FB6AE}" srcId="{5EDC7101-3056-4599-8371-C5888316E13E}" destId="{8C8B5449-C88C-4D75-8F79-CFE830A733C1}" srcOrd="0" destOrd="0" parTransId="{B72825DA-223B-45E2-9452-88AFEC831E21}" sibTransId="{440C0D97-109E-4949-A640-6AE10981D0C9}"/>
    <dgm:cxn modelId="{1B4A1A5C-6275-4F44-9A20-30D7D07232F4}" type="presOf" srcId="{415174A1-3CB7-436E-AEB7-4E52672A3F07}" destId="{78F30682-C214-474A-B5C7-119ED92D36E6}" srcOrd="0" destOrd="0" presId="urn:microsoft.com/office/officeart/2005/8/layout/chevron2"/>
    <dgm:cxn modelId="{E515036B-7B0D-4C92-86E5-207F852109C4}" type="presOf" srcId="{5E9F763D-75BD-46CB-95BC-A4C9B4FDE131}" destId="{F463CCD3-D555-4E5E-8CE9-47D15152CD58}" srcOrd="0" destOrd="0" presId="urn:microsoft.com/office/officeart/2005/8/layout/chevron2"/>
    <dgm:cxn modelId="{7EA5E153-ABD2-48DE-9AB4-39676642C010}" srcId="{415174A1-3CB7-436E-AEB7-4E52672A3F07}" destId="{0248BA20-914F-47BF-9E01-37DB60B06923}" srcOrd="0" destOrd="0" parTransId="{49F51C1C-DEA3-49C8-A606-E5D865DD6DE8}" sibTransId="{E7FD5DE0-609D-49FD-B6B9-B5E20609FAA2}"/>
    <dgm:cxn modelId="{78603178-1B8C-4550-8AAB-8C327C2AEECF}" srcId="{1FFBEF2D-AD97-4883-87D9-3412C2356083}" destId="{5E9F763D-75BD-46CB-95BC-A4C9B4FDE131}" srcOrd="0" destOrd="0" parTransId="{586077C2-8BA9-46FD-A7EE-025DFD0E16AC}" sibTransId="{C6C1B3F8-6CC0-458D-A8F3-C3398C524A90}"/>
    <dgm:cxn modelId="{2455A787-9998-4AFE-B24C-E9791F6DBD82}" type="presOf" srcId="{1FFBEF2D-AD97-4883-87D9-3412C2356083}" destId="{8160C574-3BF5-4E63-BC46-38F74209FC73}" srcOrd="0" destOrd="0" presId="urn:microsoft.com/office/officeart/2005/8/layout/chevron2"/>
    <dgm:cxn modelId="{9DBBA797-8501-4039-B399-8E09635EDCE1}" srcId="{942E51C3-D159-423C-A2AE-A51AF2EF52E4}" destId="{5EDC7101-3056-4599-8371-C5888316E13E}" srcOrd="2" destOrd="0" parTransId="{57A4763E-E148-41F1-A209-81CFB2FB4B5D}" sibTransId="{6098882A-90D3-46CC-89C2-EBD4AB9B6F5B}"/>
    <dgm:cxn modelId="{CFAA1E9A-4C72-4D0F-8D7E-74D4025B1F91}" srcId="{942E51C3-D159-423C-A2AE-A51AF2EF52E4}" destId="{1FFBEF2D-AD97-4883-87D9-3412C2356083}" srcOrd="0" destOrd="0" parTransId="{DE72B9D2-24A8-436F-8717-1A1CA0D0DE9D}" sibTransId="{086BEB8D-08F9-4C0C-B435-78BFD455CCF9}"/>
    <dgm:cxn modelId="{93901EA7-74CE-4026-9AEA-F43A810EF6D7}" srcId="{415174A1-3CB7-436E-AEB7-4E52672A3F07}" destId="{A42F810E-3BC1-44BA-A502-E7C1E5FBC55F}" srcOrd="1" destOrd="0" parTransId="{3EE0A0A4-004C-4A3A-AFF9-653875B1C0F3}" sibTransId="{E5B0D22B-8992-4CFB-9742-2D0B56C568AB}"/>
    <dgm:cxn modelId="{1A451EB1-E5BD-42A3-92FD-A701CFAF83F1}" srcId="{942E51C3-D159-423C-A2AE-A51AF2EF52E4}" destId="{415174A1-3CB7-436E-AEB7-4E52672A3F07}" srcOrd="1" destOrd="0" parTransId="{B4073A27-21F5-40B0-9F03-72597318FE25}" sibTransId="{DDE684CA-7E7F-4F71-AE4D-C476BAA0C1D1}"/>
    <dgm:cxn modelId="{1643A8BF-8817-4225-AC30-7E3D88C16ACD}" type="presOf" srcId="{A42F810E-3BC1-44BA-A502-E7C1E5FBC55F}" destId="{1E160049-A55C-47BE-B1AC-DBA2C1F21AE2}" srcOrd="0" destOrd="1" presId="urn:microsoft.com/office/officeart/2005/8/layout/chevron2"/>
    <dgm:cxn modelId="{4D8F33E0-B35A-48F9-B6CB-FFF9FFBF8DF4}" type="presOf" srcId="{5EDC7101-3056-4599-8371-C5888316E13E}" destId="{D27E494A-CEC4-44CF-B484-7147A11B8D49}" srcOrd="0" destOrd="0" presId="urn:microsoft.com/office/officeart/2005/8/layout/chevron2"/>
    <dgm:cxn modelId="{65325CE9-B613-42D3-93A2-8AD576B644E0}" type="presOf" srcId="{942E51C3-D159-423C-A2AE-A51AF2EF52E4}" destId="{50741BBA-A591-4676-9310-E55146581C5A}" srcOrd="0" destOrd="0" presId="urn:microsoft.com/office/officeart/2005/8/layout/chevron2"/>
    <dgm:cxn modelId="{51BEC0ED-7F7D-49A3-AF0D-EFD1DF41D5D8}" type="presOf" srcId="{0248BA20-914F-47BF-9E01-37DB60B06923}" destId="{1E160049-A55C-47BE-B1AC-DBA2C1F21AE2}" srcOrd="0" destOrd="0" presId="urn:microsoft.com/office/officeart/2005/8/layout/chevron2"/>
    <dgm:cxn modelId="{756E5DF6-0589-43AE-93C2-B784383358FA}" type="presOf" srcId="{A39726F4-69A6-48C9-B6B3-BC976C9D79DD}" destId="{F463CCD3-D555-4E5E-8CE9-47D15152CD58}" srcOrd="0" destOrd="1" presId="urn:microsoft.com/office/officeart/2005/8/layout/chevron2"/>
    <dgm:cxn modelId="{1222B1F2-16F6-4630-AACC-8E691ECD7C52}" type="presParOf" srcId="{50741BBA-A591-4676-9310-E55146581C5A}" destId="{5910157C-B13F-447E-8BB9-A259F969E816}" srcOrd="0" destOrd="0" presId="urn:microsoft.com/office/officeart/2005/8/layout/chevron2"/>
    <dgm:cxn modelId="{1AB4C133-17F2-413B-B033-021FEF83C1F3}" type="presParOf" srcId="{5910157C-B13F-447E-8BB9-A259F969E816}" destId="{8160C574-3BF5-4E63-BC46-38F74209FC73}" srcOrd="0" destOrd="0" presId="urn:microsoft.com/office/officeart/2005/8/layout/chevron2"/>
    <dgm:cxn modelId="{DE2EA817-45E7-4AF4-9CAE-70B332A82812}" type="presParOf" srcId="{5910157C-B13F-447E-8BB9-A259F969E816}" destId="{F463CCD3-D555-4E5E-8CE9-47D15152CD58}" srcOrd="1" destOrd="0" presId="urn:microsoft.com/office/officeart/2005/8/layout/chevron2"/>
    <dgm:cxn modelId="{7274A2DF-6D19-48DF-B26E-5A74C3778939}" type="presParOf" srcId="{50741BBA-A591-4676-9310-E55146581C5A}" destId="{B86D1F4E-AE10-4DA7-B1A1-6355FBF3FAB6}" srcOrd="1" destOrd="0" presId="urn:microsoft.com/office/officeart/2005/8/layout/chevron2"/>
    <dgm:cxn modelId="{112FF401-1455-4D19-80F9-73A8CC3EE301}" type="presParOf" srcId="{50741BBA-A591-4676-9310-E55146581C5A}" destId="{52B8F377-1D09-48AF-9D2F-A591FE96A71A}" srcOrd="2" destOrd="0" presId="urn:microsoft.com/office/officeart/2005/8/layout/chevron2"/>
    <dgm:cxn modelId="{2C6FF6D9-E0BA-4D65-8CA5-1FF92641F091}" type="presParOf" srcId="{52B8F377-1D09-48AF-9D2F-A591FE96A71A}" destId="{78F30682-C214-474A-B5C7-119ED92D36E6}" srcOrd="0" destOrd="0" presId="urn:microsoft.com/office/officeart/2005/8/layout/chevron2"/>
    <dgm:cxn modelId="{D4E59222-AB39-48CA-9935-6544CBB4B418}" type="presParOf" srcId="{52B8F377-1D09-48AF-9D2F-A591FE96A71A}" destId="{1E160049-A55C-47BE-B1AC-DBA2C1F21AE2}" srcOrd="1" destOrd="0" presId="urn:microsoft.com/office/officeart/2005/8/layout/chevron2"/>
    <dgm:cxn modelId="{4B4C0393-C75A-4776-BF7B-DFE96A4CC35C}" type="presParOf" srcId="{50741BBA-A591-4676-9310-E55146581C5A}" destId="{92845391-1ACA-4463-BFFC-E903BFFAF10E}" srcOrd="3" destOrd="0" presId="urn:microsoft.com/office/officeart/2005/8/layout/chevron2"/>
    <dgm:cxn modelId="{4D47D413-0C24-4673-80BE-FB441C05BE74}" type="presParOf" srcId="{50741BBA-A591-4676-9310-E55146581C5A}" destId="{C7BFEEFB-A98D-489F-AD3C-27E149F8743A}" srcOrd="4" destOrd="0" presId="urn:microsoft.com/office/officeart/2005/8/layout/chevron2"/>
    <dgm:cxn modelId="{5088FA7C-15B9-4782-8D60-9691105FC77A}" type="presParOf" srcId="{C7BFEEFB-A98D-489F-AD3C-27E149F8743A}" destId="{D27E494A-CEC4-44CF-B484-7147A11B8D49}" srcOrd="0" destOrd="0" presId="urn:microsoft.com/office/officeart/2005/8/layout/chevron2"/>
    <dgm:cxn modelId="{0CA071A3-21DF-4F30-80F4-2D2BC0C24005}" type="presParOf" srcId="{C7BFEEFB-A98D-489F-AD3C-27E149F8743A}" destId="{3C0BC5C1-F1C4-4E91-84FB-84B594C965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0C574-3BF5-4E63-BC46-38F74209FC73}">
      <dsp:nvSpPr>
        <dsp:cNvPr id="0" name=""/>
        <dsp:cNvSpPr/>
      </dsp:nvSpPr>
      <dsp:spPr>
        <a:xfrm rot="5400000">
          <a:off x="-257305" y="260385"/>
          <a:ext cx="1715372" cy="12007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勞動部</a:t>
          </a:r>
        </a:p>
      </dsp:txBody>
      <dsp:txXfrm rot="-5400000">
        <a:off x="1" y="603459"/>
        <a:ext cx="1200760" cy="514612"/>
      </dsp:txXfrm>
    </dsp:sp>
    <dsp:sp modelId="{F463CCD3-D555-4E5E-8CE9-47D15152CD58}">
      <dsp:nvSpPr>
        <dsp:cNvPr id="0" name=""/>
        <dsp:cNvSpPr/>
      </dsp:nvSpPr>
      <dsp:spPr>
        <a:xfrm rot="5400000">
          <a:off x="4497237" y="-3293397"/>
          <a:ext cx="1114991" cy="7707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會計事務</a:t>
          </a: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人工丙級、會計事務</a:t>
          </a: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資訊丙級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國貿業務丙級</a:t>
          </a:r>
          <a:endParaRPr lang="zh-TW" altLang="en-US" sz="2900" kern="1200" dirty="0"/>
        </a:p>
      </dsp:txBody>
      <dsp:txXfrm rot="-5400000">
        <a:off x="1200760" y="57509"/>
        <a:ext cx="7653517" cy="1006133"/>
      </dsp:txXfrm>
    </dsp:sp>
    <dsp:sp modelId="{78F30682-C214-474A-B5C7-119ED92D36E6}">
      <dsp:nvSpPr>
        <dsp:cNvPr id="0" name=""/>
        <dsp:cNvSpPr/>
      </dsp:nvSpPr>
      <dsp:spPr>
        <a:xfrm rot="5400000">
          <a:off x="-257305" y="1747769"/>
          <a:ext cx="1715372" cy="120076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商教會</a:t>
          </a:r>
        </a:p>
      </dsp:txBody>
      <dsp:txXfrm rot="-5400000">
        <a:off x="1" y="2090843"/>
        <a:ext cx="1200760" cy="514612"/>
      </dsp:txXfrm>
    </dsp:sp>
    <dsp:sp modelId="{1E160049-A55C-47BE-B1AC-DBA2C1F21AE2}">
      <dsp:nvSpPr>
        <dsp:cNvPr id="0" name=""/>
        <dsp:cNvSpPr/>
      </dsp:nvSpPr>
      <dsp:spPr>
        <a:xfrm rot="5400000">
          <a:off x="4497237" y="-1770796"/>
          <a:ext cx="1114991" cy="7707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英文能力測驗三級、四級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會計能力測驗二級、三級</a:t>
          </a:r>
          <a:endParaRPr lang="zh-TW" altLang="en-US" sz="2900" kern="1200" dirty="0"/>
        </a:p>
      </dsp:txBody>
      <dsp:txXfrm rot="-5400000">
        <a:off x="1200760" y="1580110"/>
        <a:ext cx="7653517" cy="1006133"/>
      </dsp:txXfrm>
    </dsp:sp>
    <dsp:sp modelId="{D27E494A-CEC4-44CF-B484-7147A11B8D49}">
      <dsp:nvSpPr>
        <dsp:cNvPr id="0" name=""/>
        <dsp:cNvSpPr/>
      </dsp:nvSpPr>
      <dsp:spPr>
        <a:xfrm rot="5400000">
          <a:off x="-257305" y="3305586"/>
          <a:ext cx="1715372" cy="120076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b="1" kern="120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TQC</a:t>
          </a:r>
          <a:endParaRPr lang="zh-TW" altLang="en-US" sz="3000" b="1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1" y="3648660"/>
        <a:ext cx="1200760" cy="514612"/>
      </dsp:txXfrm>
    </dsp:sp>
    <dsp:sp modelId="{3C0BC5C1-F1C4-4E91-84FB-84B594C9655B}">
      <dsp:nvSpPr>
        <dsp:cNvPr id="0" name=""/>
        <dsp:cNvSpPr/>
      </dsp:nvSpPr>
      <dsp:spPr>
        <a:xfrm rot="5400000">
          <a:off x="4497237" y="-248196"/>
          <a:ext cx="1114991" cy="77079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PPT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簡報、</a:t>
          </a: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Word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Excel</a:t>
          </a: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、電腦會計</a:t>
          </a:r>
          <a:endParaRPr lang="zh-TW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9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中文輸入、英文輸入、數字輸入</a:t>
          </a:r>
        </a:p>
      </dsp:txBody>
      <dsp:txXfrm rot="-5400000">
        <a:off x="1200760" y="3102710"/>
        <a:ext cx="7653517" cy="100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6523-34F6-45B4-B93D-FE587F9CD683}" type="datetimeFigureOut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15F0D-2C7C-4410-9EE6-C5CECB2C94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717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3E03C-363F-4C2A-976B-818CDF4063F9}" type="datetimeFigureOut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E77C-1B42-439A-A916-2653345AA6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167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D08C2-4BB7-41C5-AD7D-C10F7EC4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281897-2E71-4CDB-83B7-765591CC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07D04C-9A9C-4B31-8161-E39A3A54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607-B95D-4AE5-94B7-19824E55DFA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BF4880-397A-4200-A156-35F6D523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50F3B1-47AD-4AA9-82A0-85F3C3AA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0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47D1E4-D273-4E19-A0DF-6C187F3C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812ED2-B484-4E2D-83BF-D7EE890FB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43F61A-85C3-4158-BCAF-AC56A9C3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700-DEEA-4799-B3C9-4A3845693E9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716FFC-2E41-4A39-81AF-37F512F5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AB1727-C039-4656-B3E8-3FCB6C1E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854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1227-9A1F-48E5-9199-233D994C8F3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808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A915-D4D3-4289-9633-8EE40520E97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15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BC51-6588-4654-8242-8298FCD573D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924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EBB-A41A-4B58-918D-6B19FAEDD9C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3264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9DA-75A6-4A21-807B-8938806AEA3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240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4C8C-D745-4178-A41E-684E5D47937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617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AD1-4692-48B9-804C-E6E7DAB1961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687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80C2D3-0A11-4153-8698-72401257C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64C472-96AE-40B6-800C-112B5BDAC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83662C-0258-4FB1-AE8F-5EC99852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584-EA4E-4A4F-B0F4-0DD76070DD5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312DB4-AE91-461F-86E8-32EFA866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C7070D-11AA-4941-B538-BA374FED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429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F7FD9-D3FC-4661-9966-ACAD9352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FF4D57-71E7-45CF-8F60-E1A1C8BA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55ADCB-40DB-44C7-A859-53D47716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38E0-44B8-40DA-B76F-C604CC6D811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6FCDE6-5DF0-4A66-82BD-C6FA9180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FA9D7A-D06F-4D12-B318-2B6FBB5C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1528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8747D8-D92B-4F03-846F-BA4EA9F8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9EB0B0-7CA7-490A-99AF-E5FBD8BB4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3DAAC6-6284-44BE-84BB-454BECF9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AEE7-4E14-4AA2-A805-AB89DC17E36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8869FB-D850-4BBB-85CD-D95AE3CA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0F2C88-3BE4-4A2B-9EEC-CA7126AB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D7EDD97-B322-40F1-A075-169766548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CEF2E7-191C-48C5-AC50-2870701D2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8BB985-371E-4269-9B36-6FB2FB49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314-E067-4D39-ABF3-C8A4B8431CE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3146EF-D412-4FE2-B7AA-2CC09C55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3F0B9F-1A42-49E3-ADE8-216D875D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6231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BAF80-63AF-40BF-98F4-7EF994A5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2CD1E8-7843-458A-B474-EB034B258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E60FD4-C48C-4C6A-BBF3-1A92699E1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0BB79A-99FA-454C-A54B-4829BADF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B888-6FC3-4C0C-BFEF-1A13ACBAF38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FBE031-D8B6-49DA-9B5E-EB208BFB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F938DF-9146-4DAB-BAF0-02D2ADFD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1513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EA8E6B-96A0-43B6-9503-B2D1C218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34EA43-1C0B-4ADD-960C-50C7DFF3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0AC023-EFBF-47CF-88E4-8B7EFBD67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5A2030-4B8C-45D2-8F50-405E31824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99021B8-C1C6-4E3E-8B58-54674FAA4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D4EFEA-BD02-49C5-9DFD-F09E6D94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9F78-C441-4F10-B8A4-483D13863DD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61B0F4-5DF6-4977-9E4B-996202C3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97D009-A7B4-4E07-841D-35D87189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1248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11A0E-84B7-4A40-A594-8EC5BD3F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6D0CD4-B32C-42EB-ADED-F82F164F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82B0-A1FE-4343-8FDA-BC9D9344312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432B26-7887-4987-9FE2-1F3CB8F0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FDA33A-1A2E-4031-9723-EAE29618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9906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34B5D4-60C9-4609-8983-C29BA2CE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0C3E-5932-4623-8FBE-2647557BA78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F4C761D-AF32-4A04-8658-ACA88720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256244-197F-4D3C-97F0-5B5A0F39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720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743C0-9479-44D9-A196-7BB1F484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E392E7-1C0F-4F17-8959-9161453A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4426A5-FEE2-4C5D-BE85-C69D3833B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5BBCBE-B0A4-4779-BC26-E06E59A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373E-23B7-423C-B600-AB531FCD1CA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4A21AE-9182-4248-AFE4-8CB16ABC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A32EC2-508A-427D-BE36-15E85A43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9179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EF11D-83CF-4441-97EE-C171F770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8CE46E-66CF-4037-A67B-A687058F6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24904A-8062-4BFC-AA05-4237C0DE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20B0C6-FDF7-41AC-A9EE-624F6F9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8A9E-C768-4862-B8DA-9217757804B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17506C-3BFD-45AF-99E2-978164D3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92C267-68F8-41C0-9CF2-E8610922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5527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6717F-AD7B-43D4-802C-9D295951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456D33-683C-47B9-821D-556AA72E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55C7A5-22BF-4179-B468-72FC3A62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1ACF-E8F8-4967-9660-98AD13F2EB2D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53A75B-A45A-4D26-BFC2-90EC3F86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DC7834-4A1E-4FA0-AF57-F0657AF9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3724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ECE121B-DCD0-4C14-A54D-3E1F436AA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DF8993-52A9-4E55-A2F3-33EE686F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7CE15F-ED40-497E-B34E-E9F88483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4BB-7FF7-428F-B5B9-BA8E372FDCD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6A2192-53D4-47A1-86F2-B4398B4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A9806A-6E4B-4058-9D5D-C54DA81E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97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854BC6-D482-4BE4-8DBC-0D49D3EA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3E4443-B5EC-4DFC-BE6F-902E8AB7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61D63-ACD9-4EAC-86BD-C15C7643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56E7-66F5-420C-8942-4B9A81C1598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0C4C18-B237-4AAD-A560-3ABD8BE7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077D6C-03C9-4272-9B5A-DFED3FFD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40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A2F8C-CCAC-475D-8D00-E511D7B84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CE2170-BDD6-421C-83F3-1F0D86B48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EE3B12-7391-4D46-B238-5065F54F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8F7C-9466-4853-A58D-0C0809AF2D3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C282A-1A77-4239-823B-B78E217F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A106F2-2F75-45A6-8515-36A24E46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35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8C9546-A695-478A-8698-A8E7D4DD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0856AA-601F-40B2-8EBF-6A303961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C96F4B-02EA-43E7-A8B3-3380B182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56A-B2D9-456C-A07B-E2A02ED7989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BAFD36-088B-4E88-8004-988D9D83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37EEB4-9784-492C-9B62-E9BB20FA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55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C75F25-329F-4D75-937A-E37F7070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C1DEA2-2D4B-4711-B668-70D5C0959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AE9C2D-F1EB-4D66-AE65-407E0CA9A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28B2DD-92E3-4FAE-84F6-D83320D6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4D20-E39D-4CE3-8EA5-F67BCD37C7F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8B548C-5F2B-473A-AB8B-23DBCB84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86EC3A-6F6F-4522-80F7-9DE74645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07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D93E66-F0F5-4851-864C-AB350C21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5FD126-E4FA-4168-B3F8-C78294E34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27242B-3447-4F57-ABB4-8EB209DC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9F0E05-D090-4026-8040-357431E98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C25EEC4-FAD4-48D2-97DD-8136EED17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8AF07F2-7AF1-44FB-BB19-92622385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3DBA-6E82-406D-98F2-95C35622F35D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3F8B6D-1C46-4DEC-9908-584CBA6D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B61A49-A9E3-40E2-9991-0B56F1A6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29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D017FD-D113-4B91-97BE-7C9C080E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63DD2-D8E4-40DE-A0BF-C41CF1EA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2026-8A8A-4A06-A12D-5B509495153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61B2F3-3C62-4B63-B63F-77BF1F60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C90C43-5FB9-4750-87B4-DC61B81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77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3D5AC2-74D0-4EA7-B8FF-B00DA61E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76B7-2D12-4CDB-B10C-BA82639E759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12F515-5155-42D2-AD29-ABCFAA8F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6B6A2D-F9F8-431D-8F97-A17DC546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97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DC0A7-900C-45A7-93B5-7B7C3C27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856494-3AAC-4401-942E-3E7C82D7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E8483B-D8B7-4E72-B8DB-5F45D1D7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4D8B39-3B61-4189-8CC0-5F75B347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F07D-EE55-4C8A-9012-9C42A44A059D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9A5DC2-987E-4CA3-9BFD-B7748A42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97FD85-A5E1-4EE0-B5F2-69F9CA0A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6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8F389B-4082-49DB-8418-E8BEA5A2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E8AD7E-32B6-4FA7-88E3-BE2EAB80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C06CA8-6240-41A2-A57B-14B0C801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BF14-1E01-426F-BB3B-3753BDE0F42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462935-684E-4AE9-9991-F1E5861B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432611-41F2-4F8E-AB34-E788DDBA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43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FCEF53-90BC-4CBD-AB79-9CB01F3B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9FAD31-3047-48BE-9683-A6CA12DBA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C15111-715A-4656-9EAF-A53B06415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7D9748-7D3F-4CD4-A972-DA8F8CE6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8CA0-9C2D-4D4D-BC11-4CB71242A3F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5B7D50-645B-4A14-8F09-3A1598A4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CD476D-99FC-45AA-AFC9-EE3F269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87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F0FAFD-DDDE-427F-A0B3-8135E313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62390B7-B4C8-425B-983E-94D01B7A6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C7DD77-2985-4643-BF30-6947BAAC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C97D-D043-45EE-9C0C-89DF9D650D1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FCB7AD-575E-4EBC-B1BD-826094E3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F94CB8-DF61-4D12-9939-641FC60B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8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15CF93B-8F67-4F82-91C1-390DC92DE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B779CA-C06D-4474-A390-6E8544923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F85651-F049-478B-8184-7DD4258F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FCE-B834-4B80-8E77-25B66E79816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FAD115-F669-4612-986E-BA3186A7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9CABF4-C603-480D-A850-FA1E321A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721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4CE8-D2A2-495F-A300-DAF1958ABD4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959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485E-73BF-4F3F-90F3-E48EFC546DA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31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280-3EAF-4D0D-B5F3-C19BB0C80E8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996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3D1C-57D9-43F0-B369-24637C6EC9B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422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E203-78EC-4C12-B87F-97E08D1428F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943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2BD-E2AA-4084-B364-323BF4BE7A7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620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9E-AAC3-4062-836F-E0BCC65C814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30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61949A-2240-4F7F-8DF8-2F5D971B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CC3F67-4407-4A1F-BCFD-8AA0E100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C9004E-5ABD-4E86-B691-069D9850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1FBA-D851-47F9-81CF-DA693E25781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F7491F-665B-4160-BC12-07DACDD0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410C87-1625-4DFE-A4CD-763E5922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005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8F40-AADA-4708-ADEE-4D404061197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40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329-DACB-48C8-987D-EC87DCB4D55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881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ABCE-F516-4E38-9F60-79F99B08082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992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10E2-E778-4A5E-A86D-2905189A885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465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D24-F370-4C84-AA85-4ED7A9362FF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20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D9FB-FD02-494C-9D55-B9E58F529F6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14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3E00-9DE0-4D4C-BD48-2B7A80A733F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693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E9FF-CD17-4FCD-9652-477849809F3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58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C36E-B749-49A2-A398-626C0691BCD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669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116A-A2C9-4243-8355-B3E66F4182B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1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60920-D9E4-4BE5-BC65-D13DA1D2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213B23-56DD-4E56-B099-5C037A756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E91D2F9-2B7D-43CE-8EF8-CE94F011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B4A2F8-7ECB-479D-9496-E1453A7C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5F6A-A78D-44AF-A2D6-456C0E5C62F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AD7541-871C-48CB-BBC1-60E886B1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2F5A0F-8B32-4E29-9078-ABE5F2FD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00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FEA2-A717-45A1-90C7-719AE29F0BA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013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1A7B-68C9-4F6E-B8B3-2B7CA7FF243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04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A785-A703-43E8-A442-383EB31895D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60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DD26-A623-49B2-BF96-84EA2BBE8D9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900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91C9-C411-43E4-8D5F-39ADCE4929D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301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9B8-EB66-489C-A373-6FADDDB52EF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672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741F-5F38-4A12-B906-D0B582E3B09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003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8565-569A-4421-AF57-C78A088C292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9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A826-3023-4560-AFD8-BD691867A8D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07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D00C-23EC-4C35-BBD8-2931B69AF69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3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98B1CA-3BDB-4A8F-A2E5-B27B3B87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EDA4B9-92E4-4D39-8365-FDFCAA590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1FBFDBE-2002-45A7-BC3A-5389F2E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FE7CB9-0DA3-4A54-A657-121D664FA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BDCBE59-C92E-4EDE-A7CA-0D559580D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9D5631-DB37-4481-A455-05C17B6C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FC0B-A2BB-4B8F-82F4-D9DE811200A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56E6B81-20A2-4D70-9B20-500FB5F8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341876E-9524-41D8-862A-D14A02F5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531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8732-4B6B-4DC2-B3F9-725A3F397C2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616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BFA4-0416-4896-819A-23B37BD2CD8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05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D137-E48C-408F-A693-3BBC0F07B43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893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C14B-9916-4585-8AB6-93FCB5EC3AD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62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ED25-8470-4011-8A72-4F36AB04D12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6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D245-DF53-41C1-83F7-5FDA1DCB4BF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252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7DF5-DAFA-4914-A441-85B3321733C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774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AD93-ECB0-45A4-9B76-FFF4061A813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003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5038-55C0-4D00-A0A7-D015CA47C86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680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C364-5243-4420-982E-8BCD7759CF1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2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16AD4-2A8C-4F9A-95FD-835CB99E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71718B-2D36-40A0-9ADF-6425BE39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DA7-0429-42B4-9AA7-AE465F33B5F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19F47A-F1AF-4C9E-813B-323D44FE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DA1119-70B0-45F5-9FEA-B85DF53E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36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B4B-EA0B-4D82-863B-0DA96E4D3B9C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075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8942-D35A-4AB1-A966-47031B90AD1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297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DFCC-F979-447F-990E-6FD6A618DA8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71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79E0-8767-4649-8339-E7D69DEF717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832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77EB-B0EE-44C0-881B-7B7BD6DB4B7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806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F237-E7F2-422A-BAD5-272DAB70CB7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675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9169-766B-4EB0-B660-EEE67C6760E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81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695E-AD39-4E04-875B-221CAEA015C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798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829-BC3D-4DBD-94A5-6F87FBEA1E6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451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95F0-6BB5-4A62-8040-1FEEDF8A289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1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DCAD10-9535-409C-A59C-BD16A068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2ADF-ED10-4606-84D9-14CA4B1E810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58728D-5A6B-492D-9559-55A640EE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C08645-73A3-4389-AD66-A1DFF2FB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530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ECAF-21C1-449A-9E17-07CE909BF59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1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872-A4F1-427A-8938-6194722CCE9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716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97CB-FC49-45C2-A06C-B06644DFE0D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475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12EC-A65F-43F1-B128-1B60953F5A9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331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2848-DBC8-41F6-85FB-F7EAADB8DA7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984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7582-612D-48A0-8E38-EC50F6F3F05B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932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8EE0-68D1-4E12-BAD8-415E7455038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23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2927-7842-4031-8D19-3D651C4A635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69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75A4-3DDD-4983-BB4A-6B427D4FDFBA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797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2032-E166-4EB4-B7FC-6C4585B8DA7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7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57E23E-256B-410D-B910-9CC07C77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C6F52-A7BD-42C5-8255-EB31668F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5E8A79-0AD3-46B3-941B-8C7D945B5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DDD7ED-2FE3-4959-8CD1-8F7F5C7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2EC-9AFF-4F9E-9393-AE3DB104AAC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2E43FF-BB5E-41E7-9A78-915A45FC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706594-651F-479F-BD6F-C1F643D2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611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C7BC-F742-45C1-9E62-0CB12A5BAAD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03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C674-F6B5-4543-BDD4-DEC46E70A5C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6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ED10-910A-49F7-BA81-A286AB32284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762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DB7B-E647-4969-B422-EC68EED5409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351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34F4-6510-4357-A6D8-0B7A6E86C8E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398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705F-CB03-4DAB-83F4-6C931F4F7D81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29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CEA-35B9-41E5-B8BF-4CFEA532566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402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BFB1-CC3B-4197-9F88-12773B30156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145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55A6A-DA48-4F4E-A9FE-B4D4EFD9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2EE029-0DA8-4819-B3E7-9AA543F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59E5-7CC8-443D-8E33-97E708C706A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68F6D1-531A-4402-B392-6487BCF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B47A73-CC98-4889-9205-BB44C80A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398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E81380-B176-454B-ADD5-B03E6C99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76E-EB66-4595-B94F-A67773F5075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C9F2FD-B6A8-4CC9-8F83-343FD25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18FE3-5F57-428C-A219-DE596D65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64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96C98-76AA-47F6-AB87-EB58E0F5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4C0F601-0EC2-4837-A47D-E1D743812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1EDBD2A-981B-48EE-B5BC-BF42237D1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E9B47B-3676-4200-8353-1BE720B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14C4-C7E3-4093-92FA-C311613763DD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35DFDF-F395-4CAE-B9B4-30DCA41F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A224E1-7DD0-40E7-BFA0-FAE7FCB2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977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7B4D8-5716-4CE2-9010-115EBAC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576521-0A07-4580-A932-B6CA52B1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46A45-4703-41C4-89FF-ADEA13083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218AC-378F-46AF-94BD-A8B1F81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5C1C-4642-4EFA-8E42-554124E8E99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91A36C-D542-4A13-A019-F8F7DED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A9492-A75D-44E7-8AEB-D08B95E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3009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B7F1B-C1A8-407C-ADAD-BE452D0F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11DC46-7E20-4E1C-9E50-5E7D86277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94CE6-B1F2-4730-9157-BFA7EBF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98B5DB-1F22-4762-A6EB-ADFAA68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2CEA-FBCC-4650-9D80-EC3B7EBC63D3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706A9-C7DF-43AD-AEA0-E3636671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1FBE1E-C356-4C28-BDD1-692FDAD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4227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2DED-DEF2-4253-BE1B-17766D8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BD11F0-7A22-4B24-B310-32B98DCB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6441DC-6AB5-41A5-9046-50196F20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9CA-B05B-4C83-93D6-C39AA067688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A5B67-C1FA-4A82-9911-B003DBD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B333-3616-4E30-869D-471DB538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7899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A595B07-6724-4B28-A4C7-2D13C84B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5AC30F-E2F1-4826-854A-CBB216D6F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863C-A2FC-4627-AFE3-14959E4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FA88-53B1-48E3-8C1A-6343F6069F5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4F0325-EDE1-4356-89EA-C3A85EB5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8A3035-6DE8-46B4-8C50-A9B359E4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012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C7D6E-33AC-459D-986A-DDC80C2F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2B5153-E7B7-4443-B9B7-06767D71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C04-BB0F-455F-8C9D-985B9E4BD6A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23392-4D5C-43AC-BD74-82CAD9A8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E8EC3C-8660-46E4-AF72-9D6679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116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969AD-56CC-4933-92AB-5EB8C4BE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EC0447-DB81-4920-AD24-4951BDDF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CAFA29-9F27-459C-B290-2FCD4C2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31F4-42A9-4943-9551-1E13EB2456A9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A53EC-3501-409C-AAFD-380AFA76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42E223-B68E-49C4-8DB8-5F1F6BD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50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1583D-C866-4346-A467-1E31FB6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A3857-A59C-48FA-B7C8-62D3BF18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DA3DEC-0CCF-4574-91AA-F64C40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7A72-6CD6-4224-ABD9-37006BC32EF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AE495-2473-4DE4-AD6E-E454255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8C7182-00FE-477E-BF4E-B5686D26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966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288D5-3976-44C3-87B2-FEEAB66D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9C4DCB-E312-475C-9A2F-B823BE7C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AE17A6-3F27-45F4-B3D6-9B10F9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67E1-682B-4AEA-943A-643E8994CC7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4B3A2E-905D-48CA-8E4E-5E316EC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503DF-9153-4714-8769-B64948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7134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38A79-E47A-4596-9D93-AE3D69A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63067-ED1D-4B73-81BB-9FE8BEA2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5C1436-E8EC-49EB-9621-71861F4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F6B752-D1BF-487D-A54B-E442342E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6D00-4AB3-4F87-969D-5BBE35D24D75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C809DD-4807-4D6F-BE77-F3D9AE0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DDDAB9-4763-4E2C-85C8-229886A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710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4EFA8-1053-4154-8818-D549ECAD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7F3F62-A025-4E67-ADBB-8C9ABA6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6A5050-FFF2-42FA-8352-B3AC3A6D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F71120-DC21-4F68-8423-DF36C3990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A54ED2-732B-407E-9226-5BED3B52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D6AAD2-C44F-4A70-B724-A8435F65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B286-09D4-4E24-8252-9FED30F1735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A1D2580-2CCF-487D-97B1-213B9CD0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647C51-1D4C-482C-A087-AEC93C0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99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63446E-BCC4-4567-8524-36BD241C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429460-A4E2-488A-A1AF-3EC33ED9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C4C8F-61FE-4B13-BEF5-B41EAECDB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108C-EBCB-485F-805F-0DDF93B56198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C7EA1-0CFB-470C-A0FF-32C9C662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075942-5556-4776-8AB7-AE9A2DFE2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92A1-8344-418C-B0BA-A3B2E9EDE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5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49F4C8B-FB68-4964-9177-95E0E5D1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EEDF11-FE84-4296-A81F-1310F47D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3F40-B1B4-4BD4-A6E1-CBF74AEB2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E815-1BF0-4ECE-BD07-A35F2D3BC52F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9A0120-9806-4BB8-B367-D3B67A55B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A21F9D-FAED-40F2-8A89-819AC6A50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DD81-C49C-4337-9D61-B20BC8396BD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8F0F006-1E50-4052-A8A9-F0CBFABFDC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4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238B9BD-A635-4A6C-9961-CA1279AC0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5324"/>
          <a:stretch/>
        </p:blipFill>
        <p:spPr>
          <a:xfrm>
            <a:off x="838201" y="0"/>
            <a:ext cx="10608324" cy="68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1F59CBB-5135-4BEC-9058-ED963444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945CE5-B6DE-4F32-91C5-653D8D1C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77D439-A03C-471E-A468-7F4FD732D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FEE7-3B5A-48C1-8E4F-9BF1B04B0522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9F43E-58FF-4FA9-B2EA-B1A53CBD6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BD78C8-A870-4171-A1C2-F52C368A3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95C1-D061-40FF-BA41-B64B5ABF02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E1D35CA-E50E-43D5-A2A0-90E2E15D87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93"/>
            <a:ext cx="12192000" cy="697819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92D6833-4FA9-40A5-8B48-356E80025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4"/>
          <a:stretch/>
        </p:blipFill>
        <p:spPr>
          <a:xfrm>
            <a:off x="538898" y="-120193"/>
            <a:ext cx="11169193" cy="69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3E08-9CE5-4D6B-8F97-893E05220D4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22626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51DA-C89F-4D67-80F8-82A31F28A6E4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573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4DA3-9EC7-4733-BDF7-2EB413435FF6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33858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468F-F1F3-469B-9A74-10CB05C05C0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18610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F410-770B-4716-A7BD-79C645E2753E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7329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6AC-9648-4D39-BC64-65E740657E97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265887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F13BB-3639-42B3-AB74-71A8F1F7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1464-D148-40CF-BE58-122B4AC915E0}" type="datetime1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CC4F22-22BC-4DD6-B716-970669238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64B72-9C36-4815-B9EB-F70392A3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3713-DAA7-44E7-8FBF-0351B46D4E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C458D7-57BF-4017-9224-8FCE14E57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 descr="ç¸éåç">
            <a:extLst>
              <a:ext uri="{FF2B5EF4-FFF2-40B4-BE49-F238E27FC236}">
                <a16:creationId xmlns:a16="http://schemas.microsoft.com/office/drawing/2014/main" id="{606408B2-67BA-4975-8403-DA18E2027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 bwMode="auto">
          <a:xfrm>
            <a:off x="486883" y="0"/>
            <a:ext cx="1121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227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重要日程</a:t>
            </a:r>
          </a:p>
        </p:txBody>
      </p:sp>
      <p:sp>
        <p:nvSpPr>
          <p:cNvPr id="10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3803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專題製作</a:t>
            </a:r>
          </a:p>
        </p:txBody>
      </p:sp>
      <p:sp>
        <p:nvSpPr>
          <p:cNvPr id="11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5327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統測考科</a:t>
            </a:r>
          </a:p>
        </p:txBody>
      </p:sp>
      <p:sp>
        <p:nvSpPr>
          <p:cNvPr id="13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6851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重大變革</a:t>
            </a:r>
          </a:p>
        </p:txBody>
      </p:sp>
      <p:sp>
        <p:nvSpPr>
          <p:cNvPr id="14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837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升學資訊</a:t>
            </a:r>
          </a:p>
        </p:txBody>
      </p:sp>
      <p:sp>
        <p:nvSpPr>
          <p:cNvPr id="15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9899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班級網站</a:t>
            </a:r>
          </a:p>
        </p:txBody>
      </p:sp>
      <p:sp>
        <p:nvSpPr>
          <p:cNvPr id="16" name="流程圖: 替代程序 6">
            <a:extLst>
              <a:ext uri="{FF2B5EF4-FFF2-40B4-BE49-F238E27FC236}">
                <a16:creationId xmlns:a16="http://schemas.microsoft.com/office/drawing/2014/main" id="{A5B82631-2F05-421D-AB70-66C8FF331E22}"/>
              </a:ext>
            </a:extLst>
          </p:cNvPr>
          <p:cNvSpPr/>
          <p:nvPr userDrawn="1"/>
        </p:nvSpPr>
        <p:spPr>
          <a:xfrm>
            <a:off x="755569" y="523967"/>
            <a:ext cx="1388462" cy="5826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專業證照</a:t>
            </a:r>
          </a:p>
        </p:txBody>
      </p:sp>
    </p:spTree>
    <p:extLst>
      <p:ext uri="{BB962C8B-B14F-4D97-AF65-F5344CB8AC3E}">
        <p14:creationId xmlns:p14="http://schemas.microsoft.com/office/powerpoint/2010/main" val="26642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07&#23416;&#24180;&#24230;&#32879;&#21512;&#20998;&#30332;&#20998;&#25976;-&#21830;&#31649;&#32676;.xlsx" TargetMode="External"/><Relationship Id="rId2" Type="http://schemas.openxmlformats.org/officeDocument/2006/relationships/hyperlink" Target="108&#23416;&#24180;&#24230;&#22235;&#25216;&#20108;&#23560;&#26085;&#38291;&#37096;&#32879;&#21512;&#30331;&#35352;&#20998;&#30332;&#20837;&#23416;&#25307;&#29983;&#31185;&#31995;&#21508;&#31185;&#30446;&#25505;&#35336;&#27402;&#37325;.xlsx" TargetMode="Externa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union42/" TargetMode="External"/><Relationship Id="rId2" Type="http://schemas.openxmlformats.org/officeDocument/2006/relationships/hyperlink" Target="https://www.jctv.ntut.edu.tw/enter42/apply/" TargetMode="External"/><Relationship Id="rId1" Type="http://schemas.openxmlformats.org/officeDocument/2006/relationships/slideLayout" Target="../slideLayouts/slideLayout83.xml"/><Relationship Id="rId6" Type="http://schemas.openxmlformats.org/officeDocument/2006/relationships/hyperlink" Target="https://techexpo.moe.edu.tw/search/" TargetMode="External"/><Relationship Id="rId5" Type="http://schemas.openxmlformats.org/officeDocument/2006/relationships/hyperlink" Target="https://www.jctv.ntut.edu.tw/" TargetMode="External"/><Relationship Id="rId4" Type="http://schemas.openxmlformats.org/officeDocument/2006/relationships/hyperlink" Target="https://www.techadmi.edu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nmin.tc.edu.tw/bin/home.php" TargetMode="External"/><Relationship Id="rId2" Type="http://schemas.openxmlformats.org/officeDocument/2006/relationships/hyperlink" Target="http://ischool-2.shinmin.tc.edu.tw/ischool/publish_page/824/" TargetMode="Externa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&#23560;&#26989;&#35657;&#29031;&#32113;&#35336;&#34920;.xls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.tchcvs.tw/" TargetMode="External"/><Relationship Id="rId2" Type="http://schemas.openxmlformats.org/officeDocument/2006/relationships/hyperlink" Target="http://www.shs.edu.tw/essay/" TargetMode="Externa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22283;&#31435;&#39640;&#38596;&#28023;&#27915;&#31185;&#25216;&#22823;&#23416;-&#33322;&#36939;&#31649;&#29702;&#31995;&#20633;&#23529;.pdf" TargetMode="External"/><Relationship Id="rId3" Type="http://schemas.openxmlformats.org/officeDocument/2006/relationships/hyperlink" Target="&#38642;&#31185;&#36001;&#37329;.pdf" TargetMode="External"/><Relationship Id="rId7" Type="http://schemas.openxmlformats.org/officeDocument/2006/relationships/hyperlink" Target="&#23631;&#26481;&#34892;&#37559;.pdf" TargetMode="External"/><Relationship Id="rId2" Type="http://schemas.openxmlformats.org/officeDocument/2006/relationships/hyperlink" Target="https://enter42.jctv.ntut.edu.tw/104ugrulecdrom/index.html" TargetMode="External"/><Relationship Id="rId1" Type="http://schemas.openxmlformats.org/officeDocument/2006/relationships/slideLayout" Target="../slideLayouts/slideLayout83.xml"/><Relationship Id="rId6" Type="http://schemas.openxmlformats.org/officeDocument/2006/relationships/hyperlink" Target="&#39640;&#31185;&#26371;&#36039;.pdf" TargetMode="External"/><Relationship Id="rId5" Type="http://schemas.openxmlformats.org/officeDocument/2006/relationships/hyperlink" Target="&#20013;&#31185;&#26371;&#35336;.pdf" TargetMode="External"/><Relationship Id="rId4" Type="http://schemas.openxmlformats.org/officeDocument/2006/relationships/hyperlink" Target="&#21271;&#21830;&#36001;&#37329;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215367-AC88-4DAA-BCA6-A7D7CDAE7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480" y="1587349"/>
            <a:ext cx="5913120" cy="2692008"/>
          </a:xfrm>
        </p:spPr>
        <p:txBody>
          <a:bodyPr>
            <a:noAutofit/>
          </a:bodyPr>
          <a:lstStyle/>
          <a:p>
            <a:r>
              <a:rPr lang="zh-TW" altLang="en-US" sz="8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貿 三 甲</a:t>
            </a:r>
            <a:br>
              <a:rPr lang="zh-TW" altLang="en-US" sz="8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8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親師座談會</a:t>
            </a:r>
            <a:endParaRPr lang="zh-TW" altLang="en-US" sz="8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B0FEC8C-42DC-4296-9881-79E27B5269F9}"/>
              </a:ext>
            </a:extLst>
          </p:cNvPr>
          <p:cNvGrpSpPr>
            <a:grpSpLocks/>
          </p:cNvGrpSpPr>
          <p:nvPr/>
        </p:nvGrpSpPr>
        <p:grpSpPr bwMode="auto">
          <a:xfrm>
            <a:off x="5019281" y="3075099"/>
            <a:ext cx="5019115" cy="3358456"/>
            <a:chOff x="2622" y="2046"/>
            <a:chExt cx="2798" cy="1560"/>
          </a:xfrm>
        </p:grpSpPr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9C36CA1B-56C9-4FE0-8C18-2CB2A756B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2789"/>
              <a:ext cx="2582" cy="817"/>
            </a:xfrm>
            <a:prstGeom prst="roundRect">
              <a:avLst>
                <a:gd name="adj" fmla="val 16667"/>
              </a:avLst>
            </a:prstGeom>
            <a:blipFill>
              <a:blip r:embed="rId2"/>
              <a:tile tx="0" ty="0" sx="100000" sy="100000" flip="none" algn="tl"/>
            </a:blipFill>
            <a:ln w="28575">
              <a:solidFill>
                <a:srgbClr val="1D18F4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ts val="5200"/>
                </a:lnSpc>
                <a:spcBef>
                  <a:spcPts val="600"/>
                </a:spcBef>
              </a:pPr>
              <a:r>
                <a:rPr lang="zh-TW" altLang="en-US" sz="3400" b="1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時間</a:t>
              </a:r>
              <a:r>
                <a:rPr lang="en-US" altLang="zh-TW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:107</a:t>
              </a:r>
              <a:r>
                <a:rPr lang="zh-TW" altLang="en-US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29</a:t>
              </a:r>
              <a:r>
                <a:rPr lang="zh-TW" altLang="en-US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</a:t>
              </a:r>
            </a:p>
            <a:p>
              <a:r>
                <a:rPr lang="zh-TW" altLang="en-US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地點</a:t>
              </a:r>
              <a:r>
                <a:rPr lang="en-US" altLang="zh-TW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3400" b="1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貿三甲教室</a:t>
              </a:r>
              <a:endParaRPr lang="en-US" altLang="zh-TW" sz="3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1000"/>
                </a:lnSpc>
                <a:buNone/>
              </a:pPr>
              <a:endParaRPr lang="en-US" altLang="zh-TW" sz="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0"/>
                </a:lnSpc>
                <a:spcAft>
                  <a:spcPts val="2400"/>
                </a:spcAft>
                <a:buNone/>
              </a:pPr>
              <a:endParaRPr lang="zh-TW" altLang="en-US" sz="8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5" descr="新民高中(尺)">
              <a:extLst>
                <a:ext uri="{FF2B5EF4-FFF2-40B4-BE49-F238E27FC236}">
                  <a16:creationId xmlns:a16="http://schemas.microsoft.com/office/drawing/2014/main" id="{D1A27BA0-9B6E-4A70-ADF4-1D259C7F7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046"/>
              <a:ext cx="1179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55EA19-F8AF-4C69-BD51-5502FBA8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b="1" smtClean="0">
                <a:solidFill>
                  <a:schemeClr val="tx1"/>
                </a:solidFill>
              </a:rPr>
              <a:t>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5"/>
          <p:cNvSpPr txBox="1">
            <a:spLocks/>
          </p:cNvSpPr>
          <p:nvPr/>
        </p:nvSpPr>
        <p:spPr>
          <a:xfrm>
            <a:off x="3822694" y="1434456"/>
            <a:ext cx="4321746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四技科大登記分發</a:t>
            </a:r>
          </a:p>
        </p:txBody>
      </p:sp>
      <p:sp>
        <p:nvSpPr>
          <p:cNvPr id="6" name="Diamond 15"/>
          <p:cNvSpPr/>
          <p:nvPr/>
        </p:nvSpPr>
        <p:spPr>
          <a:xfrm>
            <a:off x="32729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044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3498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9863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7577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8196429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3436" y="2247800"/>
            <a:ext cx="8643486" cy="4046638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登記分發方式：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一律採網路選填志願。</a:t>
            </a: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分發總成績計算方式：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完全採計統一入學測驗成績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總成績計算方式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各科目採彈性權重機制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>
              <a:lnSpc>
                <a:spcPts val="4000"/>
              </a:lnSpc>
              <a:spcBef>
                <a:spcPts val="120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依照學生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總成績排序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後，按學生選填志願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順序統一分發。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ight Arrow 26"/>
          <p:cNvSpPr/>
          <p:nvPr/>
        </p:nvSpPr>
        <p:spPr>
          <a:xfrm>
            <a:off x="1936789" y="2407735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5"/>
          <p:cNvSpPr/>
          <p:nvPr/>
        </p:nvSpPr>
        <p:spPr>
          <a:xfrm>
            <a:off x="1936789" y="3103097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962EFB0-F5C5-47E8-BA26-5C647CC9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10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5"/>
          <p:cNvSpPr txBox="1">
            <a:spLocks/>
          </p:cNvSpPr>
          <p:nvPr/>
        </p:nvSpPr>
        <p:spPr>
          <a:xfrm>
            <a:off x="3822694" y="1434456"/>
            <a:ext cx="4321746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登記分發招生流程</a:t>
            </a:r>
          </a:p>
        </p:txBody>
      </p:sp>
      <p:sp>
        <p:nvSpPr>
          <p:cNvPr id="6" name="Diamond 15"/>
          <p:cNvSpPr/>
          <p:nvPr/>
        </p:nvSpPr>
        <p:spPr>
          <a:xfrm>
            <a:off x="32729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044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3498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9863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7577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8196429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3726916" y="2379461"/>
            <a:ext cx="5800143" cy="3613566"/>
          </a:xfrm>
        </p:spPr>
        <p:txBody>
          <a:bodyPr/>
          <a:lstStyle/>
          <a:p>
            <a:pPr algn="l">
              <a:lnSpc>
                <a:spcPts val="5700"/>
              </a:lnSpc>
              <a:spcBef>
                <a:spcPct val="0"/>
              </a:spcBef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報名繳費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網路選填志願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放榜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錄取生依錄取學校規定辦理報到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ight Arrow 26"/>
          <p:cNvSpPr/>
          <p:nvPr/>
        </p:nvSpPr>
        <p:spPr>
          <a:xfrm>
            <a:off x="3135030" y="2729011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5"/>
          <p:cNvSpPr/>
          <p:nvPr/>
        </p:nvSpPr>
        <p:spPr>
          <a:xfrm>
            <a:off x="3135030" y="3424373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26"/>
          <p:cNvSpPr/>
          <p:nvPr/>
        </p:nvSpPr>
        <p:spPr>
          <a:xfrm>
            <a:off x="3135030" y="4206232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25"/>
          <p:cNvSpPr/>
          <p:nvPr/>
        </p:nvSpPr>
        <p:spPr>
          <a:xfrm>
            <a:off x="3135030" y="4901594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36A2557-EF38-4A5C-830F-5E7D8DA0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11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5"/>
          <p:cNvSpPr txBox="1">
            <a:spLocks/>
          </p:cNvSpPr>
          <p:nvPr/>
        </p:nvSpPr>
        <p:spPr>
          <a:xfrm>
            <a:off x="4122771" y="1314200"/>
            <a:ext cx="2968364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升學相關網站</a:t>
            </a:r>
          </a:p>
        </p:txBody>
      </p:sp>
      <p:sp>
        <p:nvSpPr>
          <p:cNvPr id="6" name="Diamond 15"/>
          <p:cNvSpPr/>
          <p:nvPr/>
        </p:nvSpPr>
        <p:spPr>
          <a:xfrm>
            <a:off x="3590500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361900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3815900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319933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091333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7530011" y="1527344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60909" y="1766830"/>
            <a:ext cx="9846643" cy="467247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FontTx/>
              <a:buNone/>
            </a:pPr>
            <a:endParaRPr lang="en-US" altLang="zh-TW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技專校院入學測驗中心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u="sng" dirty="0">
                <a:solidFill>
                  <a:srgbClr val="1D18F4"/>
                </a:solidFill>
              </a:rPr>
              <a:t>https://www.tcte.edu.tw/page_new.php</a:t>
            </a:r>
            <a:endParaRPr lang="zh-TW" altLang="zh-TW" sz="2600" u="sng" dirty="0">
              <a:solidFill>
                <a:srgbClr val="1D18F4"/>
              </a:solidFill>
            </a:endParaRPr>
          </a:p>
          <a:p>
            <a:pPr algn="l">
              <a:lnSpc>
                <a:spcPts val="5000"/>
              </a:lnSpc>
            </a:pP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四技二專甄選入學招生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dirty="0">
                <a:hlinkClick r:id="rId2"/>
              </a:rPr>
              <a:t>https://www.jctv.ntut.edu.tw/enter42/apply/</a:t>
            </a:r>
            <a:endParaRPr lang="en-US" altLang="zh-TW" sz="2600" dirty="0"/>
          </a:p>
          <a:p>
            <a:pPr algn="l">
              <a:lnSpc>
                <a:spcPts val="5000"/>
              </a:lnSpc>
            </a:pP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四技二專登記分發入學招生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u="sng" dirty="0">
                <a:hlinkClick r:id="rId3"/>
              </a:rPr>
              <a:t>https://www.jctv.ntut.edu.tw/union42/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5000"/>
              </a:lnSpc>
            </a:pP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技專校院招生策略委員會 </a:t>
            </a:r>
            <a:r>
              <a:rPr lang="en-US" altLang="zh-TW" sz="2600" u="sng" dirty="0">
                <a:hlinkClick r:id="rId4"/>
              </a:rPr>
              <a:t>https://www.techadmi.edu.tw/</a:t>
            </a:r>
            <a:endParaRPr lang="zh-TW" altLang="zh-TW" sz="2600" dirty="0"/>
          </a:p>
          <a:p>
            <a:pPr algn="l">
              <a:lnSpc>
                <a:spcPts val="5000"/>
              </a:lnSpc>
            </a:pPr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技專校院招生委員會聯合會 </a:t>
            </a:r>
            <a:r>
              <a:rPr lang="en-US" altLang="zh-TW" sz="2600" u="sng" dirty="0">
                <a:hlinkClick r:id="rId5"/>
              </a:rPr>
              <a:t>https://www.jctv.ntut.edu.tw/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技訊網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u="sng" dirty="0">
                <a:hlinkClick r:id="rId6"/>
              </a:rPr>
              <a:t>https://techexpo.moe.edu.tw/search/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altLang="zh-TW" b="1" u="sng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流程圖: 接點 1"/>
          <p:cNvSpPr/>
          <p:nvPr/>
        </p:nvSpPr>
        <p:spPr>
          <a:xfrm>
            <a:off x="1145404" y="2271563"/>
            <a:ext cx="115503" cy="144379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接點 12"/>
          <p:cNvSpPr/>
          <p:nvPr/>
        </p:nvSpPr>
        <p:spPr>
          <a:xfrm>
            <a:off x="1145405" y="3704122"/>
            <a:ext cx="115503" cy="144379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接點 13"/>
          <p:cNvSpPr/>
          <p:nvPr/>
        </p:nvSpPr>
        <p:spPr>
          <a:xfrm>
            <a:off x="1145404" y="5207268"/>
            <a:ext cx="115503" cy="144379"/>
          </a:xfrm>
          <a:prstGeom prst="flowChartConnector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接點 14"/>
          <p:cNvSpPr/>
          <p:nvPr/>
        </p:nvSpPr>
        <p:spPr>
          <a:xfrm>
            <a:off x="1145404" y="2987843"/>
            <a:ext cx="115503" cy="14437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2E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1145404" y="5773554"/>
            <a:ext cx="115503" cy="14437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接點 16"/>
          <p:cNvSpPr/>
          <p:nvPr/>
        </p:nvSpPr>
        <p:spPr>
          <a:xfrm>
            <a:off x="1145404" y="4490988"/>
            <a:ext cx="115503" cy="14437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BD6AAF-31D0-4643-B93F-22261308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12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7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50740D8-6F8F-4BE6-870E-F72B70C09C6F}"/>
              </a:ext>
            </a:extLst>
          </p:cNvPr>
          <p:cNvSpPr txBox="1"/>
          <p:nvPr/>
        </p:nvSpPr>
        <p:spPr>
          <a:xfrm>
            <a:off x="1635760" y="1302266"/>
            <a:ext cx="94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網址</a:t>
            </a:r>
            <a:r>
              <a:rPr lang="zh-TW" altLang="en-US" sz="2400" dirty="0"/>
              <a:t> </a:t>
            </a:r>
            <a:r>
              <a:rPr lang="en-US" altLang="zh-TW" sz="2400" dirty="0">
                <a:hlinkClick r:id="rId2"/>
              </a:rPr>
              <a:t>http://ischool-2.shinmin.tc.edu.tw/ischool/publish_page/824/</a:t>
            </a:r>
            <a:endParaRPr lang="zh-TW" altLang="en-US" sz="2400" dirty="0"/>
          </a:p>
        </p:txBody>
      </p:sp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93C5A7F2-A150-4019-BF28-1E53EE89B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27" t="13183" r="16250" b="24995"/>
          <a:stretch/>
        </p:blipFill>
        <p:spPr>
          <a:xfrm>
            <a:off x="1535274" y="1899920"/>
            <a:ext cx="9121452" cy="4582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5B713B-C147-42C5-A637-34747108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13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300FACA5-F5FE-40E1-96D4-A54E7CBA22B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524000"/>
            <a:ext cx="5425440" cy="4565902"/>
            <a:chOff x="2654" y="1998"/>
            <a:chExt cx="2987" cy="2443"/>
          </a:xfrm>
        </p:grpSpPr>
        <p:sp>
          <p:nvSpPr>
            <p:cNvPr id="3" name="AutoShape 8">
              <a:extLst>
                <a:ext uri="{FF2B5EF4-FFF2-40B4-BE49-F238E27FC236}">
                  <a16:creationId xmlns:a16="http://schemas.microsoft.com/office/drawing/2014/main" id="{A63A2342-F952-480E-BFEB-54940591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759"/>
              <a:ext cx="2987" cy="1682"/>
            </a:xfrm>
            <a:prstGeom prst="roundRect">
              <a:avLst>
                <a:gd name="adj" fmla="val 16667"/>
              </a:avLst>
            </a:prstGeom>
            <a:solidFill>
              <a:srgbClr val="FFFFA7"/>
            </a:solidFill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000" b="1" dirty="0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  <a:p>
              <a:pPr algn="ctr" eaLnBrk="1" hangingPunct="1">
                <a:defRPr/>
              </a:pPr>
              <a:r>
                <a:rPr lang="zh-TW" altLang="en-US" sz="5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簡報結束</a:t>
              </a:r>
            </a:p>
            <a:p>
              <a:pPr eaLnBrk="1" hangingPunct="1">
                <a:defRPr/>
              </a:pPr>
              <a:endParaRPr lang="zh-TW" altLang="en-US" sz="1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 eaLnBrk="1" hangingPunct="1">
                <a:defRPr/>
              </a:pPr>
              <a:r>
                <a:rPr lang="zh-TW" altLang="en-US" sz="5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感謝您的蒞臨</a:t>
              </a:r>
              <a:endParaRPr lang="en-US" altLang="zh-TW" sz="5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 eaLnBrk="1" hangingPunct="1">
                <a:defRPr/>
              </a:pPr>
              <a:endParaRPr lang="zh-TW" alt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4" name="Picture 5" descr="新民高中(尺)">
              <a:extLst>
                <a:ext uri="{FF2B5EF4-FFF2-40B4-BE49-F238E27FC236}">
                  <a16:creationId xmlns:a16="http://schemas.microsoft.com/office/drawing/2014/main" id="{5A872C51-475A-4623-9306-B24CE373F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" y="1998"/>
              <a:ext cx="1316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E7DC29-2301-4661-902B-A828F47E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95C1-D061-40FF-BA41-B64B5ABF0243}" type="slidenum">
              <a:rPr lang="zh-TW" altLang="en-US" b="1" smtClean="0">
                <a:solidFill>
                  <a:schemeClr val="tx1"/>
                </a:solidFill>
              </a:rPr>
              <a:t>14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384421038"/>
              </p:ext>
            </p:extLst>
          </p:nvPr>
        </p:nvGraphicFramePr>
        <p:xfrm>
          <a:off x="1718104" y="1510500"/>
          <a:ext cx="8908707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202195" y="5892055"/>
            <a:ext cx="2767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900" b="1" dirty="0">
                <a:ea typeface="標楷體" panose="03000509000000000000" pitchFamily="65" charset="-120"/>
                <a:hlinkClick r:id="rId7" action="ppaction://hlinkfile"/>
              </a:rPr>
              <a:t>專業證照統計表</a:t>
            </a:r>
            <a:endParaRPr lang="zh-TW" altLang="en-US" sz="2900" b="1" dirty="0"/>
          </a:p>
        </p:txBody>
      </p:sp>
      <p:sp>
        <p:nvSpPr>
          <p:cNvPr id="6" name="流程圖: 接點 5"/>
          <p:cNvSpPr/>
          <p:nvPr/>
        </p:nvSpPr>
        <p:spPr>
          <a:xfrm>
            <a:off x="5016842" y="6091881"/>
            <a:ext cx="185353" cy="18535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5BA224-AD86-43FD-A194-3929F3BA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2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82544"/>
              </p:ext>
            </p:extLst>
          </p:nvPr>
        </p:nvGraphicFramePr>
        <p:xfrm>
          <a:off x="2122365" y="1414908"/>
          <a:ext cx="7848872" cy="5091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84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       期</a:t>
                      </a:r>
                    </a:p>
                  </a:txBody>
                  <a:tcPr marL="91433" marR="91433" marT="45717" marB="45717">
                    <a:solidFill>
                      <a:srgbClr val="2E94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   要   事   項</a:t>
                      </a:r>
                    </a:p>
                  </a:txBody>
                  <a:tcPr marL="91433" marR="91433" marT="45717" marB="45717">
                    <a:solidFill>
                      <a:srgbClr val="2E94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107/10/15~107/10/17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第一次期中考</a:t>
                      </a: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107/10/23~107/10/24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三年</a:t>
                      </a:r>
                      <a:r>
                        <a:rPr lang="zh-TW" altLang="en-US" sz="20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第一次模擬考</a:t>
                      </a: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3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107/11/4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勞動部技術士檢定（會計資訊乙級）</a:t>
                      </a: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107/11/15(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lang="en-US" altLang="zh-TW" sz="2000" dirty="0"/>
                        <a:t>12:00)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中學生小論文投稿截止</a:t>
                      </a:r>
                      <a:endParaRPr lang="zh-TW" altLang="zh-TW" sz="20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107/11/25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商教會英文能力檢定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二級、三級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107/11/28~107/11/30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第二次期中考</a:t>
                      </a: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107/12/20~107/12/2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三年</a:t>
                      </a:r>
                      <a:r>
                        <a:rPr lang="zh-TW" altLang="en-US" sz="20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第二次模擬考</a:t>
                      </a: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108/1/6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電腦技能基金會檢定</a:t>
                      </a: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108/1/16~108/1/18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期末考</a:t>
                      </a: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108/1/21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寒假開始</a:t>
                      </a:r>
                    </a:p>
                  </a:txBody>
                  <a:tcPr marL="91433" marR="91433" marT="45717" marB="45717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108/1/28~2/1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寒假輔導</a:t>
                      </a:r>
                    </a:p>
                  </a:txBody>
                  <a:tcPr marL="91433" marR="91433" marT="45717" marB="45717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A3E807-B306-463C-84BA-ADA7CC57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3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 txBox="1">
            <a:spLocks/>
          </p:cNvSpPr>
          <p:nvPr/>
        </p:nvSpPr>
        <p:spPr>
          <a:xfrm>
            <a:off x="3465092" y="1295851"/>
            <a:ext cx="4803007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ea typeface="標楷體" panose="03000509000000000000" pitchFamily="65" charset="-120"/>
              </a:rPr>
              <a:t>小論文競賽預定時程</a:t>
            </a:r>
            <a:endParaRPr lang="zh-TW" altLang="en-US" sz="4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27107"/>
              </p:ext>
            </p:extLst>
          </p:nvPr>
        </p:nvGraphicFramePr>
        <p:xfrm>
          <a:off x="1645923" y="2107932"/>
          <a:ext cx="8932244" cy="41410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3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5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全國中學生小論文寫作比賽</a:t>
                      </a:r>
                      <a:endParaRPr kumimoji="0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4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投稿截止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:107/11/15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48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網址 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itchFamily="65" charset="-120"/>
                          <a:hlinkClick r:id="rId2"/>
                        </a:rPr>
                        <a:t>http://www.shs.edu.tw/essay/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全國商管群專題製作競賽</a:t>
                      </a:r>
                      <a:endParaRPr kumimoji="0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4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校內初賽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:108/01/07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48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網址 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itchFamily="65" charset="-120"/>
                          <a:hlinkClick r:id="rId3"/>
                        </a:rPr>
                        <a:t>http://ba.tchcvs.tw/</a:t>
                      </a:r>
                      <a:endParaRPr kumimoji="0" lang="zh-TW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Diamond 15"/>
          <p:cNvSpPr/>
          <p:nvPr/>
        </p:nvSpPr>
        <p:spPr>
          <a:xfrm>
            <a:off x="2921473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6"/>
          <p:cNvSpPr/>
          <p:nvPr/>
        </p:nvSpPr>
        <p:spPr>
          <a:xfrm>
            <a:off x="2692873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7"/>
          <p:cNvSpPr/>
          <p:nvPr/>
        </p:nvSpPr>
        <p:spPr>
          <a:xfrm>
            <a:off x="3146873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8"/>
          <p:cNvSpPr/>
          <p:nvPr/>
        </p:nvSpPr>
        <p:spPr>
          <a:xfrm>
            <a:off x="8583118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9"/>
          <p:cNvSpPr/>
          <p:nvPr/>
        </p:nvSpPr>
        <p:spPr>
          <a:xfrm>
            <a:off x="8354518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8"/>
          <p:cNvSpPr/>
          <p:nvPr/>
        </p:nvSpPr>
        <p:spPr>
          <a:xfrm>
            <a:off x="8793196" y="152400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A917DC-80EA-4D42-B36D-A5637E72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4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5"/>
          <p:cNvSpPr/>
          <p:nvPr/>
        </p:nvSpPr>
        <p:spPr>
          <a:xfrm>
            <a:off x="2459460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16"/>
          <p:cNvSpPr/>
          <p:nvPr/>
        </p:nvSpPr>
        <p:spPr>
          <a:xfrm>
            <a:off x="2230860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17"/>
          <p:cNvSpPr/>
          <p:nvPr/>
        </p:nvSpPr>
        <p:spPr>
          <a:xfrm>
            <a:off x="2684860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18"/>
          <p:cNvSpPr/>
          <p:nvPr/>
        </p:nvSpPr>
        <p:spPr>
          <a:xfrm>
            <a:off x="9038685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19"/>
          <p:cNvSpPr/>
          <p:nvPr/>
        </p:nvSpPr>
        <p:spPr>
          <a:xfrm>
            <a:off x="8810085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3460" y="1630102"/>
            <a:ext cx="5838962" cy="756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商業與管理群統測考科</a:t>
            </a:r>
          </a:p>
        </p:txBody>
      </p:sp>
      <p:sp>
        <p:nvSpPr>
          <p:cNvPr id="8" name="Diamond 18"/>
          <p:cNvSpPr/>
          <p:nvPr/>
        </p:nvSpPr>
        <p:spPr>
          <a:xfrm>
            <a:off x="9248763" y="1976396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34742" y="3894445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專業科目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3792" y="2810183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共同科目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371225" y="5043730"/>
            <a:ext cx="4349750" cy="70008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會計學、經濟學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371225" y="4011044"/>
            <a:ext cx="5576888" cy="70008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商業概論、計算機概論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63688" y="2810183"/>
            <a:ext cx="1790224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371225" y="2811664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955550" y="2837419"/>
            <a:ext cx="1172289" cy="715089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16" name="Right Arrow 26"/>
          <p:cNvSpPr/>
          <p:nvPr/>
        </p:nvSpPr>
        <p:spPr>
          <a:xfrm>
            <a:off x="1725034" y="3033377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25"/>
          <p:cNvSpPr/>
          <p:nvPr/>
        </p:nvSpPr>
        <p:spPr>
          <a:xfrm>
            <a:off x="1725034" y="4055998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EFBE8501-91C6-4E50-9DD5-466AFFA8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5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build="p"/>
      <p:bldP spid="8" grpId="0" animBg="1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533624" y="2225624"/>
            <a:ext cx="9342923" cy="33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2" indent="0" eaLnBrk="1" hangingPunct="1">
              <a:lnSpc>
                <a:spcPct val="120000"/>
              </a:lnSpc>
              <a:buNone/>
            </a:pPr>
            <a:r>
              <a:rPr kumimoji="0" lang="zh-TW" altLang="en-US" sz="2800" b="1" dirty="0"/>
              <a:t>     </a:t>
            </a: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四技二專甄選入學招生，</a:t>
            </a:r>
            <a:r>
              <a:rPr kumimoji="0"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第二階段備審資料</a:t>
            </a: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必採</a:t>
            </a:r>
            <a:endParaRPr kumimoji="0"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7450" lvl="3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專題製作學習成果</a:t>
            </a:r>
            <a:endParaRPr kumimoji="0"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7450" lvl="3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或專業實習科目實習報告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lvl="2" indent="0" eaLnBrk="1" hangingPunct="1">
              <a:lnSpc>
                <a:spcPct val="120000"/>
              </a:lnSpc>
              <a:buNone/>
            </a:pP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四技二專日間部</a:t>
            </a:r>
            <a:r>
              <a:rPr kumimoji="0"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聯合登記</a:t>
            </a:r>
            <a:r>
              <a:rPr kumimoji="0"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分發各科目採彈性權重機制</a:t>
            </a:r>
            <a:endParaRPr kumimoji="0"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7450" lvl="3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國文、英文、數學之共同科目權重為</a:t>
            </a: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7450" lvl="3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專業科目權重為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2~3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endParaRPr kumimoji="0"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7450" lvl="3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專業科目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加權後總分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至少須高於共同科目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加權後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總分</a:t>
            </a:r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3900" lvl="2" indent="-2794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kumimoji="0" lang="en-US" altLang="zh-TW"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86412" y="1584707"/>
            <a:ext cx="54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各聯合招生管道重大變革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Diamond 15"/>
          <p:cNvSpPr/>
          <p:nvPr/>
        </p:nvSpPr>
        <p:spPr>
          <a:xfrm>
            <a:off x="2832412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6"/>
          <p:cNvSpPr/>
          <p:nvPr/>
        </p:nvSpPr>
        <p:spPr>
          <a:xfrm>
            <a:off x="2603812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7"/>
          <p:cNvSpPr/>
          <p:nvPr/>
        </p:nvSpPr>
        <p:spPr>
          <a:xfrm>
            <a:off x="3057812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5"/>
          <p:cNvSpPr/>
          <p:nvPr/>
        </p:nvSpPr>
        <p:spPr>
          <a:xfrm>
            <a:off x="8763187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6"/>
          <p:cNvSpPr/>
          <p:nvPr/>
        </p:nvSpPr>
        <p:spPr>
          <a:xfrm>
            <a:off x="8534587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7"/>
          <p:cNvSpPr/>
          <p:nvPr/>
        </p:nvSpPr>
        <p:spPr>
          <a:xfrm>
            <a:off x="8988587" y="1827263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6"/>
          <p:cNvSpPr/>
          <p:nvPr/>
        </p:nvSpPr>
        <p:spPr>
          <a:xfrm>
            <a:off x="1859787" y="2407735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5"/>
          <p:cNvSpPr/>
          <p:nvPr/>
        </p:nvSpPr>
        <p:spPr>
          <a:xfrm>
            <a:off x="1850161" y="3978996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99311F-E587-4A28-841A-AB8EA40E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6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46434" y="2158248"/>
            <a:ext cx="8306602" cy="41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技優保送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全國商科技藝競賽前三名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繁星計劃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在校成績排序，每校推舉</a:t>
            </a:r>
            <a:r>
              <a:rPr lang="en-US" altLang="zh-TW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大學學測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學測成績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技優甄審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取得乙級證照</a:t>
            </a:r>
            <a:r>
              <a:rPr lang="zh-TW" altLang="en-US" sz="1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在校成績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----------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統測成績</a:t>
            </a:r>
            <a:r>
              <a:rPr lang="zh-TW" altLang="en-US" sz="1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備審資料</a:t>
            </a:r>
            <a:r>
              <a:rPr lang="zh-TW" altLang="en-US" sz="1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日間部登記分發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統測成績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夜間部登記分發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統測成績</a:t>
            </a:r>
            <a:r>
              <a:rPr lang="zh-TW" altLang="en-US" sz="1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1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校成績</a:t>
            </a:r>
          </a:p>
          <a:p>
            <a:pPr marL="0" indent="0" algn="l" eaLnBrk="1" hangingPunct="1">
              <a:lnSpc>
                <a:spcPct val="10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r>
              <a:rPr lang="en-US" altLang="zh-TW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600" b="1" dirty="0">
                <a:solidFill>
                  <a:srgbClr val="008E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各大學獨立招生</a:t>
            </a:r>
          </a:p>
        </p:txBody>
      </p:sp>
      <p:sp>
        <p:nvSpPr>
          <p:cNvPr id="5" name="標題 5"/>
          <p:cNvSpPr txBox="1">
            <a:spLocks/>
          </p:cNvSpPr>
          <p:nvPr/>
        </p:nvSpPr>
        <p:spPr>
          <a:xfrm>
            <a:off x="3822694" y="1434456"/>
            <a:ext cx="4321746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四技科大升學管道</a:t>
            </a:r>
          </a:p>
        </p:txBody>
      </p:sp>
      <p:sp>
        <p:nvSpPr>
          <p:cNvPr id="6" name="Diamond 15"/>
          <p:cNvSpPr/>
          <p:nvPr/>
        </p:nvSpPr>
        <p:spPr>
          <a:xfrm>
            <a:off x="32729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044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3498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9863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7577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8196429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太陽 11"/>
          <p:cNvSpPr/>
          <p:nvPr/>
        </p:nvSpPr>
        <p:spPr>
          <a:xfrm>
            <a:off x="1799924" y="4167739"/>
            <a:ext cx="269506" cy="28875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太陽 12"/>
          <p:cNvSpPr/>
          <p:nvPr/>
        </p:nvSpPr>
        <p:spPr>
          <a:xfrm>
            <a:off x="1799924" y="4657024"/>
            <a:ext cx="269506" cy="28875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7668C69-F2DB-4DFF-AEB3-6610998D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7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70205" y="2139629"/>
            <a:ext cx="8266671" cy="41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algn="l">
              <a:lnSpc>
                <a:spcPts val="37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甄選第一階段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以統測成績篩選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通過篩選的考生可報名參加第二階段指定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項目甄試。</a:t>
            </a:r>
          </a:p>
          <a:p>
            <a:pPr marL="0" indent="0" algn="l">
              <a:lnSpc>
                <a:spcPts val="3700"/>
              </a:lnSpc>
              <a:spcBef>
                <a:spcPts val="1200"/>
              </a:spcBef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第二階段指定項目甄試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由各校系自行制訂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篩選標準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雲科財金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北商財金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file"/>
              </a:rPr>
              <a:t>中科會資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高科會資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7" action="ppaction://hlinkfile"/>
              </a:rPr>
              <a:t>屏東行銷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各校系依統測成績及指定項目甄試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3700"/>
              </a:lnSpc>
              <a:spcBef>
                <a:spcPts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面試、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8" action="ppaction://hlinkfile"/>
              </a:rPr>
              <a:t>備審資料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核算總成績。</a:t>
            </a:r>
            <a:endParaRPr lang="zh-TW" altLang="en-US" sz="2600" b="1" dirty="0">
              <a:solidFill>
                <a:srgbClr val="008E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5"/>
          <p:cNvSpPr txBox="1">
            <a:spLocks/>
          </p:cNvSpPr>
          <p:nvPr/>
        </p:nvSpPr>
        <p:spPr>
          <a:xfrm>
            <a:off x="4268590" y="1350921"/>
            <a:ext cx="3864546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四技科大甄選入學</a:t>
            </a:r>
          </a:p>
        </p:txBody>
      </p:sp>
      <p:sp>
        <p:nvSpPr>
          <p:cNvPr id="6" name="Diamond 15"/>
          <p:cNvSpPr/>
          <p:nvPr/>
        </p:nvSpPr>
        <p:spPr>
          <a:xfrm>
            <a:off x="3812990" y="164976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584390" y="164976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4038390" y="164976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8474436" y="164976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8234263" y="1641559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8684514" y="1649768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6"/>
          <p:cNvSpPr/>
          <p:nvPr/>
        </p:nvSpPr>
        <p:spPr>
          <a:xfrm>
            <a:off x="2029892" y="2241332"/>
            <a:ext cx="363286" cy="323006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25"/>
          <p:cNvSpPr/>
          <p:nvPr/>
        </p:nvSpPr>
        <p:spPr>
          <a:xfrm>
            <a:off x="2029892" y="3854559"/>
            <a:ext cx="363286" cy="32300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E3DE9B-BD07-48A8-A02E-1D8860AA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8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5"/>
          <p:cNvSpPr txBox="1">
            <a:spLocks/>
          </p:cNvSpPr>
          <p:nvPr/>
        </p:nvSpPr>
        <p:spPr>
          <a:xfrm>
            <a:off x="3822694" y="1434456"/>
            <a:ext cx="4321746" cy="658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甄選入學招生流程</a:t>
            </a:r>
          </a:p>
        </p:txBody>
      </p:sp>
      <p:sp>
        <p:nvSpPr>
          <p:cNvPr id="6" name="Diamond 15"/>
          <p:cNvSpPr/>
          <p:nvPr/>
        </p:nvSpPr>
        <p:spPr>
          <a:xfrm>
            <a:off x="32729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16"/>
          <p:cNvSpPr/>
          <p:nvPr/>
        </p:nvSpPr>
        <p:spPr>
          <a:xfrm>
            <a:off x="3044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17"/>
          <p:cNvSpPr/>
          <p:nvPr/>
        </p:nvSpPr>
        <p:spPr>
          <a:xfrm>
            <a:off x="3498316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18"/>
          <p:cNvSpPr/>
          <p:nvPr/>
        </p:nvSpPr>
        <p:spPr>
          <a:xfrm>
            <a:off x="79863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19"/>
          <p:cNvSpPr/>
          <p:nvPr/>
        </p:nvSpPr>
        <p:spPr>
          <a:xfrm>
            <a:off x="7757751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8"/>
          <p:cNvSpPr/>
          <p:nvPr/>
        </p:nvSpPr>
        <p:spPr>
          <a:xfrm>
            <a:off x="8196429" y="1721385"/>
            <a:ext cx="228600" cy="239486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954822" y="2247800"/>
            <a:ext cx="6278729" cy="4135438"/>
          </a:xfrm>
        </p:spPr>
        <p:txBody>
          <a:bodyPr/>
          <a:lstStyle/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altLang="zh-TW" sz="2600" b="1" dirty="0">
                <a:solidFill>
                  <a:srgbClr val="FF000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第一階段報名</a:t>
            </a:r>
            <a:r>
              <a:rPr lang="en-US" altLang="zh-TW" sz="2600" dirty="0"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ea typeface="標楷體" panose="03000509000000000000" pitchFamily="65" charset="-120"/>
              </a:rPr>
              <a:t>至多可報名</a:t>
            </a:r>
            <a:r>
              <a:rPr lang="en-US" altLang="zh-TW" sz="2600" dirty="0">
                <a:ea typeface="標楷體" panose="03000509000000000000" pitchFamily="65" charset="-120"/>
              </a:rPr>
              <a:t>3</a:t>
            </a:r>
            <a:r>
              <a:rPr lang="zh-TW" altLang="zh-TW" sz="2600" dirty="0">
                <a:ea typeface="標楷體" panose="03000509000000000000" pitchFamily="65" charset="-120"/>
              </a:rPr>
              <a:t>個志願</a:t>
            </a:r>
            <a:r>
              <a:rPr lang="en-US" altLang="zh-TW" sz="2600" dirty="0">
                <a:ea typeface="標楷體" panose="03000509000000000000" pitchFamily="65" charset="-120"/>
              </a:rPr>
              <a:t>)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altLang="zh-TW" sz="2600" b="1" dirty="0">
                <a:solidFill>
                  <a:srgbClr val="FFC00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統測成績篩選結果公告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E3DE0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第二階段報名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92D05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參加所報校系辦理之指定項目甄審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00B05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招生學校公告正取生及備取生名單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00B0F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登記就讀志願序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1D18F4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就讀志願序統一分發放榜</a:t>
            </a:r>
            <a:br>
              <a:rPr lang="en-US" altLang="zh-TW" sz="2600" dirty="0"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7030A0"/>
                </a:solidFill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ea typeface="標楷體" panose="03000509000000000000" pitchFamily="65" charset="-120"/>
              </a:rPr>
              <a:t> </a:t>
            </a:r>
            <a:r>
              <a:rPr lang="zh-TW" altLang="zh-TW" sz="2600" dirty="0">
                <a:ea typeface="標楷體" panose="03000509000000000000" pitchFamily="65" charset="-120"/>
              </a:rPr>
              <a:t>錄取生依錄取學校規定辦理報到</a:t>
            </a:r>
            <a:endParaRPr lang="zh-TW" altLang="en-US" sz="2600" dirty="0"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9A1060-2350-48A1-B5DF-0E420874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3713-DAA7-44E7-8FBF-0351B46D4EC8}" type="slidenum">
              <a:rPr lang="zh-TW" altLang="en-US" b="1" smtClean="0">
                <a:solidFill>
                  <a:schemeClr val="tx1"/>
                </a:solidFill>
              </a:rPr>
              <a:t>9</a:t>
            </a:fld>
            <a:endParaRPr lang="zh-TW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/>
    </p:bld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訂設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795</Words>
  <Application>Microsoft Office PowerPoint</Application>
  <PresentationFormat>寬螢幕</PresentationFormat>
  <Paragraphs>118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14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3</vt:lpstr>
      <vt:lpstr>1_自訂設計</vt:lpstr>
      <vt:lpstr>3_自訂設計</vt:lpstr>
      <vt:lpstr>9_自訂設計</vt:lpstr>
      <vt:lpstr>8_自訂設計</vt:lpstr>
      <vt:lpstr>7_自訂設計</vt:lpstr>
      <vt:lpstr>6_自訂設計</vt:lpstr>
      <vt:lpstr>5_自訂設計</vt:lpstr>
      <vt:lpstr>4_自訂設計</vt:lpstr>
      <vt:lpstr>自訂設計</vt:lpstr>
      <vt:lpstr>2_自訂設計</vt:lpstr>
      <vt:lpstr>貿 三 甲 親師座談會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Robert Yang</dc:creator>
  <cp:lastModifiedBy>Robert Yang</cp:lastModifiedBy>
  <cp:revision>79</cp:revision>
  <dcterms:created xsi:type="dcterms:W3CDTF">2018-09-16T10:07:36Z</dcterms:created>
  <dcterms:modified xsi:type="dcterms:W3CDTF">2018-09-26T14:38:19Z</dcterms:modified>
</cp:coreProperties>
</file>