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63" r:id="rId6"/>
    <p:sldId id="281" r:id="rId7"/>
    <p:sldId id="266" r:id="rId8"/>
    <p:sldId id="265" r:id="rId9"/>
    <p:sldId id="259" r:id="rId10"/>
    <p:sldId id="264" r:id="rId11"/>
    <p:sldId id="260" r:id="rId12"/>
    <p:sldId id="268" r:id="rId13"/>
    <p:sldId id="269" r:id="rId14"/>
    <p:sldId id="274" r:id="rId15"/>
    <p:sldId id="272" r:id="rId16"/>
    <p:sldId id="261" r:id="rId17"/>
    <p:sldId id="262" r:id="rId18"/>
  </p:sldIdLst>
  <p:sldSz cx="12192000" cy="6858000"/>
  <p:notesSz cx="7104063" cy="10234613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3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A6D69-412F-48A0-B411-2ECBC2706C1B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97CF1-82F9-4FE5-99E9-B7E9B74F2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3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051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72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97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75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039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003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059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26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96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2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59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76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2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59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0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64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花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20" y="4775463"/>
            <a:ext cx="167640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17.jpeg"/><Relationship Id="rId10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490" y="-22860"/>
            <a:ext cx="3174365" cy="2362835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4057650"/>
            <a:ext cx="2219325" cy="2904490"/>
          </a:xfrm>
          <a:prstGeom prst="rect">
            <a:avLst/>
          </a:prstGeom>
        </p:spPr>
      </p:pic>
      <p:pic>
        <p:nvPicPr>
          <p:cNvPr id="6" name="图片 5" descr="花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500" y="2542540"/>
            <a:ext cx="782955" cy="8636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H="1">
            <a:off x="8804521" y="590050"/>
            <a:ext cx="564515" cy="469900"/>
          </a:xfrm>
          <a:prstGeom prst="line">
            <a:avLst/>
          </a:prstGeom>
          <a:ln>
            <a:solidFill>
              <a:srgbClr val="6D9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515485" y="1360805"/>
            <a:ext cx="3220085" cy="2664460"/>
            <a:chOff x="6015" y="2603"/>
            <a:chExt cx="5071" cy="4196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6342" y="2884"/>
              <a:ext cx="4418" cy="3658"/>
            </a:xfrm>
            <a:prstGeom prst="line">
              <a:avLst/>
            </a:prstGeom>
            <a:ln>
              <a:solidFill>
                <a:srgbClr val="6D9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10898" y="2603"/>
              <a:ext cx="189" cy="189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015" y="6611"/>
              <a:ext cx="189" cy="189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2" name="直接连接符 21"/>
          <p:cNvCxnSpPr/>
          <p:nvPr/>
        </p:nvCxnSpPr>
        <p:spPr>
          <a:xfrm flipH="1">
            <a:off x="6661315" y="6031603"/>
            <a:ext cx="3468030" cy="0"/>
          </a:xfrm>
          <a:prstGeom prst="line">
            <a:avLst/>
          </a:prstGeom>
          <a:ln>
            <a:solidFill>
              <a:srgbClr val="6D9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993228" y="1773099"/>
            <a:ext cx="543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</a:t>
            </a:r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latin typeface="微软雅黑"/>
                <a:ea typeface="微软雅黑"/>
              </a:rPr>
              <a:t>「</a:t>
            </a:r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微软雅黑"/>
                <a:ea typeface="微软雅黑"/>
              </a:rPr>
              <a:t>」</a:t>
            </a:r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實作無添加</a:t>
            </a:r>
            <a:endParaRPr lang="zh-TW" altLang="en-US" sz="4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10262" y="2837820"/>
            <a:ext cx="5099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菜圃「丙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的滋味</a:t>
            </a:r>
            <a:endParaRPr lang="zh-TW" altLang="en-US" sz="4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18" y="3607261"/>
            <a:ext cx="3037489" cy="227811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635500" y="275897"/>
            <a:ext cx="230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8008883" y="341455"/>
            <a:ext cx="2261607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910039" y="538522"/>
            <a:ext cx="109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086779" y="764165"/>
            <a:ext cx="124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范家寧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分組</a:t>
            </a:r>
            <a:r>
              <a:rPr lang="en-US" altLang="zh-TW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策略</a:t>
            </a:r>
            <a:r>
              <a:rPr lang="en-US" altLang="zh-TW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合作</a:t>
            </a:r>
            <a:r>
              <a:rPr lang="en-US" altLang="zh-TW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訊丙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Oval 14"/>
          <p:cNvSpPr/>
          <p:nvPr/>
        </p:nvSpPr>
        <p:spPr>
          <a:xfrm>
            <a:off x="5056097" y="1426971"/>
            <a:ext cx="820076" cy="820076"/>
          </a:xfrm>
          <a:prstGeom prst="ellipse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43" name="Oval 14"/>
          <p:cNvSpPr/>
          <p:nvPr/>
        </p:nvSpPr>
        <p:spPr>
          <a:xfrm>
            <a:off x="7571449" y="1424298"/>
            <a:ext cx="820076" cy="820076"/>
          </a:xfrm>
          <a:prstGeom prst="ellipse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48" name="Oval 14"/>
          <p:cNvSpPr/>
          <p:nvPr/>
        </p:nvSpPr>
        <p:spPr>
          <a:xfrm>
            <a:off x="9998959" y="1494312"/>
            <a:ext cx="820076" cy="820076"/>
          </a:xfrm>
          <a:prstGeom prst="ellipse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994973" y="2428497"/>
            <a:ext cx="205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斬草要除根</a:t>
            </a:r>
            <a:r>
              <a:rPr lang="en-US" altLang="zh-TW" sz="16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</a:p>
          <a:p>
            <a:pPr algn="ctr"/>
            <a:r>
              <a:rPr lang="zh-TW" altLang="en-US" sz="16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拔草組</a:t>
            </a:r>
            <a:endParaRPr lang="zh-CN" altLang="en-US" sz="16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Rectangle 23"/>
          <p:cNvSpPr/>
          <p:nvPr/>
        </p:nvSpPr>
        <p:spPr>
          <a:xfrm>
            <a:off x="1790700" y="3792220"/>
            <a:ext cx="20040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charset="-122"/>
              <a:ea typeface="华文细黑" panose="02010600040101010101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486811" y="3165103"/>
            <a:ext cx="1067439" cy="9941"/>
          </a:xfrm>
          <a:prstGeom prst="line">
            <a:avLst/>
          </a:prstGeom>
          <a:ln w="15875">
            <a:solidFill>
              <a:srgbClr val="65A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07392" y="2437392"/>
            <a:ext cx="191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花開堪折直須</a:t>
            </a:r>
            <a:r>
              <a:rPr lang="zh-TW" altLang="en-US" sz="16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折</a:t>
            </a:r>
            <a:r>
              <a:rPr lang="en-US" altLang="zh-TW" sz="16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</a:p>
          <a:p>
            <a:pPr algn="ctr"/>
            <a:r>
              <a:rPr lang="zh-TW" altLang="en-US" sz="16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修剪組</a:t>
            </a:r>
            <a:endParaRPr lang="zh-CN" altLang="en-US" sz="16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23"/>
          <p:cNvSpPr/>
          <p:nvPr/>
        </p:nvSpPr>
        <p:spPr>
          <a:xfrm>
            <a:off x="3967480" y="3792220"/>
            <a:ext cx="20040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000" dirty="0">
              <a:latin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025991" y="3179160"/>
            <a:ext cx="1263148" cy="0"/>
          </a:xfrm>
          <a:prstGeom prst="line">
            <a:avLst/>
          </a:prstGeom>
          <a:ln w="15875">
            <a:solidFill>
              <a:srgbClr val="65A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186963" y="2436882"/>
            <a:ext cx="1826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翻山越嶺來看</a:t>
            </a:r>
            <a:r>
              <a:rPr lang="zh-TW" altLang="en-US" sz="16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你</a:t>
            </a:r>
            <a:r>
              <a:rPr lang="en-US" altLang="zh-TW" sz="16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</a:p>
          <a:p>
            <a:pPr algn="ctr"/>
            <a:r>
              <a:rPr lang="zh-TW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翻土培土組</a:t>
            </a:r>
            <a:endParaRPr lang="zh-CN" altLang="en-US" sz="16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ectangle 23"/>
          <p:cNvSpPr/>
          <p:nvPr/>
        </p:nvSpPr>
        <p:spPr>
          <a:xfrm>
            <a:off x="6219825" y="3792220"/>
            <a:ext cx="20040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000" dirty="0">
              <a:latin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512036" y="3179160"/>
            <a:ext cx="1240368" cy="0"/>
          </a:xfrm>
          <a:prstGeom prst="line">
            <a:avLst/>
          </a:prstGeom>
          <a:ln w="15875">
            <a:solidFill>
              <a:srgbClr val="65A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588469" y="2428400"/>
            <a:ext cx="1826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除惡務盡</a:t>
            </a:r>
            <a:r>
              <a:rPr lang="en-US" altLang="zh-TW" sz="16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</a:p>
          <a:p>
            <a:pPr algn="ctr"/>
            <a:r>
              <a:rPr lang="zh-TW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場地復原組</a:t>
            </a:r>
            <a:endParaRPr lang="zh-CN" altLang="en-US" sz="16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Rectangle 23"/>
          <p:cNvSpPr/>
          <p:nvPr/>
        </p:nvSpPr>
        <p:spPr>
          <a:xfrm>
            <a:off x="8391525" y="3792220"/>
            <a:ext cx="20040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000" dirty="0">
              <a:latin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925269" y="3153454"/>
            <a:ext cx="1181756" cy="0"/>
          </a:xfrm>
          <a:prstGeom prst="line">
            <a:avLst/>
          </a:prstGeom>
          <a:ln w="15875">
            <a:solidFill>
              <a:srgbClr val="65A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20"/>
          <p:cNvGrpSpPr/>
          <p:nvPr/>
        </p:nvGrpSpPr>
        <p:grpSpPr>
          <a:xfrm>
            <a:off x="10165177" y="1657286"/>
            <a:ext cx="489711" cy="490548"/>
            <a:chOff x="9145588" y="4435475"/>
            <a:chExt cx="464344" cy="465138"/>
          </a:xfrm>
          <a:solidFill>
            <a:srgbClr val="6D986A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7734174" y="1626731"/>
            <a:ext cx="489711" cy="489711"/>
            <a:chOff x="7287419" y="2577307"/>
            <a:chExt cx="464344" cy="464344"/>
          </a:xfrm>
          <a:solidFill>
            <a:srgbClr val="6D986A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5297875" y="1600362"/>
            <a:ext cx="336520" cy="490548"/>
            <a:chOff x="5504788" y="4440238"/>
            <a:chExt cx="319088" cy="465138"/>
          </a:xfrm>
          <a:solidFill>
            <a:srgbClr val="6D986A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504788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 trans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05" y="3550698"/>
            <a:ext cx="2599564" cy="194967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69" y="3570455"/>
            <a:ext cx="2559872" cy="19199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41" y="3560438"/>
            <a:ext cx="2586577" cy="193993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77" y="3560439"/>
            <a:ext cx="2586577" cy="1939933"/>
          </a:xfrm>
          <a:prstGeom prst="rect">
            <a:avLst/>
          </a:prstGeom>
        </p:spPr>
      </p:pic>
      <p:sp>
        <p:nvSpPr>
          <p:cNvPr id="51" name="Oval 14"/>
          <p:cNvSpPr/>
          <p:nvPr/>
        </p:nvSpPr>
        <p:spPr>
          <a:xfrm>
            <a:off x="2610493" y="1492522"/>
            <a:ext cx="820076" cy="820076"/>
          </a:xfrm>
          <a:prstGeom prst="ellipse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/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52" name="AutoShape 59"/>
          <p:cNvSpPr/>
          <p:nvPr/>
        </p:nvSpPr>
        <p:spPr bwMode="auto">
          <a:xfrm>
            <a:off x="2738438" y="1661777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6D986A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8" grpId="0" bldLvl="0" animBg="1"/>
      <p:bldP spid="43" grpId="0" bldLvl="0" animBg="1"/>
      <p:bldP spid="48" grpId="0" bldLvl="0" animBg="1"/>
      <p:bldP spid="61" grpId="0"/>
      <p:bldP spid="62" grpId="0"/>
      <p:bldP spid="6" grpId="0"/>
      <p:bldP spid="7" grpId="0"/>
      <p:bldP spid="12" grpId="0"/>
      <p:bldP spid="13" grpId="0"/>
      <p:bldP spid="15" grpId="0"/>
      <p:bldP spid="16" grpId="0"/>
      <p:bldP spid="51" grpId="0" bldLvl="0" animBg="1"/>
      <p:bldP spid="5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4767580"/>
            <a:ext cx="1676400" cy="219456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2330" y="2044065"/>
            <a:ext cx="7925435" cy="2760980"/>
          </a:xfrm>
          <a:prstGeom prst="rect">
            <a:avLst/>
          </a:prstGeom>
          <a:noFill/>
          <a:ln w="317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1137" y="2331484"/>
            <a:ext cx="310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反思與回饋</a:t>
            </a:r>
            <a:endParaRPr lang="en-US" altLang="zh-CN" sz="4000" b="1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69323" y="3103245"/>
            <a:ext cx="63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玉在山而草木潤，淵生珠而崖不枯</a:t>
            </a:r>
            <a:endParaRPr lang="zh-CN" altLang="en-US" sz="2400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預期成果三面向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07169" y="1269332"/>
            <a:ext cx="1656080" cy="1467485"/>
            <a:chOff x="1572164" y="1993205"/>
            <a:chExt cx="1962102" cy="1738992"/>
          </a:xfrm>
        </p:grpSpPr>
        <p:sp>
          <p:nvSpPr>
            <p:cNvPr id="6" name="Freeform 5"/>
            <p:cNvSpPr/>
            <p:nvPr/>
          </p:nvSpPr>
          <p:spPr bwMode="auto">
            <a:xfrm>
              <a:off x="1572164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rgbClr val="6D986A"/>
              </a:solidFill>
            </a:ln>
            <a:effectLst>
              <a:innerShdw blurRad="127000" dist="63500" dir="13500000">
                <a:schemeClr val="accent1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713040" y="2118060"/>
              <a:ext cx="1680352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D986A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31642" y="4035353"/>
            <a:ext cx="1656080" cy="1467485"/>
            <a:chOff x="1572165" y="1993205"/>
            <a:chExt cx="1962102" cy="1738992"/>
          </a:xfrm>
        </p:grpSpPr>
        <p:sp>
          <p:nvSpPr>
            <p:cNvPr id="12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rgbClr val="6D98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D986A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27919" y="2693375"/>
            <a:ext cx="1656080" cy="1467485"/>
            <a:chOff x="1572165" y="1993205"/>
            <a:chExt cx="1962102" cy="1738992"/>
          </a:xfrm>
        </p:grpSpPr>
        <p:sp>
          <p:nvSpPr>
            <p:cNvPr id="16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rgbClr val="6D98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D986A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57818" y="1734432"/>
            <a:ext cx="506095" cy="435610"/>
            <a:chOff x="3787022" y="1797643"/>
            <a:chExt cx="550817" cy="473832"/>
          </a:xfrm>
          <a:solidFill>
            <a:schemeClr val="bg1"/>
          </a:solidFill>
        </p:grpSpPr>
        <p:sp>
          <p:nvSpPr>
            <p:cNvPr id="19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269746" y="3271263"/>
            <a:ext cx="492125" cy="319405"/>
            <a:chOff x="7058307" y="1859447"/>
            <a:chExt cx="535637" cy="348055"/>
          </a:xfrm>
          <a:solidFill>
            <a:schemeClr val="bg1"/>
          </a:solidFill>
        </p:grpSpPr>
        <p:sp>
          <p:nvSpPr>
            <p:cNvPr id="29" name="Rectangle 240"/>
            <p:cNvSpPr>
              <a:spLocks noChangeArrowheads="1"/>
            </p:cNvSpPr>
            <p:nvPr/>
          </p:nvSpPr>
          <p:spPr bwMode="auto">
            <a:xfrm>
              <a:off x="7112521" y="1997151"/>
              <a:ext cx="127945" cy="108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Rectangle 241"/>
            <p:cNvSpPr>
              <a:spLocks noChangeArrowheads="1"/>
            </p:cNvSpPr>
            <p:nvPr/>
          </p:nvSpPr>
          <p:spPr bwMode="auto">
            <a:xfrm>
              <a:off x="7112521" y="2038354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Rectangle 242"/>
            <p:cNvSpPr>
              <a:spLocks noChangeArrowheads="1"/>
            </p:cNvSpPr>
            <p:nvPr/>
          </p:nvSpPr>
          <p:spPr bwMode="auto">
            <a:xfrm>
              <a:off x="7112521" y="2079556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Rectangle 243"/>
            <p:cNvSpPr>
              <a:spLocks noChangeArrowheads="1"/>
            </p:cNvSpPr>
            <p:nvPr/>
          </p:nvSpPr>
          <p:spPr bwMode="auto">
            <a:xfrm>
              <a:off x="7112521" y="2120759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44"/>
            <p:cNvSpPr/>
            <p:nvPr/>
          </p:nvSpPr>
          <p:spPr bwMode="auto">
            <a:xfrm>
              <a:off x="7428047" y="2038354"/>
              <a:ext cx="24939" cy="71563"/>
            </a:xfrm>
            <a:custGeom>
              <a:avLst/>
              <a:gdLst>
                <a:gd name="T0" fmla="*/ 4 w 10"/>
                <a:gd name="T1" fmla="*/ 28 h 28"/>
                <a:gd name="T2" fmla="*/ 10 w 10"/>
                <a:gd name="T3" fmla="*/ 25 h 28"/>
                <a:gd name="T4" fmla="*/ 10 w 10"/>
                <a:gd name="T5" fmla="*/ 3 h 28"/>
                <a:gd name="T6" fmla="*/ 1 w 10"/>
                <a:gd name="T7" fmla="*/ 0 h 28"/>
                <a:gd name="T8" fmla="*/ 0 w 10"/>
                <a:gd name="T9" fmla="*/ 0 h 28"/>
                <a:gd name="T10" fmla="*/ 0 w 10"/>
                <a:gd name="T11" fmla="*/ 28 h 28"/>
                <a:gd name="T12" fmla="*/ 1 w 10"/>
                <a:gd name="T13" fmla="*/ 28 h 28"/>
                <a:gd name="T14" fmla="*/ 4 w 1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4" y="28"/>
                  </a:moveTo>
                  <a:cubicBezTo>
                    <a:pt x="6" y="27"/>
                    <a:pt x="8" y="26"/>
                    <a:pt x="10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2" y="28"/>
                    <a:pt x="3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245"/>
            <p:cNvSpPr>
              <a:spLocks noEditPoints="1"/>
            </p:cNvSpPr>
            <p:nvPr/>
          </p:nvSpPr>
          <p:spPr bwMode="auto">
            <a:xfrm>
              <a:off x="7058307" y="1859447"/>
              <a:ext cx="394679" cy="348055"/>
            </a:xfrm>
            <a:custGeom>
              <a:avLst/>
              <a:gdLst>
                <a:gd name="T0" fmla="*/ 145 w 154"/>
                <a:gd name="T1" fmla="*/ 125 h 136"/>
                <a:gd name="T2" fmla="*/ 144 w 154"/>
                <a:gd name="T3" fmla="*/ 125 h 136"/>
                <a:gd name="T4" fmla="*/ 144 w 154"/>
                <a:gd name="T5" fmla="*/ 127 h 136"/>
                <a:gd name="T6" fmla="*/ 10 w 154"/>
                <a:gd name="T7" fmla="*/ 127 h 136"/>
                <a:gd name="T8" fmla="*/ 10 w 154"/>
                <a:gd name="T9" fmla="*/ 34 h 136"/>
                <a:gd name="T10" fmla="*/ 144 w 154"/>
                <a:gd name="T11" fmla="*/ 34 h 136"/>
                <a:gd name="T12" fmla="*/ 144 w 154"/>
                <a:gd name="T13" fmla="*/ 43 h 136"/>
                <a:gd name="T14" fmla="*/ 145 w 154"/>
                <a:gd name="T15" fmla="*/ 43 h 136"/>
                <a:gd name="T16" fmla="*/ 154 w 154"/>
                <a:gd name="T17" fmla="*/ 44 h 136"/>
                <a:gd name="T18" fmla="*/ 154 w 154"/>
                <a:gd name="T19" fmla="*/ 5 h 136"/>
                <a:gd name="T20" fmla="*/ 149 w 154"/>
                <a:gd name="T21" fmla="*/ 0 h 136"/>
                <a:gd name="T22" fmla="*/ 5 w 154"/>
                <a:gd name="T23" fmla="*/ 0 h 136"/>
                <a:gd name="T24" fmla="*/ 0 w 154"/>
                <a:gd name="T25" fmla="*/ 5 h 136"/>
                <a:gd name="T26" fmla="*/ 0 w 154"/>
                <a:gd name="T27" fmla="*/ 132 h 136"/>
                <a:gd name="T28" fmla="*/ 5 w 154"/>
                <a:gd name="T29" fmla="*/ 136 h 136"/>
                <a:gd name="T30" fmla="*/ 149 w 154"/>
                <a:gd name="T31" fmla="*/ 136 h 136"/>
                <a:gd name="T32" fmla="*/ 154 w 154"/>
                <a:gd name="T33" fmla="*/ 132 h 136"/>
                <a:gd name="T34" fmla="*/ 154 w 154"/>
                <a:gd name="T35" fmla="*/ 124 h 136"/>
                <a:gd name="T36" fmla="*/ 145 w 154"/>
                <a:gd name="T37" fmla="*/ 125 h 136"/>
                <a:gd name="T38" fmla="*/ 137 w 154"/>
                <a:gd name="T39" fmla="*/ 10 h 136"/>
                <a:gd name="T40" fmla="*/ 144 w 154"/>
                <a:gd name="T41" fmla="*/ 17 h 136"/>
                <a:gd name="T42" fmla="*/ 137 w 154"/>
                <a:gd name="T43" fmla="*/ 23 h 136"/>
                <a:gd name="T44" fmla="*/ 131 w 154"/>
                <a:gd name="T45" fmla="*/ 17 h 136"/>
                <a:gd name="T46" fmla="*/ 137 w 154"/>
                <a:gd name="T47" fmla="*/ 10 h 136"/>
                <a:gd name="T48" fmla="*/ 118 w 154"/>
                <a:gd name="T49" fmla="*/ 10 h 136"/>
                <a:gd name="T50" fmla="*/ 125 w 154"/>
                <a:gd name="T51" fmla="*/ 17 h 136"/>
                <a:gd name="T52" fmla="*/ 118 w 154"/>
                <a:gd name="T53" fmla="*/ 23 h 136"/>
                <a:gd name="T54" fmla="*/ 112 w 154"/>
                <a:gd name="T55" fmla="*/ 17 h 136"/>
                <a:gd name="T56" fmla="*/ 118 w 154"/>
                <a:gd name="T57" fmla="*/ 10 h 136"/>
                <a:gd name="T58" fmla="*/ 99 w 154"/>
                <a:gd name="T59" fmla="*/ 10 h 136"/>
                <a:gd name="T60" fmla="*/ 106 w 154"/>
                <a:gd name="T61" fmla="*/ 17 h 136"/>
                <a:gd name="T62" fmla="*/ 99 w 154"/>
                <a:gd name="T63" fmla="*/ 23 h 136"/>
                <a:gd name="T64" fmla="*/ 93 w 154"/>
                <a:gd name="T65" fmla="*/ 17 h 136"/>
                <a:gd name="T66" fmla="*/ 99 w 154"/>
                <a:gd name="T67" fmla="*/ 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6">
                  <a:moveTo>
                    <a:pt x="145" y="125"/>
                  </a:moveTo>
                  <a:cubicBezTo>
                    <a:pt x="144" y="125"/>
                    <a:pt x="144" y="125"/>
                    <a:pt x="144" y="125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5" y="43"/>
                  </a:cubicBezTo>
                  <a:cubicBezTo>
                    <a:pt x="148" y="43"/>
                    <a:pt x="151" y="43"/>
                    <a:pt x="154" y="4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2" y="136"/>
                    <a:pt x="154" y="134"/>
                    <a:pt x="154" y="132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1" y="124"/>
                    <a:pt x="148" y="125"/>
                    <a:pt x="145" y="125"/>
                  </a:cubicBezTo>
                  <a:close/>
                  <a:moveTo>
                    <a:pt x="137" y="10"/>
                  </a:moveTo>
                  <a:cubicBezTo>
                    <a:pt x="141" y="10"/>
                    <a:pt x="144" y="13"/>
                    <a:pt x="144" y="17"/>
                  </a:cubicBezTo>
                  <a:cubicBezTo>
                    <a:pt x="144" y="20"/>
                    <a:pt x="141" y="23"/>
                    <a:pt x="137" y="23"/>
                  </a:cubicBezTo>
                  <a:cubicBezTo>
                    <a:pt x="134" y="23"/>
                    <a:pt x="131" y="20"/>
                    <a:pt x="131" y="17"/>
                  </a:cubicBezTo>
                  <a:cubicBezTo>
                    <a:pt x="131" y="13"/>
                    <a:pt x="134" y="10"/>
                    <a:pt x="137" y="10"/>
                  </a:cubicBezTo>
                  <a:close/>
                  <a:moveTo>
                    <a:pt x="118" y="10"/>
                  </a:moveTo>
                  <a:cubicBezTo>
                    <a:pt x="122" y="10"/>
                    <a:pt x="125" y="13"/>
                    <a:pt x="125" y="17"/>
                  </a:cubicBezTo>
                  <a:cubicBezTo>
                    <a:pt x="125" y="20"/>
                    <a:pt x="122" y="23"/>
                    <a:pt x="118" y="23"/>
                  </a:cubicBezTo>
                  <a:cubicBezTo>
                    <a:pt x="115" y="23"/>
                    <a:pt x="112" y="20"/>
                    <a:pt x="112" y="17"/>
                  </a:cubicBezTo>
                  <a:cubicBezTo>
                    <a:pt x="112" y="13"/>
                    <a:pt x="115" y="10"/>
                    <a:pt x="118" y="10"/>
                  </a:cubicBezTo>
                  <a:close/>
                  <a:moveTo>
                    <a:pt x="99" y="10"/>
                  </a:moveTo>
                  <a:cubicBezTo>
                    <a:pt x="103" y="10"/>
                    <a:pt x="106" y="13"/>
                    <a:pt x="106" y="17"/>
                  </a:cubicBezTo>
                  <a:cubicBezTo>
                    <a:pt x="106" y="20"/>
                    <a:pt x="103" y="23"/>
                    <a:pt x="99" y="23"/>
                  </a:cubicBezTo>
                  <a:cubicBezTo>
                    <a:pt x="96" y="23"/>
                    <a:pt x="93" y="20"/>
                    <a:pt x="93" y="17"/>
                  </a:cubicBezTo>
                  <a:cubicBezTo>
                    <a:pt x="93" y="13"/>
                    <a:pt x="96" y="10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246"/>
            <p:cNvSpPr>
              <a:spLocks noEditPoints="1"/>
            </p:cNvSpPr>
            <p:nvPr/>
          </p:nvSpPr>
          <p:spPr bwMode="auto">
            <a:xfrm>
              <a:off x="7335884" y="1979802"/>
              <a:ext cx="258060" cy="210351"/>
            </a:xfrm>
            <a:custGeom>
              <a:avLst/>
              <a:gdLst>
                <a:gd name="T0" fmla="*/ 96 w 101"/>
                <a:gd name="T1" fmla="*/ 68 h 82"/>
                <a:gd name="T2" fmla="*/ 77 w 101"/>
                <a:gd name="T3" fmla="*/ 55 h 82"/>
                <a:gd name="T4" fmla="*/ 71 w 101"/>
                <a:gd name="T5" fmla="*/ 54 h 82"/>
                <a:gd name="T6" fmla="*/ 69 w 101"/>
                <a:gd name="T7" fmla="*/ 55 h 82"/>
                <a:gd name="T8" fmla="*/ 66 w 101"/>
                <a:gd name="T9" fmla="*/ 53 h 82"/>
                <a:gd name="T10" fmla="*/ 69 w 101"/>
                <a:gd name="T11" fmla="*/ 29 h 82"/>
                <a:gd name="T12" fmla="*/ 29 w 101"/>
                <a:gd name="T13" fmla="*/ 4 h 82"/>
                <a:gd name="T14" fmla="*/ 4 w 101"/>
                <a:gd name="T15" fmla="*/ 45 h 82"/>
                <a:gd name="T16" fmla="*/ 45 w 101"/>
                <a:gd name="T17" fmla="*/ 70 h 82"/>
                <a:gd name="T18" fmla="*/ 62 w 101"/>
                <a:gd name="T19" fmla="*/ 59 h 82"/>
                <a:gd name="T20" fmla="*/ 66 w 101"/>
                <a:gd name="T21" fmla="*/ 61 h 82"/>
                <a:gd name="T22" fmla="*/ 69 w 101"/>
                <a:gd name="T23" fmla="*/ 68 h 82"/>
                <a:gd name="T24" fmla="*/ 88 w 101"/>
                <a:gd name="T25" fmla="*/ 80 h 82"/>
                <a:gd name="T26" fmla="*/ 94 w 101"/>
                <a:gd name="T27" fmla="*/ 81 h 82"/>
                <a:gd name="T28" fmla="*/ 99 w 101"/>
                <a:gd name="T29" fmla="*/ 78 h 82"/>
                <a:gd name="T30" fmla="*/ 96 w 101"/>
                <a:gd name="T31" fmla="*/ 68 h 82"/>
                <a:gd name="T32" fmla="*/ 42 w 101"/>
                <a:gd name="T33" fmla="*/ 58 h 82"/>
                <a:gd name="T34" fmla="*/ 16 w 101"/>
                <a:gd name="T35" fmla="*/ 42 h 82"/>
                <a:gd name="T36" fmla="*/ 32 w 101"/>
                <a:gd name="T37" fmla="*/ 16 h 82"/>
                <a:gd name="T38" fmla="*/ 58 w 101"/>
                <a:gd name="T39" fmla="*/ 32 h 82"/>
                <a:gd name="T40" fmla="*/ 42 w 101"/>
                <a:gd name="T4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2">
                  <a:moveTo>
                    <a:pt x="96" y="68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5" y="54"/>
                    <a:pt x="73" y="54"/>
                    <a:pt x="71" y="54"/>
                  </a:cubicBezTo>
                  <a:cubicBezTo>
                    <a:pt x="71" y="54"/>
                    <a:pt x="70" y="55"/>
                    <a:pt x="69" y="5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0" y="46"/>
                    <a:pt x="71" y="37"/>
                    <a:pt x="69" y="29"/>
                  </a:cubicBezTo>
                  <a:cubicBezTo>
                    <a:pt x="65" y="11"/>
                    <a:pt x="47" y="0"/>
                    <a:pt x="29" y="4"/>
                  </a:cubicBezTo>
                  <a:cubicBezTo>
                    <a:pt x="11" y="9"/>
                    <a:pt x="0" y="27"/>
                    <a:pt x="4" y="45"/>
                  </a:cubicBezTo>
                  <a:cubicBezTo>
                    <a:pt x="8" y="63"/>
                    <a:pt x="27" y="74"/>
                    <a:pt x="45" y="70"/>
                  </a:cubicBezTo>
                  <a:cubicBezTo>
                    <a:pt x="52" y="68"/>
                    <a:pt x="58" y="64"/>
                    <a:pt x="62" y="5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3"/>
                    <a:pt x="67" y="66"/>
                    <a:pt x="69" y="6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1"/>
                    <a:pt x="92" y="82"/>
                    <a:pt x="94" y="81"/>
                  </a:cubicBezTo>
                  <a:cubicBezTo>
                    <a:pt x="96" y="81"/>
                    <a:pt x="98" y="80"/>
                    <a:pt x="99" y="78"/>
                  </a:cubicBezTo>
                  <a:cubicBezTo>
                    <a:pt x="101" y="75"/>
                    <a:pt x="100" y="70"/>
                    <a:pt x="96" y="68"/>
                  </a:cubicBezTo>
                  <a:close/>
                  <a:moveTo>
                    <a:pt x="42" y="58"/>
                  </a:moveTo>
                  <a:cubicBezTo>
                    <a:pt x="30" y="61"/>
                    <a:pt x="19" y="54"/>
                    <a:pt x="16" y="42"/>
                  </a:cubicBezTo>
                  <a:cubicBezTo>
                    <a:pt x="13" y="30"/>
                    <a:pt x="20" y="19"/>
                    <a:pt x="32" y="16"/>
                  </a:cubicBezTo>
                  <a:cubicBezTo>
                    <a:pt x="43" y="13"/>
                    <a:pt x="55" y="20"/>
                    <a:pt x="58" y="32"/>
                  </a:cubicBezTo>
                  <a:cubicBezTo>
                    <a:pt x="60" y="43"/>
                    <a:pt x="53" y="55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13619" y="4545469"/>
            <a:ext cx="492125" cy="362585"/>
            <a:chOff x="5958843" y="1820413"/>
            <a:chExt cx="535637" cy="394680"/>
          </a:xfrm>
          <a:solidFill>
            <a:schemeClr val="bg1"/>
          </a:solidFill>
        </p:grpSpPr>
        <p:sp>
          <p:nvSpPr>
            <p:cNvPr id="37" name="Freeform 248"/>
            <p:cNvSpPr/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05501" y="1039765"/>
            <a:ext cx="3521505" cy="616654"/>
            <a:chOff x="1744834" y="1844993"/>
            <a:chExt cx="2873725" cy="503272"/>
          </a:xfrm>
        </p:grpSpPr>
        <p:sp>
          <p:nvSpPr>
            <p:cNvPr id="40" name="TextBox 32"/>
            <p:cNvSpPr txBox="1"/>
            <p:nvPr/>
          </p:nvSpPr>
          <p:spPr>
            <a:xfrm>
              <a:off x="2514182" y="1844993"/>
              <a:ext cx="2104377" cy="32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給予即是獲得</a:t>
              </a:r>
              <a:endParaRPr lang="zh-CN" altLang="en-US" sz="20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1" name="TextBox 33"/>
            <p:cNvSpPr txBox="1"/>
            <p:nvPr/>
          </p:nvSpPr>
          <p:spPr>
            <a:xfrm>
              <a:off x="1744834" y="2106707"/>
              <a:ext cx="2347927" cy="241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endParaRPr lang="zh-CN" altLang="en-US" sz="1000" spc="-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528361" y="3590666"/>
            <a:ext cx="3339665" cy="734434"/>
            <a:chOff x="1782144" y="1797849"/>
            <a:chExt cx="2725334" cy="599564"/>
          </a:xfrm>
        </p:grpSpPr>
        <p:sp>
          <p:nvSpPr>
            <p:cNvPr id="43" name="TextBox 35"/>
            <p:cNvSpPr txBox="1"/>
            <p:nvPr/>
          </p:nvSpPr>
          <p:spPr>
            <a:xfrm>
              <a:off x="2552858" y="1797849"/>
              <a:ext cx="1954620" cy="32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破除</a:t>
              </a:r>
              <a:r>
                <a:rPr lang="zh-CN" altLang="en-US" sz="2000" b="1" dirty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刻板印象</a:t>
              </a:r>
            </a:p>
          </p:txBody>
        </p:sp>
        <p:sp>
          <p:nvSpPr>
            <p:cNvPr id="44" name="TextBox 36"/>
            <p:cNvSpPr txBox="1"/>
            <p:nvPr/>
          </p:nvSpPr>
          <p:spPr>
            <a:xfrm>
              <a:off x="1782144" y="2155788"/>
              <a:ext cx="2310617" cy="24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endParaRPr lang="zh-CN" altLang="en-US" sz="1000" spc="-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391090" y="2622641"/>
            <a:ext cx="2935952" cy="400110"/>
            <a:chOff x="506077" y="464693"/>
            <a:chExt cx="2396038" cy="577893"/>
          </a:xfrm>
        </p:grpSpPr>
        <p:sp>
          <p:nvSpPr>
            <p:cNvPr id="46" name="TextBox 38"/>
            <p:cNvSpPr txBox="1"/>
            <p:nvPr/>
          </p:nvSpPr>
          <p:spPr>
            <a:xfrm>
              <a:off x="506077" y="464693"/>
              <a:ext cx="2266198" cy="32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成為</a:t>
              </a:r>
              <a:r>
                <a:rPr lang="zh-TW" altLang="en-US" sz="2000" b="1" dirty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更堅強的</a:t>
              </a:r>
              <a:r>
                <a:rPr lang="zh-TW" altLang="en-US" sz="20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</a:t>
              </a:r>
              <a:endParaRPr lang="zh-CN" altLang="en-US" sz="20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7" name="TextBox 39"/>
            <p:cNvSpPr txBox="1"/>
            <p:nvPr/>
          </p:nvSpPr>
          <p:spPr>
            <a:xfrm>
              <a:off x="553519" y="590322"/>
              <a:ext cx="2348596" cy="45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endParaRPr lang="zh-CN" altLang="en-US" sz="2000" spc="-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14377" r="513" b="14424"/>
          <a:stretch/>
        </p:blipFill>
        <p:spPr>
          <a:xfrm>
            <a:off x="1553774" y="1566564"/>
            <a:ext cx="3339665" cy="1783346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r="5067" b="18551"/>
          <a:stretch/>
        </p:blipFill>
        <p:spPr>
          <a:xfrm>
            <a:off x="8391090" y="3072505"/>
            <a:ext cx="3800910" cy="2693001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97" y="3962512"/>
            <a:ext cx="3144009" cy="23580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10359" y="363220"/>
            <a:ext cx="2585851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友 善 實 作 活 動 成 果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34325" y="3027352"/>
            <a:ext cx="3449944" cy="1033780"/>
          </a:xfrm>
          <a:prstGeom prst="rect">
            <a:avLst/>
          </a:prstGeom>
          <a:solidFill>
            <a:srgbClr val="6D986A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14148" y="3174910"/>
            <a:ext cx="323083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思考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計畫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動手做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10100" y="1608455"/>
            <a:ext cx="2985770" cy="206756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10100" y="3782695"/>
            <a:ext cx="2985770" cy="206756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84" y="838155"/>
            <a:ext cx="2286755" cy="304900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39" y="807402"/>
            <a:ext cx="2274226" cy="303230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65" y="820433"/>
            <a:ext cx="2277221" cy="303629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84" y="3887162"/>
            <a:ext cx="2247494" cy="299665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27" y="3800847"/>
            <a:ext cx="2294112" cy="305881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39" y="3826291"/>
            <a:ext cx="2293147" cy="30575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9" grpId="0" animBg="1"/>
      <p:bldP spid="19" grpId="1" animBg="1"/>
      <p:bldP spid="19" grpId="2" bldLvl="0" animBg="1"/>
      <p:bldP spid="16" grpId="0"/>
      <p:bldP spid="3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30200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教 室 外 的 風 景</a:t>
            </a:r>
            <a:endParaRPr lang="zh-TW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1030605" y="2018348"/>
            <a:ext cx="2997200" cy="1504950"/>
          </a:xfrm>
          <a:prstGeom prst="round2Diag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对角圆角矩形 6"/>
          <p:cNvSpPr/>
          <p:nvPr/>
        </p:nvSpPr>
        <p:spPr>
          <a:xfrm>
            <a:off x="4586605" y="1988185"/>
            <a:ext cx="2997200" cy="1504950"/>
          </a:xfrm>
          <a:prstGeom prst="round2DiagRect">
            <a:avLst/>
          </a:prstGeom>
          <a:noFill/>
          <a:ln>
            <a:solidFill>
              <a:srgbClr val="6D98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1030605" y="3907473"/>
            <a:ext cx="2997200" cy="1504950"/>
          </a:xfrm>
          <a:prstGeom prst="round2DiagRect">
            <a:avLst/>
          </a:prstGeom>
          <a:noFill/>
          <a:ln>
            <a:solidFill>
              <a:srgbClr val="6D98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4586605" y="3907473"/>
            <a:ext cx="2997200" cy="1504950"/>
          </a:xfrm>
          <a:prstGeom prst="round2Diag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对角圆角矩形 11"/>
          <p:cNvSpPr/>
          <p:nvPr/>
        </p:nvSpPr>
        <p:spPr>
          <a:xfrm>
            <a:off x="7933055" y="1988185"/>
            <a:ext cx="2997200" cy="1504950"/>
          </a:xfrm>
          <a:prstGeom prst="round2Diag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3" name="对角圆角矩形 12"/>
          <p:cNvSpPr/>
          <p:nvPr/>
        </p:nvSpPr>
        <p:spPr>
          <a:xfrm>
            <a:off x="7933055" y="3907473"/>
            <a:ext cx="2997200" cy="1504950"/>
          </a:xfrm>
          <a:prstGeom prst="round2DiagRect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" y="1403131"/>
            <a:ext cx="3104036" cy="232541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70" y="1403131"/>
            <a:ext cx="3104035" cy="232541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70" y="1412305"/>
            <a:ext cx="3079542" cy="230706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" y="3907472"/>
            <a:ext cx="3104036" cy="232802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69" y="3907473"/>
            <a:ext cx="3104035" cy="232541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70" y="3907473"/>
            <a:ext cx="3130169" cy="23476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  <p:bldP spid="7" grpId="0" bldLvl="0" animBg="1"/>
      <p:bldP spid="6" grpId="0" animBg="1"/>
      <p:bldP spid="6" grpId="1" bldLvl="0" animBg="1"/>
      <p:bldP spid="11" grpId="0" animBg="1"/>
      <p:bldP spid="11" grpId="1" bldLvl="0" animBg="1"/>
      <p:bldP spid="12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班級經營優劣分析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Freeform 3"/>
          <p:cNvSpPr>
            <a:spLocks noChangeArrowheads="1"/>
          </p:cNvSpPr>
          <p:nvPr/>
        </p:nvSpPr>
        <p:spPr bwMode="auto">
          <a:xfrm rot="19397468">
            <a:off x="4830763" y="1954213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6D986A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3" name="Freeform 3"/>
          <p:cNvSpPr>
            <a:spLocks noChangeArrowheads="1"/>
          </p:cNvSpPr>
          <p:nvPr/>
        </p:nvSpPr>
        <p:spPr bwMode="auto">
          <a:xfrm rot="3202081">
            <a:off x="6051550" y="2362200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6D986A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4" name="Freeform 3"/>
          <p:cNvSpPr>
            <a:spLocks noChangeArrowheads="1"/>
          </p:cNvSpPr>
          <p:nvPr/>
        </p:nvSpPr>
        <p:spPr bwMode="auto">
          <a:xfrm rot="8579122">
            <a:off x="5638800" y="3586163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6D986A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5" name="Freeform 3"/>
          <p:cNvSpPr>
            <a:spLocks noChangeArrowheads="1"/>
          </p:cNvSpPr>
          <p:nvPr/>
        </p:nvSpPr>
        <p:spPr bwMode="auto">
          <a:xfrm rot="13978264">
            <a:off x="4418806" y="3186907"/>
            <a:ext cx="1730375" cy="175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6D986A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6" name="TextBox 19"/>
          <p:cNvSpPr txBox="1">
            <a:spLocks noChangeArrowheads="1"/>
          </p:cNvSpPr>
          <p:nvPr/>
        </p:nvSpPr>
        <p:spPr bwMode="auto">
          <a:xfrm>
            <a:off x="5160963" y="2295525"/>
            <a:ext cx="1093787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57" name="TextBox 20"/>
          <p:cNvSpPr txBox="1">
            <a:spLocks noChangeArrowheads="1"/>
          </p:cNvSpPr>
          <p:nvPr/>
        </p:nvSpPr>
        <p:spPr bwMode="auto">
          <a:xfrm>
            <a:off x="6370003" y="2777808"/>
            <a:ext cx="10937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sz="5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5946775" y="4144963"/>
            <a:ext cx="1093788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T</a:t>
            </a:r>
          </a:p>
        </p:txBody>
      </p:sp>
      <p:sp>
        <p:nvSpPr>
          <p:cNvPr id="59" name="TextBox 22"/>
          <p:cNvSpPr txBox="1">
            <a:spLocks noChangeArrowheads="1"/>
          </p:cNvSpPr>
          <p:nvPr/>
        </p:nvSpPr>
        <p:spPr bwMode="auto">
          <a:xfrm>
            <a:off x="4657725" y="3589338"/>
            <a:ext cx="10937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</a:t>
            </a:r>
          </a:p>
        </p:txBody>
      </p:sp>
      <p:grpSp>
        <p:nvGrpSpPr>
          <p:cNvPr id="68" name="PA_组合 12"/>
          <p:cNvGrpSpPr/>
          <p:nvPr>
            <p:custDataLst>
              <p:tags r:id="rId1"/>
            </p:custDataLst>
          </p:nvPr>
        </p:nvGrpSpPr>
        <p:grpSpPr>
          <a:xfrm>
            <a:off x="7295362" y="2282254"/>
            <a:ext cx="3997179" cy="1308577"/>
            <a:chOff x="4105845" y="622757"/>
            <a:chExt cx="3997179" cy="1308577"/>
          </a:xfrm>
        </p:grpSpPr>
        <p:sp>
          <p:nvSpPr>
            <p:cNvPr id="69" name="文本框 68"/>
            <p:cNvSpPr txBox="1"/>
            <p:nvPr/>
          </p:nvSpPr>
          <p:spPr>
            <a:xfrm>
              <a:off x="4454461" y="622757"/>
              <a:ext cx="3648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機會  </a:t>
              </a:r>
              <a:r>
                <a:rPr lang="en-US" altLang="zh-CN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Opportunities</a:t>
              </a:r>
              <a:endParaRPr lang="zh-CN" altLang="en-US" sz="28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105845" y="1377336"/>
              <a:ext cx="30372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TW" alt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犯錯</a:t>
              </a:r>
              <a:endPara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1" name="PA_组合 12"/>
          <p:cNvGrpSpPr/>
          <p:nvPr>
            <p:custDataLst>
              <p:tags r:id="rId2"/>
            </p:custDataLst>
          </p:nvPr>
        </p:nvGrpSpPr>
        <p:grpSpPr>
          <a:xfrm>
            <a:off x="6460102" y="4115228"/>
            <a:ext cx="3730441" cy="937973"/>
            <a:chOff x="3679437" y="763368"/>
            <a:chExt cx="3730441" cy="937973"/>
          </a:xfrm>
        </p:grpSpPr>
        <p:sp>
          <p:nvSpPr>
            <p:cNvPr id="72" name="文本框 71"/>
            <p:cNvSpPr txBox="1"/>
            <p:nvPr/>
          </p:nvSpPr>
          <p:spPr>
            <a:xfrm>
              <a:off x="4942664" y="763368"/>
              <a:ext cx="24672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威</a:t>
              </a:r>
              <a:r>
                <a:rPr lang="zh-TW" altLang="en-US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脅  </a:t>
              </a:r>
              <a:r>
                <a:rPr lang="en-US" altLang="zh-CN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Threats</a:t>
              </a:r>
              <a:endParaRPr lang="zh-CN" altLang="en-US" sz="28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679437" y="1203897"/>
              <a:ext cx="3037205" cy="49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TW" alt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持之以恆</a:t>
              </a:r>
              <a:endPara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4" name="PA_组合 12"/>
          <p:cNvGrpSpPr/>
          <p:nvPr>
            <p:custDataLst>
              <p:tags r:id="rId3"/>
            </p:custDataLst>
          </p:nvPr>
        </p:nvGrpSpPr>
        <p:grpSpPr>
          <a:xfrm>
            <a:off x="1264824" y="2219315"/>
            <a:ext cx="4816325" cy="1030977"/>
            <a:chOff x="3289140" y="916743"/>
            <a:chExt cx="4816325" cy="1030977"/>
          </a:xfrm>
        </p:grpSpPr>
        <p:sp>
          <p:nvSpPr>
            <p:cNvPr id="75" name="文本框 74"/>
            <p:cNvSpPr txBox="1"/>
            <p:nvPr/>
          </p:nvSpPr>
          <p:spPr>
            <a:xfrm>
              <a:off x="3289140" y="916743"/>
              <a:ext cx="2862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優勢</a:t>
              </a:r>
              <a:r>
                <a:rPr lang="zh-TW" altLang="en-US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lang="en-US" altLang="zh-CN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Strengths</a:t>
              </a:r>
              <a:endParaRPr lang="zh-CN" altLang="en-US" sz="28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068260" y="1393722"/>
              <a:ext cx="30372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TW" alt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班級屬性</a:t>
              </a:r>
              <a:endPara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7" name="PA_组合 12"/>
          <p:cNvGrpSpPr/>
          <p:nvPr>
            <p:custDataLst>
              <p:tags r:id="rId4"/>
            </p:custDataLst>
          </p:nvPr>
        </p:nvGrpSpPr>
        <p:grpSpPr>
          <a:xfrm>
            <a:off x="1170848" y="3729589"/>
            <a:ext cx="4902598" cy="960976"/>
            <a:chOff x="3195165" y="897362"/>
            <a:chExt cx="4902598" cy="960976"/>
          </a:xfrm>
        </p:grpSpPr>
        <p:sp>
          <p:nvSpPr>
            <p:cNvPr id="78" name="文本框 77"/>
            <p:cNvSpPr txBox="1"/>
            <p:nvPr/>
          </p:nvSpPr>
          <p:spPr>
            <a:xfrm>
              <a:off x="3195165" y="897362"/>
              <a:ext cx="3306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劣勢</a:t>
              </a:r>
              <a:r>
                <a:rPr lang="zh-TW" altLang="en-US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lang="en-US" altLang="zh-CN" sz="28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Weaknesses</a:t>
              </a:r>
              <a:endParaRPr lang="zh-CN" altLang="en-US" sz="28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5060558" y="1304340"/>
              <a:ext cx="30372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TW" altLang="en-US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                 感受力</a:t>
              </a:r>
              <a:endParaRPr lang="zh-CN" altLang="en-US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4767580"/>
            <a:ext cx="1676400" cy="219456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2330" y="2044065"/>
            <a:ext cx="7925435" cy="2760980"/>
          </a:xfrm>
          <a:prstGeom prst="rect">
            <a:avLst/>
          </a:prstGeom>
          <a:noFill/>
          <a:ln w="317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1137" y="2331484"/>
            <a:ext cx="310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回饋感謝</a:t>
            </a:r>
            <a:endParaRPr lang="en-US" altLang="zh-CN" sz="4800" b="1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8506" y="3686810"/>
            <a:ext cx="50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 </a:t>
            </a:r>
            <a:r>
              <a:rPr lang="zh-TW" altLang="en-US" sz="32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碎布縫</a:t>
            </a:r>
            <a:r>
              <a:rPr lang="zh-TW" altLang="en-US" sz="3200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彩衣  零時</a:t>
            </a:r>
            <a:r>
              <a:rPr lang="zh-TW" altLang="en-US" sz="32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成大計</a:t>
            </a:r>
            <a:endParaRPr lang="zh-CN" altLang="en-US" sz="3200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490" y="-22860"/>
            <a:ext cx="3174365" cy="2362835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4057650"/>
            <a:ext cx="2219325" cy="29044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59048" y="2242820"/>
            <a:ext cx="7073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8CAA5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THANK YOU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4767580"/>
            <a:ext cx="1676400" cy="21945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97764" y="2288525"/>
            <a:ext cx="1158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68107" y="2682503"/>
            <a:ext cx="1680845" cy="1405890"/>
            <a:chOff x="6015" y="4586"/>
            <a:chExt cx="2647" cy="2214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6342" y="4838"/>
              <a:ext cx="2040" cy="1704"/>
            </a:xfrm>
            <a:prstGeom prst="line">
              <a:avLst/>
            </a:prstGeom>
            <a:ln>
              <a:solidFill>
                <a:srgbClr val="6D9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8473" y="4586"/>
              <a:ext cx="189" cy="189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015" y="6611"/>
              <a:ext cx="189" cy="189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60268" y="3370565"/>
            <a:ext cx="1108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</a:t>
            </a:r>
            <a:endParaRPr lang="zh-CN" altLang="en-US" sz="6600" b="1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51095" y="1452245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93765" y="1462465"/>
            <a:ext cx="1613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活動發想</a:t>
            </a:r>
            <a:endParaRPr lang="zh-CN" altLang="en-US" sz="2800" b="1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50460" y="2578100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93765" y="2435137"/>
            <a:ext cx="1613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預期目的</a:t>
            </a:r>
            <a:endParaRPr lang="zh-CN" altLang="en-US" sz="2800" b="1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50460" y="3702050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993130" y="3561715"/>
            <a:ext cx="1613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實施過程</a:t>
            </a:r>
            <a:endParaRPr lang="zh-CN" altLang="en-US" sz="2800" b="1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51095" y="4819015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993765" y="4678680"/>
            <a:ext cx="1613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回饋感謝</a:t>
            </a:r>
            <a:endParaRPr lang="zh-CN" altLang="en-US" sz="2800" b="1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7" grpId="0"/>
      <p:bldP spid="18" grpId="1"/>
      <p:bldP spid="22" grpId="0"/>
      <p:bldP spid="23" grpId="1"/>
      <p:bldP spid="32" grpId="0"/>
      <p:bldP spid="33" grpId="1"/>
      <p:bldP spid="36" grpId="0"/>
      <p:bldP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4767580"/>
            <a:ext cx="1676400" cy="219456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2330" y="2044065"/>
            <a:ext cx="7925435" cy="2760980"/>
          </a:xfrm>
          <a:prstGeom prst="rect">
            <a:avLst/>
          </a:prstGeom>
          <a:noFill/>
          <a:ln w="317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1137" y="2331484"/>
            <a:ext cx="310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活動發想</a:t>
            </a:r>
            <a:endParaRPr lang="en-US" altLang="zh-CN" sz="3600" b="1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1407" y="3103245"/>
            <a:ext cx="786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32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之道無</a:t>
            </a:r>
            <a:r>
              <a:rPr lang="zh-TW" altLang="en-US" sz="3200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他唯愛</a:t>
            </a:r>
            <a:r>
              <a:rPr lang="zh-TW" altLang="en-US" sz="32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與榜樣</a:t>
            </a:r>
            <a:r>
              <a:rPr lang="zh-TW" altLang="en-US" sz="3200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而已</a:t>
            </a:r>
            <a:endParaRPr lang="en-US" altLang="zh-TW" sz="3200" dirty="0" smtClean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CN" sz="20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Education is nothing but a concern for love and role model</a:t>
            </a:r>
            <a:r>
              <a:rPr lang="en-US" altLang="zh-CN" sz="2000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algn="ctr"/>
            <a:endParaRPr lang="en-US" altLang="zh-CN" sz="2000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策 略 運 用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2537460" y="2795522"/>
            <a:ext cx="5715" cy="1134110"/>
          </a:xfrm>
          <a:prstGeom prst="straightConnector1">
            <a:avLst/>
          </a:prstGeom>
          <a:ln w="28575">
            <a:solidFill>
              <a:srgbClr val="6D98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9642475" y="2795522"/>
            <a:ext cx="5715" cy="1134110"/>
          </a:xfrm>
          <a:prstGeom prst="straightConnector1">
            <a:avLst/>
          </a:prstGeom>
          <a:ln w="28575">
            <a:solidFill>
              <a:srgbClr val="6D98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7391728" y="2802190"/>
            <a:ext cx="5715" cy="1134110"/>
          </a:xfrm>
          <a:prstGeom prst="straightConnector1">
            <a:avLst/>
          </a:prstGeom>
          <a:ln w="28575">
            <a:solidFill>
              <a:srgbClr val="6D98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913947" y="2802190"/>
            <a:ext cx="5715" cy="1134110"/>
          </a:xfrm>
          <a:prstGeom prst="straightConnector1">
            <a:avLst/>
          </a:prstGeom>
          <a:ln w="28575">
            <a:solidFill>
              <a:srgbClr val="6D98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燕尾形 64"/>
          <p:cNvSpPr/>
          <p:nvPr/>
        </p:nvSpPr>
        <p:spPr>
          <a:xfrm>
            <a:off x="1458277" y="2527296"/>
            <a:ext cx="2260600" cy="271145"/>
          </a:xfrm>
          <a:prstGeom prst="chevron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發現問題</a:t>
            </a:r>
            <a:endParaRPr lang="zh-CN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燕尾形 65"/>
          <p:cNvSpPr/>
          <p:nvPr/>
        </p:nvSpPr>
        <p:spPr>
          <a:xfrm>
            <a:off x="3781425" y="2524377"/>
            <a:ext cx="2260600" cy="271145"/>
          </a:xfrm>
          <a:prstGeom prst="chevron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建立連結</a:t>
            </a:r>
            <a:endParaRPr lang="zh-CN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燕尾形 66"/>
          <p:cNvSpPr/>
          <p:nvPr/>
        </p:nvSpPr>
        <p:spPr>
          <a:xfrm>
            <a:off x="6249670" y="2524376"/>
            <a:ext cx="2260600" cy="271145"/>
          </a:xfrm>
          <a:prstGeom prst="chevron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進行標註</a:t>
            </a:r>
            <a:endParaRPr lang="zh-CN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燕尾形 67"/>
          <p:cNvSpPr/>
          <p:nvPr/>
        </p:nvSpPr>
        <p:spPr>
          <a:xfrm>
            <a:off x="8557895" y="2524375"/>
            <a:ext cx="2260600" cy="271145"/>
          </a:xfrm>
          <a:prstGeom prst="chevron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給予獎勵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091055" y="3936300"/>
            <a:ext cx="904240" cy="904240"/>
            <a:chOff x="14468" y="5385"/>
            <a:chExt cx="1424" cy="1424"/>
          </a:xfrm>
        </p:grpSpPr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14468" y="5385"/>
              <a:ext cx="1424" cy="1424"/>
            </a:xfrm>
            <a:prstGeom prst="ellipse">
              <a:avLst/>
            </a:prstGeom>
            <a:noFill/>
            <a:ln w="25400">
              <a:solidFill>
                <a:srgbClr val="6D98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6" name="Freeform 217"/>
            <p:cNvSpPr>
              <a:spLocks noChangeAspect="1" noEditPoints="1"/>
            </p:cNvSpPr>
            <p:nvPr/>
          </p:nvSpPr>
          <p:spPr bwMode="auto">
            <a:xfrm>
              <a:off x="14795" y="5695"/>
              <a:ext cx="771" cy="783"/>
            </a:xfrm>
            <a:custGeom>
              <a:avLst/>
              <a:gdLst>
                <a:gd name="T0" fmla="*/ 49 w 125"/>
                <a:gd name="T1" fmla="*/ 16 h 127"/>
                <a:gd name="T2" fmla="*/ 36 w 125"/>
                <a:gd name="T3" fmla="*/ 18 h 127"/>
                <a:gd name="T4" fmla="*/ 25 w 125"/>
                <a:gd name="T5" fmla="*/ 26 h 127"/>
                <a:gd name="T6" fmla="*/ 18 w 125"/>
                <a:gd name="T7" fmla="*/ 37 h 127"/>
                <a:gd name="T8" fmla="*/ 15 w 125"/>
                <a:gd name="T9" fmla="*/ 50 h 127"/>
                <a:gd name="T10" fmla="*/ 18 w 125"/>
                <a:gd name="T11" fmla="*/ 64 h 127"/>
                <a:gd name="T12" fmla="*/ 25 w 125"/>
                <a:gd name="T13" fmla="*/ 75 h 127"/>
                <a:gd name="T14" fmla="*/ 36 w 125"/>
                <a:gd name="T15" fmla="*/ 81 h 127"/>
                <a:gd name="T16" fmla="*/ 49 w 125"/>
                <a:gd name="T17" fmla="*/ 85 h 127"/>
                <a:gd name="T18" fmla="*/ 63 w 125"/>
                <a:gd name="T19" fmla="*/ 81 h 127"/>
                <a:gd name="T20" fmla="*/ 73 w 125"/>
                <a:gd name="T21" fmla="*/ 75 h 127"/>
                <a:gd name="T22" fmla="*/ 81 w 125"/>
                <a:gd name="T23" fmla="*/ 64 h 127"/>
                <a:gd name="T24" fmla="*/ 84 w 125"/>
                <a:gd name="T25" fmla="*/ 50 h 127"/>
                <a:gd name="T26" fmla="*/ 81 w 125"/>
                <a:gd name="T27" fmla="*/ 37 h 127"/>
                <a:gd name="T28" fmla="*/ 73 w 125"/>
                <a:gd name="T29" fmla="*/ 26 h 127"/>
                <a:gd name="T30" fmla="*/ 63 w 125"/>
                <a:gd name="T31" fmla="*/ 18 h 127"/>
                <a:gd name="T32" fmla="*/ 49 w 125"/>
                <a:gd name="T33" fmla="*/ 16 h 127"/>
                <a:gd name="T34" fmla="*/ 49 w 125"/>
                <a:gd name="T35" fmla="*/ 0 h 127"/>
                <a:gd name="T36" fmla="*/ 68 w 125"/>
                <a:gd name="T37" fmla="*/ 4 h 127"/>
                <a:gd name="T38" fmla="*/ 85 w 125"/>
                <a:gd name="T39" fmla="*/ 16 h 127"/>
                <a:gd name="T40" fmla="*/ 95 w 125"/>
                <a:gd name="T41" fmla="*/ 31 h 127"/>
                <a:gd name="T42" fmla="*/ 99 w 125"/>
                <a:gd name="T43" fmla="*/ 50 h 127"/>
                <a:gd name="T44" fmla="*/ 97 w 125"/>
                <a:gd name="T45" fmla="*/ 64 h 127"/>
                <a:gd name="T46" fmla="*/ 91 w 125"/>
                <a:gd name="T47" fmla="*/ 77 h 127"/>
                <a:gd name="T48" fmla="*/ 91 w 125"/>
                <a:gd name="T49" fmla="*/ 78 h 127"/>
                <a:gd name="T50" fmla="*/ 122 w 125"/>
                <a:gd name="T51" fmla="*/ 109 h 127"/>
                <a:gd name="T52" fmla="*/ 124 w 125"/>
                <a:gd name="T53" fmla="*/ 113 h 127"/>
                <a:gd name="T54" fmla="*/ 125 w 125"/>
                <a:gd name="T55" fmla="*/ 116 h 127"/>
                <a:gd name="T56" fmla="*/ 124 w 125"/>
                <a:gd name="T57" fmla="*/ 120 h 127"/>
                <a:gd name="T58" fmla="*/ 122 w 125"/>
                <a:gd name="T59" fmla="*/ 123 h 127"/>
                <a:gd name="T60" fmla="*/ 119 w 125"/>
                <a:gd name="T61" fmla="*/ 126 h 127"/>
                <a:gd name="T62" fmla="*/ 115 w 125"/>
                <a:gd name="T63" fmla="*/ 127 h 127"/>
                <a:gd name="T64" fmla="*/ 111 w 125"/>
                <a:gd name="T65" fmla="*/ 126 h 127"/>
                <a:gd name="T66" fmla="*/ 107 w 125"/>
                <a:gd name="T67" fmla="*/ 123 h 127"/>
                <a:gd name="T68" fmla="*/ 77 w 125"/>
                <a:gd name="T69" fmla="*/ 93 h 127"/>
                <a:gd name="T70" fmla="*/ 76 w 125"/>
                <a:gd name="T71" fmla="*/ 92 h 127"/>
                <a:gd name="T72" fmla="*/ 64 w 125"/>
                <a:gd name="T73" fmla="*/ 98 h 127"/>
                <a:gd name="T74" fmla="*/ 49 w 125"/>
                <a:gd name="T75" fmla="*/ 101 h 127"/>
                <a:gd name="T76" fmla="*/ 30 w 125"/>
                <a:gd name="T77" fmla="*/ 97 h 127"/>
                <a:gd name="T78" fmla="*/ 14 w 125"/>
                <a:gd name="T79" fmla="*/ 85 h 127"/>
                <a:gd name="T80" fmla="*/ 4 w 125"/>
                <a:gd name="T81" fmla="*/ 69 h 127"/>
                <a:gd name="T82" fmla="*/ 0 w 125"/>
                <a:gd name="T83" fmla="*/ 50 h 127"/>
                <a:gd name="T84" fmla="*/ 4 w 125"/>
                <a:gd name="T85" fmla="*/ 31 h 127"/>
                <a:gd name="T86" fmla="*/ 14 w 125"/>
                <a:gd name="T87" fmla="*/ 16 h 127"/>
                <a:gd name="T88" fmla="*/ 30 w 125"/>
                <a:gd name="T89" fmla="*/ 4 h 127"/>
                <a:gd name="T90" fmla="*/ 49 w 125"/>
                <a:gd name="T9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27">
                  <a:moveTo>
                    <a:pt x="49" y="16"/>
                  </a:moveTo>
                  <a:lnTo>
                    <a:pt x="36" y="18"/>
                  </a:lnTo>
                  <a:lnTo>
                    <a:pt x="25" y="26"/>
                  </a:lnTo>
                  <a:lnTo>
                    <a:pt x="18" y="37"/>
                  </a:lnTo>
                  <a:lnTo>
                    <a:pt x="15" y="50"/>
                  </a:lnTo>
                  <a:lnTo>
                    <a:pt x="18" y="64"/>
                  </a:lnTo>
                  <a:lnTo>
                    <a:pt x="25" y="75"/>
                  </a:lnTo>
                  <a:lnTo>
                    <a:pt x="36" y="81"/>
                  </a:lnTo>
                  <a:lnTo>
                    <a:pt x="49" y="85"/>
                  </a:lnTo>
                  <a:lnTo>
                    <a:pt x="63" y="81"/>
                  </a:lnTo>
                  <a:lnTo>
                    <a:pt x="73" y="75"/>
                  </a:lnTo>
                  <a:lnTo>
                    <a:pt x="81" y="64"/>
                  </a:lnTo>
                  <a:lnTo>
                    <a:pt x="84" y="50"/>
                  </a:lnTo>
                  <a:lnTo>
                    <a:pt x="81" y="37"/>
                  </a:lnTo>
                  <a:lnTo>
                    <a:pt x="73" y="26"/>
                  </a:lnTo>
                  <a:lnTo>
                    <a:pt x="63" y="18"/>
                  </a:lnTo>
                  <a:lnTo>
                    <a:pt x="49" y="16"/>
                  </a:lnTo>
                  <a:close/>
                  <a:moveTo>
                    <a:pt x="49" y="0"/>
                  </a:moveTo>
                  <a:lnTo>
                    <a:pt x="68" y="4"/>
                  </a:lnTo>
                  <a:lnTo>
                    <a:pt x="85" y="16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7" y="64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122" y="109"/>
                  </a:lnTo>
                  <a:lnTo>
                    <a:pt x="124" y="113"/>
                  </a:lnTo>
                  <a:lnTo>
                    <a:pt x="125" y="116"/>
                  </a:lnTo>
                  <a:lnTo>
                    <a:pt x="124" y="120"/>
                  </a:lnTo>
                  <a:lnTo>
                    <a:pt x="122" y="123"/>
                  </a:lnTo>
                  <a:lnTo>
                    <a:pt x="119" y="126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7" y="123"/>
                  </a:lnTo>
                  <a:lnTo>
                    <a:pt x="77" y="93"/>
                  </a:lnTo>
                  <a:lnTo>
                    <a:pt x="76" y="92"/>
                  </a:lnTo>
                  <a:lnTo>
                    <a:pt x="64" y="98"/>
                  </a:lnTo>
                  <a:lnTo>
                    <a:pt x="49" y="101"/>
                  </a:lnTo>
                  <a:lnTo>
                    <a:pt x="30" y="97"/>
                  </a:lnTo>
                  <a:lnTo>
                    <a:pt x="14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1"/>
                  </a:lnTo>
                  <a:lnTo>
                    <a:pt x="14" y="16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D98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461510" y="3929632"/>
            <a:ext cx="904240" cy="904240"/>
            <a:chOff x="3297" y="5385"/>
            <a:chExt cx="1424" cy="1424"/>
          </a:xfrm>
        </p:grpSpPr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3297" y="5385"/>
              <a:ext cx="1424" cy="1424"/>
            </a:xfrm>
            <a:prstGeom prst="ellipse">
              <a:avLst/>
            </a:prstGeom>
            <a:noFill/>
            <a:ln w="25400">
              <a:solidFill>
                <a:srgbClr val="6D98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9" name="Freeform 218"/>
            <p:cNvSpPr>
              <a:spLocks noChangeAspect="1" noEditPoints="1"/>
            </p:cNvSpPr>
            <p:nvPr/>
          </p:nvSpPr>
          <p:spPr bwMode="auto">
            <a:xfrm>
              <a:off x="3637" y="5704"/>
              <a:ext cx="745" cy="783"/>
            </a:xfrm>
            <a:custGeom>
              <a:avLst/>
              <a:gdLst>
                <a:gd name="T0" fmla="*/ 61 w 117"/>
                <a:gd name="T1" fmla="*/ 38 h 123"/>
                <a:gd name="T2" fmla="*/ 72 w 117"/>
                <a:gd name="T3" fmla="*/ 43 h 123"/>
                <a:gd name="T4" fmla="*/ 76 w 117"/>
                <a:gd name="T5" fmla="*/ 47 h 123"/>
                <a:gd name="T6" fmla="*/ 63 w 117"/>
                <a:gd name="T7" fmla="*/ 62 h 123"/>
                <a:gd name="T8" fmla="*/ 61 w 117"/>
                <a:gd name="T9" fmla="*/ 59 h 123"/>
                <a:gd name="T10" fmla="*/ 54 w 117"/>
                <a:gd name="T11" fmla="*/ 57 h 123"/>
                <a:gd name="T12" fmla="*/ 49 w 117"/>
                <a:gd name="T13" fmla="*/ 59 h 123"/>
                <a:gd name="T14" fmla="*/ 24 w 117"/>
                <a:gd name="T15" fmla="*/ 83 h 123"/>
                <a:gd name="T16" fmla="*/ 20 w 117"/>
                <a:gd name="T17" fmla="*/ 88 h 123"/>
                <a:gd name="T18" fmla="*/ 20 w 117"/>
                <a:gd name="T19" fmla="*/ 94 h 123"/>
                <a:gd name="T20" fmla="*/ 24 w 117"/>
                <a:gd name="T21" fmla="*/ 100 h 123"/>
                <a:gd name="T22" fmla="*/ 27 w 117"/>
                <a:gd name="T23" fmla="*/ 102 h 123"/>
                <a:gd name="T24" fmla="*/ 33 w 117"/>
                <a:gd name="T25" fmla="*/ 104 h 123"/>
                <a:gd name="T26" fmla="*/ 38 w 117"/>
                <a:gd name="T27" fmla="*/ 102 h 123"/>
                <a:gd name="T28" fmla="*/ 51 w 117"/>
                <a:gd name="T29" fmla="*/ 91 h 123"/>
                <a:gd name="T30" fmla="*/ 58 w 117"/>
                <a:gd name="T31" fmla="*/ 88 h 123"/>
                <a:gd name="T32" fmla="*/ 65 w 117"/>
                <a:gd name="T33" fmla="*/ 91 h 123"/>
                <a:gd name="T34" fmla="*/ 67 w 117"/>
                <a:gd name="T35" fmla="*/ 97 h 123"/>
                <a:gd name="T36" fmla="*/ 65 w 117"/>
                <a:gd name="T37" fmla="*/ 104 h 123"/>
                <a:gd name="T38" fmla="*/ 45 w 117"/>
                <a:gd name="T39" fmla="*/ 121 h 123"/>
                <a:gd name="T40" fmla="*/ 33 w 117"/>
                <a:gd name="T41" fmla="*/ 123 h 123"/>
                <a:gd name="T42" fmla="*/ 11 w 117"/>
                <a:gd name="T43" fmla="*/ 114 h 123"/>
                <a:gd name="T44" fmla="*/ 3 w 117"/>
                <a:gd name="T45" fmla="*/ 102 h 123"/>
                <a:gd name="T46" fmla="*/ 3 w 117"/>
                <a:gd name="T47" fmla="*/ 79 h 123"/>
                <a:gd name="T48" fmla="*/ 32 w 117"/>
                <a:gd name="T49" fmla="*/ 47 h 123"/>
                <a:gd name="T50" fmla="*/ 54 w 117"/>
                <a:gd name="T51" fmla="*/ 38 h 123"/>
                <a:gd name="T52" fmla="*/ 97 w 117"/>
                <a:gd name="T53" fmla="*/ 3 h 123"/>
                <a:gd name="T54" fmla="*/ 108 w 117"/>
                <a:gd name="T55" fmla="*/ 9 h 123"/>
                <a:gd name="T56" fmla="*/ 117 w 117"/>
                <a:gd name="T57" fmla="*/ 32 h 123"/>
                <a:gd name="T58" fmla="*/ 108 w 117"/>
                <a:gd name="T59" fmla="*/ 54 h 123"/>
                <a:gd name="T60" fmla="*/ 75 w 117"/>
                <a:gd name="T61" fmla="*/ 83 h 123"/>
                <a:gd name="T62" fmla="*/ 63 w 117"/>
                <a:gd name="T63" fmla="*/ 85 h 123"/>
                <a:gd name="T64" fmla="*/ 42 w 117"/>
                <a:gd name="T65" fmla="*/ 76 h 123"/>
                <a:gd name="T66" fmla="*/ 54 w 117"/>
                <a:gd name="T67" fmla="*/ 62 h 123"/>
                <a:gd name="T68" fmla="*/ 58 w 117"/>
                <a:gd name="T69" fmla="*/ 64 h 123"/>
                <a:gd name="T70" fmla="*/ 63 w 117"/>
                <a:gd name="T71" fmla="*/ 66 h 123"/>
                <a:gd name="T72" fmla="*/ 70 w 117"/>
                <a:gd name="T73" fmla="*/ 64 h 123"/>
                <a:gd name="T74" fmla="*/ 95 w 117"/>
                <a:gd name="T75" fmla="*/ 41 h 123"/>
                <a:gd name="T76" fmla="*/ 97 w 117"/>
                <a:gd name="T77" fmla="*/ 36 h 123"/>
                <a:gd name="T78" fmla="*/ 97 w 117"/>
                <a:gd name="T79" fmla="*/ 29 h 123"/>
                <a:gd name="T80" fmla="*/ 95 w 117"/>
                <a:gd name="T81" fmla="*/ 24 h 123"/>
                <a:gd name="T82" fmla="*/ 91 w 117"/>
                <a:gd name="T83" fmla="*/ 21 h 123"/>
                <a:gd name="T84" fmla="*/ 86 w 117"/>
                <a:gd name="T85" fmla="*/ 19 h 123"/>
                <a:gd name="T86" fmla="*/ 79 w 117"/>
                <a:gd name="T87" fmla="*/ 21 h 123"/>
                <a:gd name="T88" fmla="*/ 67 w 117"/>
                <a:gd name="T89" fmla="*/ 32 h 123"/>
                <a:gd name="T90" fmla="*/ 61 w 117"/>
                <a:gd name="T91" fmla="*/ 34 h 123"/>
                <a:gd name="T92" fmla="*/ 54 w 117"/>
                <a:gd name="T93" fmla="*/ 32 h 123"/>
                <a:gd name="T94" fmla="*/ 51 w 117"/>
                <a:gd name="T95" fmla="*/ 25 h 123"/>
                <a:gd name="T96" fmla="*/ 54 w 117"/>
                <a:gd name="T97" fmla="*/ 19 h 123"/>
                <a:gd name="T98" fmla="*/ 74 w 117"/>
                <a:gd name="T99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23">
                  <a:moveTo>
                    <a:pt x="54" y="38"/>
                  </a:moveTo>
                  <a:lnTo>
                    <a:pt x="61" y="38"/>
                  </a:lnTo>
                  <a:lnTo>
                    <a:pt x="66" y="41"/>
                  </a:lnTo>
                  <a:lnTo>
                    <a:pt x="72" y="43"/>
                  </a:lnTo>
                  <a:lnTo>
                    <a:pt x="75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57" y="58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6" y="6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8" y="88"/>
                  </a:lnTo>
                  <a:lnTo>
                    <a:pt x="61" y="89"/>
                  </a:lnTo>
                  <a:lnTo>
                    <a:pt x="65" y="91"/>
                  </a:lnTo>
                  <a:lnTo>
                    <a:pt x="66" y="94"/>
                  </a:lnTo>
                  <a:lnTo>
                    <a:pt x="67" y="97"/>
                  </a:lnTo>
                  <a:lnTo>
                    <a:pt x="66" y="101"/>
                  </a:lnTo>
                  <a:lnTo>
                    <a:pt x="65" y="104"/>
                  </a:lnTo>
                  <a:lnTo>
                    <a:pt x="55" y="114"/>
                  </a:lnTo>
                  <a:lnTo>
                    <a:pt x="4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21" y="121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3" y="102"/>
                  </a:lnTo>
                  <a:lnTo>
                    <a:pt x="0" y="91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32" y="47"/>
                  </a:lnTo>
                  <a:lnTo>
                    <a:pt x="42" y="40"/>
                  </a:lnTo>
                  <a:lnTo>
                    <a:pt x="54" y="38"/>
                  </a:lnTo>
                  <a:close/>
                  <a:moveTo>
                    <a:pt x="86" y="0"/>
                  </a:moveTo>
                  <a:lnTo>
                    <a:pt x="97" y="3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4" y="20"/>
                  </a:lnTo>
                  <a:lnTo>
                    <a:pt x="117" y="32"/>
                  </a:lnTo>
                  <a:lnTo>
                    <a:pt x="114" y="43"/>
                  </a:lnTo>
                  <a:lnTo>
                    <a:pt x="108" y="54"/>
                  </a:lnTo>
                  <a:lnTo>
                    <a:pt x="86" y="76"/>
                  </a:lnTo>
                  <a:lnTo>
                    <a:pt x="75" y="83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1" y="83"/>
                  </a:lnTo>
                  <a:lnTo>
                    <a:pt x="42" y="76"/>
                  </a:lnTo>
                  <a:lnTo>
                    <a:pt x="41" y="75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8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20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9" y="21"/>
                  </a:lnTo>
                  <a:lnTo>
                    <a:pt x="76" y="22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7" y="34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54" y="19"/>
                  </a:lnTo>
                  <a:lnTo>
                    <a:pt x="63" y="9"/>
                  </a:lnTo>
                  <a:lnTo>
                    <a:pt x="74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D98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937506" y="3936300"/>
            <a:ext cx="904240" cy="904240"/>
            <a:chOff x="7021" y="5385"/>
            <a:chExt cx="1424" cy="1424"/>
          </a:xfrm>
        </p:grpSpPr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7021" y="5385"/>
              <a:ext cx="1424" cy="1424"/>
            </a:xfrm>
            <a:prstGeom prst="ellipse">
              <a:avLst/>
            </a:prstGeom>
            <a:noFill/>
            <a:ln w="25400">
              <a:solidFill>
                <a:srgbClr val="6D98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2" name="Freeform 219"/>
            <p:cNvSpPr>
              <a:spLocks noChangeAspect="1" noEditPoints="1"/>
            </p:cNvSpPr>
            <p:nvPr/>
          </p:nvSpPr>
          <p:spPr bwMode="auto">
            <a:xfrm>
              <a:off x="7428" y="5691"/>
              <a:ext cx="610" cy="783"/>
            </a:xfrm>
            <a:custGeom>
              <a:avLst/>
              <a:gdLst>
                <a:gd name="T0" fmla="*/ 49 w 99"/>
                <a:gd name="T1" fmla="*/ 17 h 127"/>
                <a:gd name="T2" fmla="*/ 36 w 99"/>
                <a:gd name="T3" fmla="*/ 21 h 127"/>
                <a:gd name="T4" fmla="*/ 26 w 99"/>
                <a:gd name="T5" fmla="*/ 31 h 127"/>
                <a:gd name="T6" fmla="*/ 22 w 99"/>
                <a:gd name="T7" fmla="*/ 46 h 127"/>
                <a:gd name="T8" fmla="*/ 26 w 99"/>
                <a:gd name="T9" fmla="*/ 60 h 127"/>
                <a:gd name="T10" fmla="*/ 36 w 99"/>
                <a:gd name="T11" fmla="*/ 69 h 127"/>
                <a:gd name="T12" fmla="*/ 49 w 99"/>
                <a:gd name="T13" fmla="*/ 73 h 127"/>
                <a:gd name="T14" fmla="*/ 64 w 99"/>
                <a:gd name="T15" fmla="*/ 69 h 127"/>
                <a:gd name="T16" fmla="*/ 74 w 99"/>
                <a:gd name="T17" fmla="*/ 60 h 127"/>
                <a:gd name="T18" fmla="*/ 78 w 99"/>
                <a:gd name="T19" fmla="*/ 46 h 127"/>
                <a:gd name="T20" fmla="*/ 74 w 99"/>
                <a:gd name="T21" fmla="*/ 31 h 127"/>
                <a:gd name="T22" fmla="*/ 64 w 99"/>
                <a:gd name="T23" fmla="*/ 21 h 127"/>
                <a:gd name="T24" fmla="*/ 49 w 99"/>
                <a:gd name="T25" fmla="*/ 17 h 127"/>
                <a:gd name="T26" fmla="*/ 49 w 99"/>
                <a:gd name="T27" fmla="*/ 0 h 127"/>
                <a:gd name="T28" fmla="*/ 69 w 99"/>
                <a:gd name="T29" fmla="*/ 4 h 127"/>
                <a:gd name="T30" fmla="*/ 85 w 99"/>
                <a:gd name="T31" fmla="*/ 14 h 127"/>
                <a:gd name="T32" fmla="*/ 95 w 99"/>
                <a:gd name="T33" fmla="*/ 30 h 127"/>
                <a:gd name="T34" fmla="*/ 99 w 99"/>
                <a:gd name="T35" fmla="*/ 50 h 127"/>
                <a:gd name="T36" fmla="*/ 99 w 99"/>
                <a:gd name="T37" fmla="*/ 55 h 127"/>
                <a:gd name="T38" fmla="*/ 97 w 99"/>
                <a:gd name="T39" fmla="*/ 72 h 127"/>
                <a:gd name="T40" fmla="*/ 89 w 99"/>
                <a:gd name="T41" fmla="*/ 89 h 127"/>
                <a:gd name="T42" fmla="*/ 80 w 99"/>
                <a:gd name="T43" fmla="*/ 102 h 127"/>
                <a:gd name="T44" fmla="*/ 69 w 99"/>
                <a:gd name="T45" fmla="*/ 113 h 127"/>
                <a:gd name="T46" fmla="*/ 60 w 99"/>
                <a:gd name="T47" fmla="*/ 120 h 127"/>
                <a:gd name="T48" fmla="*/ 53 w 99"/>
                <a:gd name="T49" fmla="*/ 126 h 127"/>
                <a:gd name="T50" fmla="*/ 51 w 99"/>
                <a:gd name="T51" fmla="*/ 127 h 127"/>
                <a:gd name="T52" fmla="*/ 48 w 99"/>
                <a:gd name="T53" fmla="*/ 126 h 127"/>
                <a:gd name="T54" fmla="*/ 43 w 99"/>
                <a:gd name="T55" fmla="*/ 122 h 127"/>
                <a:gd name="T56" fmla="*/ 34 w 99"/>
                <a:gd name="T57" fmla="*/ 115 h 127"/>
                <a:gd name="T58" fmla="*/ 25 w 99"/>
                <a:gd name="T59" fmla="*/ 106 h 127"/>
                <a:gd name="T60" fmla="*/ 15 w 99"/>
                <a:gd name="T61" fmla="*/ 94 h 127"/>
                <a:gd name="T62" fmla="*/ 8 w 99"/>
                <a:gd name="T63" fmla="*/ 80 h 127"/>
                <a:gd name="T64" fmla="*/ 2 w 99"/>
                <a:gd name="T65" fmla="*/ 65 h 127"/>
                <a:gd name="T66" fmla="*/ 1 w 99"/>
                <a:gd name="T67" fmla="*/ 58 h 127"/>
                <a:gd name="T68" fmla="*/ 0 w 99"/>
                <a:gd name="T69" fmla="*/ 50 h 127"/>
                <a:gd name="T70" fmla="*/ 4 w 99"/>
                <a:gd name="T71" fmla="*/ 30 h 127"/>
                <a:gd name="T72" fmla="*/ 14 w 99"/>
                <a:gd name="T73" fmla="*/ 14 h 127"/>
                <a:gd name="T74" fmla="*/ 30 w 99"/>
                <a:gd name="T75" fmla="*/ 4 h 127"/>
                <a:gd name="T76" fmla="*/ 49 w 99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27">
                  <a:moveTo>
                    <a:pt x="49" y="17"/>
                  </a:moveTo>
                  <a:lnTo>
                    <a:pt x="36" y="21"/>
                  </a:lnTo>
                  <a:lnTo>
                    <a:pt x="26" y="31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6" y="69"/>
                  </a:lnTo>
                  <a:lnTo>
                    <a:pt x="49" y="73"/>
                  </a:lnTo>
                  <a:lnTo>
                    <a:pt x="64" y="69"/>
                  </a:lnTo>
                  <a:lnTo>
                    <a:pt x="74" y="60"/>
                  </a:lnTo>
                  <a:lnTo>
                    <a:pt x="78" y="46"/>
                  </a:lnTo>
                  <a:lnTo>
                    <a:pt x="74" y="31"/>
                  </a:lnTo>
                  <a:lnTo>
                    <a:pt x="64" y="21"/>
                  </a:lnTo>
                  <a:lnTo>
                    <a:pt x="49" y="17"/>
                  </a:lnTo>
                  <a:close/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5" y="30"/>
                  </a:lnTo>
                  <a:lnTo>
                    <a:pt x="99" y="50"/>
                  </a:lnTo>
                  <a:lnTo>
                    <a:pt x="99" y="55"/>
                  </a:lnTo>
                  <a:lnTo>
                    <a:pt x="97" y="72"/>
                  </a:lnTo>
                  <a:lnTo>
                    <a:pt x="89" y="89"/>
                  </a:lnTo>
                  <a:lnTo>
                    <a:pt x="80" y="102"/>
                  </a:lnTo>
                  <a:lnTo>
                    <a:pt x="69" y="113"/>
                  </a:lnTo>
                  <a:lnTo>
                    <a:pt x="60" y="120"/>
                  </a:lnTo>
                  <a:lnTo>
                    <a:pt x="53" y="126"/>
                  </a:lnTo>
                  <a:lnTo>
                    <a:pt x="51" y="127"/>
                  </a:lnTo>
                  <a:lnTo>
                    <a:pt x="48" y="126"/>
                  </a:lnTo>
                  <a:lnTo>
                    <a:pt x="43" y="122"/>
                  </a:lnTo>
                  <a:lnTo>
                    <a:pt x="34" y="115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8" y="80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D98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9190355" y="3936300"/>
            <a:ext cx="904240" cy="904240"/>
            <a:chOff x="10745" y="5385"/>
            <a:chExt cx="1424" cy="1424"/>
          </a:xfrm>
        </p:grpSpPr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10745" y="5385"/>
              <a:ext cx="1424" cy="1424"/>
            </a:xfrm>
            <a:prstGeom prst="ellipse">
              <a:avLst/>
            </a:prstGeom>
            <a:noFill/>
            <a:ln w="25400">
              <a:solidFill>
                <a:srgbClr val="6D98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5" name="Freeform 221"/>
            <p:cNvSpPr>
              <a:spLocks noChangeAspect="1"/>
            </p:cNvSpPr>
            <p:nvPr/>
          </p:nvSpPr>
          <p:spPr bwMode="auto">
            <a:xfrm>
              <a:off x="11047" y="5704"/>
              <a:ext cx="816" cy="783"/>
            </a:xfrm>
            <a:custGeom>
              <a:avLst/>
              <a:gdLst>
                <a:gd name="T0" fmla="*/ 61 w 124"/>
                <a:gd name="T1" fmla="*/ 0 h 119"/>
                <a:gd name="T2" fmla="*/ 82 w 124"/>
                <a:gd name="T3" fmla="*/ 38 h 119"/>
                <a:gd name="T4" fmla="*/ 124 w 124"/>
                <a:gd name="T5" fmla="*/ 45 h 119"/>
                <a:gd name="T6" fmla="*/ 95 w 124"/>
                <a:gd name="T7" fmla="*/ 77 h 119"/>
                <a:gd name="T8" fmla="*/ 101 w 124"/>
                <a:gd name="T9" fmla="*/ 119 h 119"/>
                <a:gd name="T10" fmla="*/ 61 w 124"/>
                <a:gd name="T11" fmla="*/ 100 h 119"/>
                <a:gd name="T12" fmla="*/ 23 w 124"/>
                <a:gd name="T13" fmla="*/ 119 h 119"/>
                <a:gd name="T14" fmla="*/ 29 w 124"/>
                <a:gd name="T15" fmla="*/ 77 h 119"/>
                <a:gd name="T16" fmla="*/ 0 w 124"/>
                <a:gd name="T17" fmla="*/ 45 h 119"/>
                <a:gd name="T18" fmla="*/ 42 w 124"/>
                <a:gd name="T19" fmla="*/ 38 h 119"/>
                <a:gd name="T20" fmla="*/ 61 w 124"/>
                <a:gd name="T2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19">
                  <a:moveTo>
                    <a:pt x="61" y="0"/>
                  </a:moveTo>
                  <a:lnTo>
                    <a:pt x="82" y="38"/>
                  </a:lnTo>
                  <a:lnTo>
                    <a:pt x="124" y="45"/>
                  </a:lnTo>
                  <a:lnTo>
                    <a:pt x="95" y="77"/>
                  </a:lnTo>
                  <a:lnTo>
                    <a:pt x="101" y="119"/>
                  </a:lnTo>
                  <a:lnTo>
                    <a:pt x="61" y="100"/>
                  </a:lnTo>
                  <a:lnTo>
                    <a:pt x="23" y="119"/>
                  </a:lnTo>
                  <a:lnTo>
                    <a:pt x="29" y="77"/>
                  </a:lnTo>
                  <a:lnTo>
                    <a:pt x="0" y="45"/>
                  </a:lnTo>
                  <a:lnTo>
                    <a:pt x="42" y="3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6D98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5" grpId="0" bldLvl="0" animBg="1"/>
      <p:bldP spid="66" grpId="0" bldLvl="0" animBg="1"/>
      <p:bldP spid="67" grpId="0" bldLvl="0" animBg="1"/>
      <p:bldP spid="6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07056" y="348068"/>
            <a:ext cx="2317903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珍惜第二次機會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5400000">
            <a:off x="3955415" y="2622550"/>
            <a:ext cx="4220845" cy="2151380"/>
            <a:chOff x="2100659" y="1884375"/>
            <a:chExt cx="5592604" cy="2849606"/>
          </a:xfrm>
          <a:solidFill>
            <a:srgbClr val="6D986A"/>
          </a:solidFill>
        </p:grpSpPr>
        <p:sp>
          <p:nvSpPr>
            <p:cNvPr id="11" name="Freeform 5"/>
            <p:cNvSpPr/>
            <p:nvPr/>
          </p:nvSpPr>
          <p:spPr bwMode="auto">
            <a:xfrm rot="16200000">
              <a:off x="2594945" y="1390089"/>
              <a:ext cx="1761772" cy="2750344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5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 rot="16200000">
              <a:off x="5437205" y="1390089"/>
              <a:ext cx="1761772" cy="2750344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5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5400000">
              <a:off x="4016075" y="2477923"/>
              <a:ext cx="1761772" cy="2750344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5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32320" y="2315845"/>
            <a:ext cx="549910" cy="588645"/>
            <a:chOff x="7046912" y="1069256"/>
            <a:chExt cx="612776" cy="655637"/>
          </a:xfrm>
          <a:solidFill>
            <a:srgbClr val="6D986A"/>
          </a:solidFill>
        </p:grpSpPr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7175500" y="1196256"/>
              <a:ext cx="363538" cy="436562"/>
            </a:xfrm>
            <a:custGeom>
              <a:avLst/>
              <a:gdLst>
                <a:gd name="T0" fmla="*/ 109 w 219"/>
                <a:gd name="T1" fmla="*/ 0 h 263"/>
                <a:gd name="T2" fmla="*/ 0 w 219"/>
                <a:gd name="T3" fmla="*/ 109 h 263"/>
                <a:gd name="T4" fmla="*/ 28 w 219"/>
                <a:gd name="T5" fmla="*/ 182 h 263"/>
                <a:gd name="T6" fmla="*/ 28 w 219"/>
                <a:gd name="T7" fmla="*/ 182 h 263"/>
                <a:gd name="T8" fmla="*/ 28 w 219"/>
                <a:gd name="T9" fmla="*/ 183 h 263"/>
                <a:gd name="T10" fmla="*/ 33 w 219"/>
                <a:gd name="T11" fmla="*/ 188 h 263"/>
                <a:gd name="T12" fmla="*/ 58 w 219"/>
                <a:gd name="T13" fmla="*/ 220 h 263"/>
                <a:gd name="T14" fmla="*/ 90 w 219"/>
                <a:gd name="T15" fmla="*/ 263 h 263"/>
                <a:gd name="T16" fmla="*/ 107 w 219"/>
                <a:gd name="T17" fmla="*/ 263 h 263"/>
                <a:gd name="T18" fmla="*/ 112 w 219"/>
                <a:gd name="T19" fmla="*/ 263 h 263"/>
                <a:gd name="T20" fmla="*/ 129 w 219"/>
                <a:gd name="T21" fmla="*/ 263 h 263"/>
                <a:gd name="T22" fmla="*/ 160 w 219"/>
                <a:gd name="T23" fmla="*/ 220 h 263"/>
                <a:gd name="T24" fmla="*/ 185 w 219"/>
                <a:gd name="T25" fmla="*/ 189 h 263"/>
                <a:gd name="T26" fmla="*/ 219 w 219"/>
                <a:gd name="T27" fmla="*/ 109 h 263"/>
                <a:gd name="T28" fmla="*/ 109 w 219"/>
                <a:gd name="T29" fmla="*/ 0 h 263"/>
                <a:gd name="T30" fmla="*/ 150 w 219"/>
                <a:gd name="T31" fmla="*/ 158 h 263"/>
                <a:gd name="T32" fmla="*/ 137 w 219"/>
                <a:gd name="T33" fmla="*/ 176 h 263"/>
                <a:gd name="T34" fmla="*/ 120 w 219"/>
                <a:gd name="T35" fmla="*/ 201 h 263"/>
                <a:gd name="T36" fmla="*/ 111 w 219"/>
                <a:gd name="T37" fmla="*/ 201 h 263"/>
                <a:gd name="T38" fmla="*/ 108 w 219"/>
                <a:gd name="T39" fmla="*/ 201 h 263"/>
                <a:gd name="T40" fmla="*/ 99 w 219"/>
                <a:gd name="T41" fmla="*/ 201 h 263"/>
                <a:gd name="T42" fmla="*/ 82 w 219"/>
                <a:gd name="T43" fmla="*/ 176 h 263"/>
                <a:gd name="T44" fmla="*/ 68 w 219"/>
                <a:gd name="T45" fmla="*/ 158 h 263"/>
                <a:gd name="T46" fmla="*/ 65 w 219"/>
                <a:gd name="T47" fmla="*/ 155 h 263"/>
                <a:gd name="T48" fmla="*/ 65 w 219"/>
                <a:gd name="T49" fmla="*/ 155 h 263"/>
                <a:gd name="T50" fmla="*/ 65 w 219"/>
                <a:gd name="T51" fmla="*/ 155 h 263"/>
                <a:gd name="T52" fmla="*/ 50 w 219"/>
                <a:gd name="T53" fmla="*/ 112 h 263"/>
                <a:gd name="T54" fmla="*/ 109 w 219"/>
                <a:gd name="T55" fmla="*/ 49 h 263"/>
                <a:gd name="T56" fmla="*/ 169 w 219"/>
                <a:gd name="T57" fmla="*/ 112 h 263"/>
                <a:gd name="T58" fmla="*/ 150 w 219"/>
                <a:gd name="T59" fmla="*/ 15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9" h="263">
                  <a:moveTo>
                    <a:pt x="109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37"/>
                    <a:pt x="10" y="163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3"/>
                    <a:pt x="28" y="183"/>
                  </a:cubicBezTo>
                  <a:cubicBezTo>
                    <a:pt x="30" y="185"/>
                    <a:pt x="31" y="186"/>
                    <a:pt x="33" y="188"/>
                  </a:cubicBezTo>
                  <a:cubicBezTo>
                    <a:pt x="39" y="195"/>
                    <a:pt x="51" y="207"/>
                    <a:pt x="58" y="220"/>
                  </a:cubicBezTo>
                  <a:cubicBezTo>
                    <a:pt x="70" y="238"/>
                    <a:pt x="64" y="263"/>
                    <a:pt x="90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29" y="263"/>
                    <a:pt x="129" y="263"/>
                    <a:pt x="129" y="263"/>
                  </a:cubicBezTo>
                  <a:cubicBezTo>
                    <a:pt x="155" y="263"/>
                    <a:pt x="149" y="238"/>
                    <a:pt x="160" y="220"/>
                  </a:cubicBezTo>
                  <a:cubicBezTo>
                    <a:pt x="168" y="208"/>
                    <a:pt x="178" y="196"/>
                    <a:pt x="185" y="189"/>
                  </a:cubicBezTo>
                  <a:cubicBezTo>
                    <a:pt x="206" y="169"/>
                    <a:pt x="219" y="141"/>
                    <a:pt x="219" y="109"/>
                  </a:cubicBezTo>
                  <a:cubicBezTo>
                    <a:pt x="219" y="49"/>
                    <a:pt x="170" y="0"/>
                    <a:pt x="109" y="0"/>
                  </a:cubicBezTo>
                  <a:close/>
                  <a:moveTo>
                    <a:pt x="150" y="158"/>
                  </a:moveTo>
                  <a:cubicBezTo>
                    <a:pt x="147" y="162"/>
                    <a:pt x="141" y="169"/>
                    <a:pt x="137" y="176"/>
                  </a:cubicBezTo>
                  <a:cubicBezTo>
                    <a:pt x="131" y="186"/>
                    <a:pt x="134" y="201"/>
                    <a:pt x="120" y="201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85" y="201"/>
                    <a:pt x="88" y="186"/>
                    <a:pt x="82" y="176"/>
                  </a:cubicBezTo>
                  <a:cubicBezTo>
                    <a:pt x="78" y="169"/>
                    <a:pt x="72" y="162"/>
                    <a:pt x="68" y="158"/>
                  </a:cubicBezTo>
                  <a:cubicBezTo>
                    <a:pt x="67" y="157"/>
                    <a:pt x="66" y="156"/>
                    <a:pt x="65" y="15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56" y="143"/>
                    <a:pt x="50" y="129"/>
                    <a:pt x="50" y="112"/>
                  </a:cubicBezTo>
                  <a:cubicBezTo>
                    <a:pt x="50" y="78"/>
                    <a:pt x="77" y="49"/>
                    <a:pt x="109" y="49"/>
                  </a:cubicBezTo>
                  <a:cubicBezTo>
                    <a:pt x="142" y="49"/>
                    <a:pt x="169" y="78"/>
                    <a:pt x="169" y="112"/>
                  </a:cubicBezTo>
                  <a:cubicBezTo>
                    <a:pt x="169" y="130"/>
                    <a:pt x="162" y="147"/>
                    <a:pt x="150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7175500" y="1196256"/>
              <a:ext cx="363538" cy="436562"/>
            </a:xfrm>
            <a:custGeom>
              <a:avLst/>
              <a:gdLst>
                <a:gd name="T0" fmla="*/ 109 w 219"/>
                <a:gd name="T1" fmla="*/ 0 h 263"/>
                <a:gd name="T2" fmla="*/ 0 w 219"/>
                <a:gd name="T3" fmla="*/ 109 h 263"/>
                <a:gd name="T4" fmla="*/ 28 w 219"/>
                <a:gd name="T5" fmla="*/ 182 h 263"/>
                <a:gd name="T6" fmla="*/ 28 w 219"/>
                <a:gd name="T7" fmla="*/ 182 h 263"/>
                <a:gd name="T8" fmla="*/ 28 w 219"/>
                <a:gd name="T9" fmla="*/ 183 h 263"/>
                <a:gd name="T10" fmla="*/ 33 w 219"/>
                <a:gd name="T11" fmla="*/ 188 h 263"/>
                <a:gd name="T12" fmla="*/ 58 w 219"/>
                <a:gd name="T13" fmla="*/ 220 h 263"/>
                <a:gd name="T14" fmla="*/ 90 w 219"/>
                <a:gd name="T15" fmla="*/ 263 h 263"/>
                <a:gd name="T16" fmla="*/ 107 w 219"/>
                <a:gd name="T17" fmla="*/ 263 h 263"/>
                <a:gd name="T18" fmla="*/ 112 w 219"/>
                <a:gd name="T19" fmla="*/ 263 h 263"/>
                <a:gd name="T20" fmla="*/ 129 w 219"/>
                <a:gd name="T21" fmla="*/ 263 h 263"/>
                <a:gd name="T22" fmla="*/ 160 w 219"/>
                <a:gd name="T23" fmla="*/ 220 h 263"/>
                <a:gd name="T24" fmla="*/ 185 w 219"/>
                <a:gd name="T25" fmla="*/ 189 h 263"/>
                <a:gd name="T26" fmla="*/ 219 w 219"/>
                <a:gd name="T27" fmla="*/ 109 h 263"/>
                <a:gd name="T28" fmla="*/ 109 w 219"/>
                <a:gd name="T29" fmla="*/ 0 h 263"/>
                <a:gd name="T30" fmla="*/ 150 w 219"/>
                <a:gd name="T31" fmla="*/ 158 h 263"/>
                <a:gd name="T32" fmla="*/ 137 w 219"/>
                <a:gd name="T33" fmla="*/ 176 h 263"/>
                <a:gd name="T34" fmla="*/ 120 w 219"/>
                <a:gd name="T35" fmla="*/ 201 h 263"/>
                <a:gd name="T36" fmla="*/ 111 w 219"/>
                <a:gd name="T37" fmla="*/ 201 h 263"/>
                <a:gd name="T38" fmla="*/ 108 w 219"/>
                <a:gd name="T39" fmla="*/ 201 h 263"/>
                <a:gd name="T40" fmla="*/ 99 w 219"/>
                <a:gd name="T41" fmla="*/ 201 h 263"/>
                <a:gd name="T42" fmla="*/ 82 w 219"/>
                <a:gd name="T43" fmla="*/ 176 h 263"/>
                <a:gd name="T44" fmla="*/ 68 w 219"/>
                <a:gd name="T45" fmla="*/ 158 h 263"/>
                <a:gd name="T46" fmla="*/ 65 w 219"/>
                <a:gd name="T47" fmla="*/ 155 h 263"/>
                <a:gd name="T48" fmla="*/ 65 w 219"/>
                <a:gd name="T49" fmla="*/ 155 h 263"/>
                <a:gd name="T50" fmla="*/ 65 w 219"/>
                <a:gd name="T51" fmla="*/ 155 h 263"/>
                <a:gd name="T52" fmla="*/ 50 w 219"/>
                <a:gd name="T53" fmla="*/ 112 h 263"/>
                <a:gd name="T54" fmla="*/ 109 w 219"/>
                <a:gd name="T55" fmla="*/ 49 h 263"/>
                <a:gd name="T56" fmla="*/ 169 w 219"/>
                <a:gd name="T57" fmla="*/ 112 h 263"/>
                <a:gd name="T58" fmla="*/ 150 w 219"/>
                <a:gd name="T59" fmla="*/ 15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9" h="263">
                  <a:moveTo>
                    <a:pt x="109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37"/>
                    <a:pt x="10" y="163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3"/>
                    <a:pt x="28" y="183"/>
                  </a:cubicBezTo>
                  <a:cubicBezTo>
                    <a:pt x="30" y="185"/>
                    <a:pt x="31" y="186"/>
                    <a:pt x="33" y="188"/>
                  </a:cubicBezTo>
                  <a:cubicBezTo>
                    <a:pt x="39" y="195"/>
                    <a:pt x="51" y="207"/>
                    <a:pt x="58" y="220"/>
                  </a:cubicBezTo>
                  <a:cubicBezTo>
                    <a:pt x="70" y="238"/>
                    <a:pt x="64" y="263"/>
                    <a:pt x="90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29" y="263"/>
                    <a:pt x="129" y="263"/>
                    <a:pt x="129" y="263"/>
                  </a:cubicBezTo>
                  <a:cubicBezTo>
                    <a:pt x="155" y="263"/>
                    <a:pt x="149" y="238"/>
                    <a:pt x="160" y="220"/>
                  </a:cubicBezTo>
                  <a:cubicBezTo>
                    <a:pt x="168" y="208"/>
                    <a:pt x="178" y="196"/>
                    <a:pt x="185" y="189"/>
                  </a:cubicBezTo>
                  <a:cubicBezTo>
                    <a:pt x="206" y="169"/>
                    <a:pt x="219" y="141"/>
                    <a:pt x="219" y="109"/>
                  </a:cubicBezTo>
                  <a:cubicBezTo>
                    <a:pt x="219" y="49"/>
                    <a:pt x="170" y="0"/>
                    <a:pt x="109" y="0"/>
                  </a:cubicBezTo>
                  <a:close/>
                  <a:moveTo>
                    <a:pt x="150" y="158"/>
                  </a:moveTo>
                  <a:cubicBezTo>
                    <a:pt x="147" y="162"/>
                    <a:pt x="141" y="169"/>
                    <a:pt x="137" y="176"/>
                  </a:cubicBezTo>
                  <a:cubicBezTo>
                    <a:pt x="131" y="186"/>
                    <a:pt x="134" y="201"/>
                    <a:pt x="120" y="201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85" y="201"/>
                    <a:pt x="88" y="186"/>
                    <a:pt x="82" y="176"/>
                  </a:cubicBezTo>
                  <a:cubicBezTo>
                    <a:pt x="78" y="169"/>
                    <a:pt x="72" y="162"/>
                    <a:pt x="68" y="158"/>
                  </a:cubicBezTo>
                  <a:cubicBezTo>
                    <a:pt x="67" y="157"/>
                    <a:pt x="66" y="156"/>
                    <a:pt x="65" y="15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56" y="143"/>
                    <a:pt x="50" y="129"/>
                    <a:pt x="50" y="112"/>
                  </a:cubicBezTo>
                  <a:cubicBezTo>
                    <a:pt x="50" y="78"/>
                    <a:pt x="77" y="49"/>
                    <a:pt x="109" y="49"/>
                  </a:cubicBezTo>
                  <a:cubicBezTo>
                    <a:pt x="142" y="49"/>
                    <a:pt x="169" y="78"/>
                    <a:pt x="169" y="112"/>
                  </a:cubicBezTo>
                  <a:cubicBezTo>
                    <a:pt x="169" y="130"/>
                    <a:pt x="162" y="147"/>
                    <a:pt x="150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7296150" y="1637581"/>
              <a:ext cx="122238" cy="26987"/>
            </a:xfrm>
            <a:custGeom>
              <a:avLst/>
              <a:gdLst>
                <a:gd name="T0" fmla="*/ 73 w 73"/>
                <a:gd name="T1" fmla="*/ 9 h 17"/>
                <a:gd name="T2" fmla="*/ 65 w 73"/>
                <a:gd name="T3" fmla="*/ 17 h 17"/>
                <a:gd name="T4" fmla="*/ 7 w 73"/>
                <a:gd name="T5" fmla="*/ 17 h 17"/>
                <a:gd name="T6" fmla="*/ 0 w 73"/>
                <a:gd name="T7" fmla="*/ 9 h 17"/>
                <a:gd name="T8" fmla="*/ 0 w 73"/>
                <a:gd name="T9" fmla="*/ 8 h 17"/>
                <a:gd name="T10" fmla="*/ 7 w 73"/>
                <a:gd name="T11" fmla="*/ 0 h 17"/>
                <a:gd name="T12" fmla="*/ 65 w 73"/>
                <a:gd name="T13" fmla="*/ 0 h 17"/>
                <a:gd name="T14" fmla="*/ 73 w 73"/>
                <a:gd name="T15" fmla="*/ 8 h 17"/>
                <a:gd name="T16" fmla="*/ 73 w 73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7">
                  <a:moveTo>
                    <a:pt x="73" y="9"/>
                  </a:moveTo>
                  <a:cubicBezTo>
                    <a:pt x="73" y="13"/>
                    <a:pt x="69" y="17"/>
                    <a:pt x="6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lnTo>
                    <a:pt x="7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>
              <a:off x="7296150" y="1670918"/>
              <a:ext cx="122238" cy="53975"/>
            </a:xfrm>
            <a:custGeom>
              <a:avLst/>
              <a:gdLst>
                <a:gd name="connsiteX0" fmla="*/ 11722 w 122238"/>
                <a:gd name="connsiteY0" fmla="*/ 0 h 53975"/>
                <a:gd name="connsiteX1" fmla="*/ 108842 w 122238"/>
                <a:gd name="connsiteY1" fmla="*/ 0 h 53975"/>
                <a:gd name="connsiteX2" fmla="*/ 122238 w 122238"/>
                <a:gd name="connsiteY2" fmla="*/ 14288 h 53975"/>
                <a:gd name="connsiteX3" fmla="*/ 108842 w 122238"/>
                <a:gd name="connsiteY3" fmla="*/ 25400 h 53975"/>
                <a:gd name="connsiteX4" fmla="*/ 88474 w 122238"/>
                <a:gd name="connsiteY4" fmla="*/ 25400 h 53975"/>
                <a:gd name="connsiteX5" fmla="*/ 90489 w 122238"/>
                <a:gd name="connsiteY5" fmla="*/ 29369 h 53975"/>
                <a:gd name="connsiteX6" fmla="*/ 60326 w 122238"/>
                <a:gd name="connsiteY6" fmla="*/ 53975 h 53975"/>
                <a:gd name="connsiteX7" fmla="*/ 30163 w 122238"/>
                <a:gd name="connsiteY7" fmla="*/ 29369 h 53975"/>
                <a:gd name="connsiteX8" fmla="*/ 32178 w 122238"/>
                <a:gd name="connsiteY8" fmla="*/ 25400 h 53975"/>
                <a:gd name="connsiteX9" fmla="*/ 23862 w 122238"/>
                <a:gd name="connsiteY9" fmla="*/ 25400 h 53975"/>
                <a:gd name="connsiteX10" fmla="*/ 11722 w 122238"/>
                <a:gd name="connsiteY10" fmla="*/ 25400 h 53975"/>
                <a:gd name="connsiteX11" fmla="*/ 0 w 122238"/>
                <a:gd name="connsiteY11" fmla="*/ 14288 h 53975"/>
                <a:gd name="connsiteX12" fmla="*/ 11722 w 122238"/>
                <a:gd name="connsiteY12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238" h="53975">
                  <a:moveTo>
                    <a:pt x="11722" y="0"/>
                  </a:moveTo>
                  <a:cubicBezTo>
                    <a:pt x="108842" y="0"/>
                    <a:pt x="108842" y="0"/>
                    <a:pt x="108842" y="0"/>
                  </a:cubicBezTo>
                  <a:cubicBezTo>
                    <a:pt x="115540" y="0"/>
                    <a:pt x="122238" y="7938"/>
                    <a:pt x="122238" y="14288"/>
                  </a:cubicBezTo>
                  <a:cubicBezTo>
                    <a:pt x="122238" y="20638"/>
                    <a:pt x="115540" y="25400"/>
                    <a:pt x="108842" y="25400"/>
                  </a:cubicBezTo>
                  <a:lnTo>
                    <a:pt x="88474" y="25400"/>
                  </a:lnTo>
                  <a:lnTo>
                    <a:pt x="90489" y="29369"/>
                  </a:lnTo>
                  <a:cubicBezTo>
                    <a:pt x="90489" y="42959"/>
                    <a:pt x="76985" y="53975"/>
                    <a:pt x="60326" y="53975"/>
                  </a:cubicBezTo>
                  <a:cubicBezTo>
                    <a:pt x="43667" y="53975"/>
                    <a:pt x="30163" y="42959"/>
                    <a:pt x="30163" y="29369"/>
                  </a:cubicBezTo>
                  <a:lnTo>
                    <a:pt x="32178" y="25400"/>
                  </a:lnTo>
                  <a:lnTo>
                    <a:pt x="23862" y="25400"/>
                  </a:lnTo>
                  <a:cubicBezTo>
                    <a:pt x="11722" y="25400"/>
                    <a:pt x="11722" y="25400"/>
                    <a:pt x="11722" y="25400"/>
                  </a:cubicBezTo>
                  <a:cubicBezTo>
                    <a:pt x="5024" y="25400"/>
                    <a:pt x="0" y="20638"/>
                    <a:pt x="0" y="14288"/>
                  </a:cubicBezTo>
                  <a:cubicBezTo>
                    <a:pt x="0" y="7938"/>
                    <a:pt x="5024" y="0"/>
                    <a:pt x="11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7342188" y="1069256"/>
              <a:ext cx="30163" cy="104775"/>
            </a:xfrm>
            <a:custGeom>
              <a:avLst/>
              <a:gdLst>
                <a:gd name="T0" fmla="*/ 19 w 19"/>
                <a:gd name="T1" fmla="*/ 53 h 63"/>
                <a:gd name="T2" fmla="*/ 9 w 19"/>
                <a:gd name="T3" fmla="*/ 63 h 63"/>
                <a:gd name="T4" fmla="*/ 9 w 19"/>
                <a:gd name="T5" fmla="*/ 63 h 63"/>
                <a:gd name="T6" fmla="*/ 0 w 19"/>
                <a:gd name="T7" fmla="*/ 53 h 63"/>
                <a:gd name="T8" fmla="*/ 0 w 19"/>
                <a:gd name="T9" fmla="*/ 9 h 63"/>
                <a:gd name="T10" fmla="*/ 9 w 19"/>
                <a:gd name="T11" fmla="*/ 0 h 63"/>
                <a:gd name="T12" fmla="*/ 9 w 19"/>
                <a:gd name="T13" fmla="*/ 0 h 63"/>
                <a:gd name="T14" fmla="*/ 19 w 19"/>
                <a:gd name="T15" fmla="*/ 9 h 63"/>
                <a:gd name="T16" fmla="*/ 19 w 19"/>
                <a:gd name="T1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3">
                  <a:moveTo>
                    <a:pt x="19" y="53"/>
                  </a:moveTo>
                  <a:cubicBezTo>
                    <a:pt x="19" y="59"/>
                    <a:pt x="14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4" y="63"/>
                    <a:pt x="0" y="59"/>
                    <a:pt x="0" y="5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9" y="4"/>
                    <a:pt x="19" y="9"/>
                  </a:cubicBezTo>
                  <a:lnTo>
                    <a:pt x="19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7553325" y="1328018"/>
              <a:ext cx="106363" cy="31750"/>
            </a:xfrm>
            <a:custGeom>
              <a:avLst/>
              <a:gdLst>
                <a:gd name="T0" fmla="*/ 10 w 64"/>
                <a:gd name="T1" fmla="*/ 19 h 19"/>
                <a:gd name="T2" fmla="*/ 0 w 64"/>
                <a:gd name="T3" fmla="*/ 10 h 19"/>
                <a:gd name="T4" fmla="*/ 0 w 64"/>
                <a:gd name="T5" fmla="*/ 10 h 19"/>
                <a:gd name="T6" fmla="*/ 10 w 64"/>
                <a:gd name="T7" fmla="*/ 0 h 19"/>
                <a:gd name="T8" fmla="*/ 54 w 64"/>
                <a:gd name="T9" fmla="*/ 0 h 19"/>
                <a:gd name="T10" fmla="*/ 64 w 64"/>
                <a:gd name="T11" fmla="*/ 10 h 19"/>
                <a:gd name="T12" fmla="*/ 64 w 64"/>
                <a:gd name="T13" fmla="*/ 10 h 19"/>
                <a:gd name="T14" fmla="*/ 54 w 64"/>
                <a:gd name="T15" fmla="*/ 19 h 19"/>
                <a:gd name="T16" fmla="*/ 10 w 64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">
                  <a:moveTo>
                    <a:pt x="10" y="19"/>
                  </a:moveTo>
                  <a:cubicBezTo>
                    <a:pt x="5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5"/>
                    <a:pt x="59" y="19"/>
                    <a:pt x="54" y="19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7046912" y="1328018"/>
              <a:ext cx="104775" cy="31750"/>
            </a:xfrm>
            <a:custGeom>
              <a:avLst/>
              <a:gdLst>
                <a:gd name="T0" fmla="*/ 10 w 63"/>
                <a:gd name="T1" fmla="*/ 19 h 19"/>
                <a:gd name="T2" fmla="*/ 0 w 63"/>
                <a:gd name="T3" fmla="*/ 10 h 19"/>
                <a:gd name="T4" fmla="*/ 0 w 63"/>
                <a:gd name="T5" fmla="*/ 10 h 19"/>
                <a:gd name="T6" fmla="*/ 10 w 63"/>
                <a:gd name="T7" fmla="*/ 0 h 19"/>
                <a:gd name="T8" fmla="*/ 54 w 63"/>
                <a:gd name="T9" fmla="*/ 0 h 19"/>
                <a:gd name="T10" fmla="*/ 63 w 63"/>
                <a:gd name="T11" fmla="*/ 10 h 19"/>
                <a:gd name="T12" fmla="*/ 63 w 63"/>
                <a:gd name="T13" fmla="*/ 10 h 19"/>
                <a:gd name="T14" fmla="*/ 54 w 63"/>
                <a:gd name="T15" fmla="*/ 19 h 19"/>
                <a:gd name="T16" fmla="*/ 10 w 6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9">
                  <a:moveTo>
                    <a:pt x="10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4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5"/>
                    <a:pt x="59" y="19"/>
                    <a:pt x="54" y="19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7131050" y="1120056"/>
              <a:ext cx="85725" cy="87312"/>
            </a:xfrm>
            <a:custGeom>
              <a:avLst/>
              <a:gdLst>
                <a:gd name="T0" fmla="*/ 3 w 52"/>
                <a:gd name="T1" fmla="*/ 17 h 52"/>
                <a:gd name="T2" fmla="*/ 3 w 52"/>
                <a:gd name="T3" fmla="*/ 4 h 52"/>
                <a:gd name="T4" fmla="*/ 3 w 52"/>
                <a:gd name="T5" fmla="*/ 4 h 52"/>
                <a:gd name="T6" fmla="*/ 16 w 52"/>
                <a:gd name="T7" fmla="*/ 4 h 52"/>
                <a:gd name="T8" fmla="*/ 48 w 52"/>
                <a:gd name="T9" fmla="*/ 35 h 52"/>
                <a:gd name="T10" fmla="*/ 48 w 52"/>
                <a:gd name="T11" fmla="*/ 49 h 52"/>
                <a:gd name="T12" fmla="*/ 48 w 52"/>
                <a:gd name="T13" fmla="*/ 49 h 52"/>
                <a:gd name="T14" fmla="*/ 35 w 52"/>
                <a:gd name="T15" fmla="*/ 49 h 52"/>
                <a:gd name="T16" fmla="*/ 3 w 52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3" y="17"/>
                  </a:moveTo>
                  <a:cubicBezTo>
                    <a:pt x="0" y="14"/>
                    <a:pt x="0" y="8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0"/>
                    <a:pt x="13" y="0"/>
                    <a:pt x="16" y="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2" y="39"/>
                    <a:pt x="52" y="45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4" y="52"/>
                    <a:pt x="38" y="52"/>
                    <a:pt x="35" y="49"/>
                  </a:cubicBez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7489825" y="1120056"/>
              <a:ext cx="85725" cy="87312"/>
            </a:xfrm>
            <a:custGeom>
              <a:avLst/>
              <a:gdLst>
                <a:gd name="T0" fmla="*/ 17 w 52"/>
                <a:gd name="T1" fmla="*/ 49 h 52"/>
                <a:gd name="T2" fmla="*/ 4 w 52"/>
                <a:gd name="T3" fmla="*/ 49 h 52"/>
                <a:gd name="T4" fmla="*/ 4 w 52"/>
                <a:gd name="T5" fmla="*/ 49 h 52"/>
                <a:gd name="T6" fmla="*/ 4 w 52"/>
                <a:gd name="T7" fmla="*/ 35 h 52"/>
                <a:gd name="T8" fmla="*/ 35 w 52"/>
                <a:gd name="T9" fmla="*/ 4 h 52"/>
                <a:gd name="T10" fmla="*/ 48 w 52"/>
                <a:gd name="T11" fmla="*/ 4 h 52"/>
                <a:gd name="T12" fmla="*/ 48 w 52"/>
                <a:gd name="T13" fmla="*/ 4 h 52"/>
                <a:gd name="T14" fmla="*/ 48 w 52"/>
                <a:gd name="T15" fmla="*/ 17 h 52"/>
                <a:gd name="T16" fmla="*/ 17 w 52"/>
                <a:gd name="T17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17" y="49"/>
                  </a:moveTo>
                  <a:cubicBezTo>
                    <a:pt x="13" y="52"/>
                    <a:pt x="7" y="52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45"/>
                    <a:pt x="0" y="39"/>
                    <a:pt x="4" y="3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9" y="0"/>
                    <a:pt x="45" y="0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2" y="8"/>
                    <a:pt x="52" y="14"/>
                    <a:pt x="48" y="17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7123113" y="1494706"/>
              <a:ext cx="85725" cy="85725"/>
            </a:xfrm>
            <a:custGeom>
              <a:avLst/>
              <a:gdLst>
                <a:gd name="T0" fmla="*/ 17 w 52"/>
                <a:gd name="T1" fmla="*/ 49 h 52"/>
                <a:gd name="T2" fmla="*/ 4 w 52"/>
                <a:gd name="T3" fmla="*/ 49 h 52"/>
                <a:gd name="T4" fmla="*/ 4 w 52"/>
                <a:gd name="T5" fmla="*/ 49 h 52"/>
                <a:gd name="T6" fmla="*/ 4 w 52"/>
                <a:gd name="T7" fmla="*/ 35 h 52"/>
                <a:gd name="T8" fmla="*/ 35 w 52"/>
                <a:gd name="T9" fmla="*/ 4 h 52"/>
                <a:gd name="T10" fmla="*/ 48 w 52"/>
                <a:gd name="T11" fmla="*/ 4 h 52"/>
                <a:gd name="T12" fmla="*/ 48 w 52"/>
                <a:gd name="T13" fmla="*/ 4 h 52"/>
                <a:gd name="T14" fmla="*/ 48 w 52"/>
                <a:gd name="T15" fmla="*/ 17 h 52"/>
                <a:gd name="T16" fmla="*/ 17 w 52"/>
                <a:gd name="T17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17" y="49"/>
                  </a:moveTo>
                  <a:cubicBezTo>
                    <a:pt x="13" y="52"/>
                    <a:pt x="7" y="52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45"/>
                    <a:pt x="0" y="39"/>
                    <a:pt x="4" y="3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9" y="0"/>
                    <a:pt x="45" y="0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2" y="8"/>
                    <a:pt x="52" y="14"/>
                    <a:pt x="48" y="17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Group 33"/>
          <p:cNvGrpSpPr>
            <a:grpSpLocks noChangeAspect="1"/>
          </p:cNvGrpSpPr>
          <p:nvPr/>
        </p:nvGrpSpPr>
        <p:grpSpPr bwMode="auto">
          <a:xfrm>
            <a:off x="7169150" y="4593590"/>
            <a:ext cx="403860" cy="527685"/>
            <a:chOff x="4472" y="2113"/>
            <a:chExt cx="317" cy="414"/>
          </a:xfrm>
        </p:grpSpPr>
        <p:sp>
          <p:nvSpPr>
            <p:cNvPr id="54" name="AutoShape 32"/>
            <p:cNvSpPr>
              <a:spLocks noChangeAspect="1" noChangeArrowheads="1" noTextEdit="1"/>
            </p:cNvSpPr>
            <p:nvPr/>
          </p:nvSpPr>
          <p:spPr bwMode="auto">
            <a:xfrm>
              <a:off x="4472" y="2113"/>
              <a:ext cx="317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34"/>
            <p:cNvSpPr/>
            <p:nvPr/>
          </p:nvSpPr>
          <p:spPr bwMode="auto">
            <a:xfrm>
              <a:off x="4477" y="2480"/>
              <a:ext cx="61" cy="47"/>
            </a:xfrm>
            <a:custGeom>
              <a:avLst/>
              <a:gdLst>
                <a:gd name="T0" fmla="*/ 27 w 45"/>
                <a:gd name="T1" fmla="*/ 0 h 35"/>
                <a:gd name="T2" fmla="*/ 21 w 45"/>
                <a:gd name="T3" fmla="*/ 0 h 35"/>
                <a:gd name="T4" fmla="*/ 0 w 45"/>
                <a:gd name="T5" fmla="*/ 13 h 35"/>
                <a:gd name="T6" fmla="*/ 0 w 45"/>
                <a:gd name="T7" fmla="*/ 19 h 35"/>
                <a:gd name="T8" fmla="*/ 21 w 45"/>
                <a:gd name="T9" fmla="*/ 35 h 35"/>
                <a:gd name="T10" fmla="*/ 27 w 45"/>
                <a:gd name="T11" fmla="*/ 35 h 35"/>
                <a:gd name="T12" fmla="*/ 45 w 45"/>
                <a:gd name="T13" fmla="*/ 19 h 35"/>
                <a:gd name="T14" fmla="*/ 45 w 45"/>
                <a:gd name="T15" fmla="*/ 13 h 35"/>
                <a:gd name="T16" fmla="*/ 27 w 45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5">
                  <a:moveTo>
                    <a:pt x="2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0" y="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8"/>
                    <a:pt x="11" y="35"/>
                    <a:pt x="21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36" y="35"/>
                    <a:pt x="45" y="28"/>
                    <a:pt x="45" y="19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3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35"/>
            <p:cNvSpPr/>
            <p:nvPr/>
          </p:nvSpPr>
          <p:spPr bwMode="auto">
            <a:xfrm>
              <a:off x="4544" y="2423"/>
              <a:ext cx="57" cy="104"/>
            </a:xfrm>
            <a:custGeom>
              <a:avLst/>
              <a:gdLst>
                <a:gd name="T0" fmla="*/ 22 w 42"/>
                <a:gd name="T1" fmla="*/ 0 h 77"/>
                <a:gd name="T2" fmla="*/ 16 w 42"/>
                <a:gd name="T3" fmla="*/ 0 h 77"/>
                <a:gd name="T4" fmla="*/ 0 w 42"/>
                <a:gd name="T5" fmla="*/ 14 h 77"/>
                <a:gd name="T6" fmla="*/ 0 w 42"/>
                <a:gd name="T7" fmla="*/ 61 h 77"/>
                <a:gd name="T8" fmla="*/ 16 w 42"/>
                <a:gd name="T9" fmla="*/ 77 h 77"/>
                <a:gd name="T10" fmla="*/ 22 w 42"/>
                <a:gd name="T11" fmla="*/ 77 h 77"/>
                <a:gd name="T12" fmla="*/ 42 w 42"/>
                <a:gd name="T13" fmla="*/ 61 h 77"/>
                <a:gd name="T14" fmla="*/ 42 w 42"/>
                <a:gd name="T15" fmla="*/ 14 h 77"/>
                <a:gd name="T16" fmla="*/ 22 w 4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77">
                  <a:moveTo>
                    <a:pt x="2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4"/>
                    <a:pt x="0" y="1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7" y="77"/>
                    <a:pt x="16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32" y="77"/>
                    <a:pt x="42" y="70"/>
                    <a:pt x="42" y="61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4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36"/>
            <p:cNvSpPr/>
            <p:nvPr/>
          </p:nvSpPr>
          <p:spPr bwMode="auto">
            <a:xfrm>
              <a:off x="4610" y="2375"/>
              <a:ext cx="52" cy="152"/>
            </a:xfrm>
            <a:custGeom>
              <a:avLst/>
              <a:gdLst>
                <a:gd name="T0" fmla="*/ 23 w 38"/>
                <a:gd name="T1" fmla="*/ 0 h 112"/>
                <a:gd name="T2" fmla="*/ 18 w 38"/>
                <a:gd name="T3" fmla="*/ 0 h 112"/>
                <a:gd name="T4" fmla="*/ 0 w 38"/>
                <a:gd name="T5" fmla="*/ 19 h 112"/>
                <a:gd name="T6" fmla="*/ 0 w 38"/>
                <a:gd name="T7" fmla="*/ 95 h 112"/>
                <a:gd name="T8" fmla="*/ 18 w 38"/>
                <a:gd name="T9" fmla="*/ 112 h 112"/>
                <a:gd name="T10" fmla="*/ 23 w 38"/>
                <a:gd name="T11" fmla="*/ 112 h 112"/>
                <a:gd name="T12" fmla="*/ 38 w 38"/>
                <a:gd name="T13" fmla="*/ 95 h 112"/>
                <a:gd name="T14" fmla="*/ 38 w 38"/>
                <a:gd name="T15" fmla="*/ 19 h 112"/>
                <a:gd name="T16" fmla="*/ 23 w 38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2">
                  <a:moveTo>
                    <a:pt x="2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9" y="112"/>
                    <a:pt x="18" y="112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32" y="112"/>
                    <a:pt x="38" y="105"/>
                    <a:pt x="38" y="95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9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7"/>
            <p:cNvSpPr/>
            <p:nvPr/>
          </p:nvSpPr>
          <p:spPr bwMode="auto">
            <a:xfrm>
              <a:off x="4671" y="2323"/>
              <a:ext cx="53" cy="204"/>
            </a:xfrm>
            <a:custGeom>
              <a:avLst/>
              <a:gdLst>
                <a:gd name="T0" fmla="*/ 39 w 39"/>
                <a:gd name="T1" fmla="*/ 18 h 151"/>
                <a:gd name="T2" fmla="*/ 22 w 39"/>
                <a:gd name="T3" fmla="*/ 0 h 151"/>
                <a:gd name="T4" fmla="*/ 18 w 39"/>
                <a:gd name="T5" fmla="*/ 0 h 151"/>
                <a:gd name="T6" fmla="*/ 0 w 39"/>
                <a:gd name="T7" fmla="*/ 18 h 151"/>
                <a:gd name="T8" fmla="*/ 0 w 39"/>
                <a:gd name="T9" fmla="*/ 133 h 151"/>
                <a:gd name="T10" fmla="*/ 18 w 39"/>
                <a:gd name="T11" fmla="*/ 151 h 151"/>
                <a:gd name="T12" fmla="*/ 22 w 39"/>
                <a:gd name="T13" fmla="*/ 151 h 151"/>
                <a:gd name="T14" fmla="*/ 39 w 39"/>
                <a:gd name="T15" fmla="*/ 133 h 151"/>
                <a:gd name="T16" fmla="*/ 39 w 39"/>
                <a:gd name="T17" fmla="*/ 1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51">
                  <a:moveTo>
                    <a:pt x="39" y="18"/>
                  </a:moveTo>
                  <a:cubicBezTo>
                    <a:pt x="39" y="8"/>
                    <a:pt x="31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3"/>
                    <a:pt x="8" y="151"/>
                    <a:pt x="18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31" y="151"/>
                    <a:pt x="39" y="143"/>
                    <a:pt x="39" y="133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8"/>
            <p:cNvSpPr/>
            <p:nvPr/>
          </p:nvSpPr>
          <p:spPr bwMode="auto">
            <a:xfrm>
              <a:off x="4738" y="2266"/>
              <a:ext cx="52" cy="261"/>
            </a:xfrm>
            <a:custGeom>
              <a:avLst/>
              <a:gdLst>
                <a:gd name="T0" fmla="*/ 21 w 39"/>
                <a:gd name="T1" fmla="*/ 0 h 193"/>
                <a:gd name="T2" fmla="*/ 17 w 39"/>
                <a:gd name="T3" fmla="*/ 0 h 193"/>
                <a:gd name="T4" fmla="*/ 0 w 39"/>
                <a:gd name="T5" fmla="*/ 18 h 193"/>
                <a:gd name="T6" fmla="*/ 0 w 39"/>
                <a:gd name="T7" fmla="*/ 175 h 193"/>
                <a:gd name="T8" fmla="*/ 17 w 39"/>
                <a:gd name="T9" fmla="*/ 193 h 193"/>
                <a:gd name="T10" fmla="*/ 21 w 39"/>
                <a:gd name="T11" fmla="*/ 193 h 193"/>
                <a:gd name="T12" fmla="*/ 39 w 39"/>
                <a:gd name="T13" fmla="*/ 175 h 193"/>
                <a:gd name="T14" fmla="*/ 39 w 39"/>
                <a:gd name="T15" fmla="*/ 18 h 193"/>
                <a:gd name="T16" fmla="*/ 21 w 39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93">
                  <a:moveTo>
                    <a:pt x="2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9"/>
                    <a:pt x="0" y="18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4"/>
                    <a:pt x="8" y="193"/>
                    <a:pt x="17" y="193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0" y="193"/>
                    <a:pt x="39" y="184"/>
                    <a:pt x="39" y="175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9"/>
                    <a:pt x="30" y="0"/>
                    <a:pt x="21" y="0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39"/>
            <p:cNvSpPr/>
            <p:nvPr/>
          </p:nvSpPr>
          <p:spPr bwMode="auto">
            <a:xfrm>
              <a:off x="4469" y="2112"/>
              <a:ext cx="321" cy="280"/>
            </a:xfrm>
            <a:custGeom>
              <a:avLst/>
              <a:gdLst>
                <a:gd name="T0" fmla="*/ 234 w 237"/>
                <a:gd name="T1" fmla="*/ 9 h 207"/>
                <a:gd name="T2" fmla="*/ 217 w 237"/>
                <a:gd name="T3" fmla="*/ 2 h 207"/>
                <a:gd name="T4" fmla="*/ 157 w 237"/>
                <a:gd name="T5" fmla="*/ 25 h 207"/>
                <a:gd name="T6" fmla="*/ 149 w 237"/>
                <a:gd name="T7" fmla="*/ 43 h 207"/>
                <a:gd name="T8" fmla="*/ 162 w 237"/>
                <a:gd name="T9" fmla="*/ 52 h 207"/>
                <a:gd name="T10" fmla="*/ 167 w 237"/>
                <a:gd name="T11" fmla="*/ 51 h 207"/>
                <a:gd name="T12" fmla="*/ 190 w 237"/>
                <a:gd name="T13" fmla="*/ 42 h 207"/>
                <a:gd name="T14" fmla="*/ 10 w 237"/>
                <a:gd name="T15" fmla="*/ 180 h 207"/>
                <a:gd name="T16" fmla="*/ 2 w 237"/>
                <a:gd name="T17" fmla="*/ 198 h 207"/>
                <a:gd name="T18" fmla="*/ 15 w 237"/>
                <a:gd name="T19" fmla="*/ 207 h 207"/>
                <a:gd name="T20" fmla="*/ 20 w 237"/>
                <a:gd name="T21" fmla="*/ 206 h 207"/>
                <a:gd name="T22" fmla="*/ 205 w 237"/>
                <a:gd name="T23" fmla="*/ 69 h 207"/>
                <a:gd name="T24" fmla="*/ 205 w 237"/>
                <a:gd name="T25" fmla="*/ 82 h 207"/>
                <a:gd name="T26" fmla="*/ 221 w 237"/>
                <a:gd name="T27" fmla="*/ 95 h 207"/>
                <a:gd name="T28" fmla="*/ 237 w 237"/>
                <a:gd name="T29" fmla="*/ 82 h 207"/>
                <a:gd name="T30" fmla="*/ 237 w 237"/>
                <a:gd name="T31" fmla="*/ 18 h 207"/>
                <a:gd name="T32" fmla="*/ 237 w 237"/>
                <a:gd name="T33" fmla="*/ 18 h 207"/>
                <a:gd name="T34" fmla="*/ 234 w 237"/>
                <a:gd name="T35" fmla="*/ 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07">
                  <a:moveTo>
                    <a:pt x="234" y="9"/>
                  </a:moveTo>
                  <a:cubicBezTo>
                    <a:pt x="231" y="3"/>
                    <a:pt x="224" y="0"/>
                    <a:pt x="217" y="2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0" y="28"/>
                    <a:pt x="147" y="36"/>
                    <a:pt x="149" y="43"/>
                  </a:cubicBezTo>
                  <a:cubicBezTo>
                    <a:pt x="152" y="49"/>
                    <a:pt x="157" y="52"/>
                    <a:pt x="162" y="52"/>
                  </a:cubicBezTo>
                  <a:cubicBezTo>
                    <a:pt x="164" y="52"/>
                    <a:pt x="166" y="52"/>
                    <a:pt x="167" y="51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20" y="139"/>
                    <a:pt x="12" y="180"/>
                    <a:pt x="10" y="180"/>
                  </a:cubicBezTo>
                  <a:cubicBezTo>
                    <a:pt x="3" y="183"/>
                    <a:pt x="0" y="191"/>
                    <a:pt x="2" y="198"/>
                  </a:cubicBezTo>
                  <a:cubicBezTo>
                    <a:pt x="4" y="203"/>
                    <a:pt x="10" y="207"/>
                    <a:pt x="15" y="207"/>
                  </a:cubicBezTo>
                  <a:cubicBezTo>
                    <a:pt x="17" y="207"/>
                    <a:pt x="19" y="207"/>
                    <a:pt x="20" y="206"/>
                  </a:cubicBezTo>
                  <a:cubicBezTo>
                    <a:pt x="26" y="204"/>
                    <a:pt x="128" y="165"/>
                    <a:pt x="205" y="69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5" y="89"/>
                    <a:pt x="214" y="95"/>
                    <a:pt x="221" y="95"/>
                  </a:cubicBezTo>
                  <a:cubicBezTo>
                    <a:pt x="229" y="95"/>
                    <a:pt x="237" y="89"/>
                    <a:pt x="237" y="82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7" y="15"/>
                    <a:pt x="236" y="12"/>
                    <a:pt x="234" y="9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74"/>
          <p:cNvGrpSpPr/>
          <p:nvPr/>
        </p:nvGrpSpPr>
        <p:grpSpPr>
          <a:xfrm>
            <a:off x="7840958" y="2309499"/>
            <a:ext cx="3307737" cy="471798"/>
            <a:chOff x="-1442626" y="3192036"/>
            <a:chExt cx="3953303" cy="353940"/>
          </a:xfrm>
        </p:grpSpPr>
        <p:sp>
          <p:nvSpPr>
            <p:cNvPr id="20" name="文本框 11"/>
            <p:cNvSpPr txBox="1"/>
            <p:nvPr/>
          </p:nvSpPr>
          <p:spPr>
            <a:xfrm>
              <a:off x="-1442626" y="3315083"/>
              <a:ext cx="3793142" cy="23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電影「</a:t>
              </a:r>
              <a:r>
                <a:rPr lang="zh-TW" altLang="en-US" sz="1400" b="1" dirty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十全大補</a:t>
              </a:r>
              <a:r>
                <a:rPr lang="zh-TW" altLang="en-US" sz="1400" b="1" dirty="0" smtClean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男」教我們的事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1" name="矩形 9"/>
            <p:cNvSpPr/>
            <p:nvPr/>
          </p:nvSpPr>
          <p:spPr>
            <a:xfrm>
              <a:off x="-1282465" y="3192036"/>
              <a:ext cx="3793142" cy="222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2" name="Group 74"/>
          <p:cNvGrpSpPr/>
          <p:nvPr/>
        </p:nvGrpSpPr>
        <p:grpSpPr>
          <a:xfrm>
            <a:off x="7974965" y="4327529"/>
            <a:ext cx="3173730" cy="1477190"/>
            <a:chOff x="-1282465" y="2984337"/>
            <a:chExt cx="3793142" cy="1108179"/>
          </a:xfrm>
        </p:grpSpPr>
        <p:sp>
          <p:nvSpPr>
            <p:cNvPr id="23" name="文本框 11"/>
            <p:cNvSpPr txBox="1"/>
            <p:nvPr/>
          </p:nvSpPr>
          <p:spPr>
            <a:xfrm>
              <a:off x="-1282465" y="2984337"/>
              <a:ext cx="1321824" cy="23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TW" altLang="en-US" sz="1400" b="1" dirty="0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思考與反省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4" name="矩形 9"/>
            <p:cNvSpPr/>
            <p:nvPr/>
          </p:nvSpPr>
          <p:spPr>
            <a:xfrm>
              <a:off x="-1282465" y="3192036"/>
              <a:ext cx="3793142" cy="900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TW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如果可以，我想在哪一件事情上擁有第二次機會，我應該怎麼做才好</a:t>
              </a:r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?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30" name="矩形 9"/>
          <p:cNvSpPr/>
          <p:nvPr/>
        </p:nvSpPr>
        <p:spPr>
          <a:xfrm>
            <a:off x="1337310" y="3439162"/>
            <a:ext cx="3173730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此更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48" r="2513" b="47742"/>
          <a:stretch/>
        </p:blipFill>
        <p:spPr>
          <a:xfrm>
            <a:off x="665480" y="2774789"/>
            <a:ext cx="4221830" cy="153048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4775463"/>
            <a:ext cx="1676400" cy="219456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2330" y="2044065"/>
            <a:ext cx="7925435" cy="2760980"/>
          </a:xfrm>
          <a:prstGeom prst="rect">
            <a:avLst/>
          </a:prstGeom>
          <a:noFill/>
          <a:ln w="317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1137" y="2331484"/>
            <a:ext cx="310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預期目標</a:t>
            </a:r>
            <a:endParaRPr lang="en-US" altLang="zh-CN" sz="3600" b="1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1868" y="3103244"/>
            <a:ext cx="7866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注意你的習慣 </a:t>
            </a:r>
            <a:r>
              <a:rPr lang="en-US" altLang="zh-TW" sz="20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因為它們會形成你的人格 </a:t>
            </a:r>
            <a:r>
              <a:rPr lang="en-US" altLang="zh-TW" sz="20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pPr algn="ctr"/>
            <a:endParaRPr lang="en-US" altLang="zh-TW" sz="2000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注意你的人格 </a:t>
            </a:r>
            <a:r>
              <a:rPr lang="en-US" altLang="zh-TW" sz="20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因為它們會影響你的命運 </a:t>
            </a:r>
            <a:endParaRPr lang="en-US" altLang="zh-CN" sz="2000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2845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相信善良的人性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95030" y="1323975"/>
            <a:ext cx="1652905" cy="1918335"/>
            <a:chOff x="6308321" y="914401"/>
            <a:chExt cx="1322497" cy="1534457"/>
          </a:xfrm>
        </p:grpSpPr>
        <p:grpSp>
          <p:nvGrpSpPr>
            <p:cNvPr id="53281" name="组合 7"/>
            <p:cNvGrpSpPr/>
            <p:nvPr/>
          </p:nvGrpSpPr>
          <p:grpSpPr>
            <a:xfrm rot="-5400000">
              <a:off x="6202341" y="1020381"/>
              <a:ext cx="1534457" cy="1322497"/>
              <a:chOff x="2447765" y="1124744"/>
              <a:chExt cx="2232249" cy="1924353"/>
            </a:xfrm>
          </p:grpSpPr>
          <p:sp>
            <p:nvSpPr>
              <p:cNvPr id="53284" name="六边形 9"/>
              <p:cNvSpPr/>
              <p:nvPr/>
            </p:nvSpPr>
            <p:spPr>
              <a:xfrm>
                <a:off x="2447765" y="1124744"/>
                <a:ext cx="2232249" cy="1924353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rgbClr val="6D986A"/>
              </a:solidFill>
              <a:ln w="9525">
                <a:noFill/>
              </a:ln>
            </p:spPr>
            <p:txBody>
              <a:bodyPr vert="eaVert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24" name="椭圆​​ 40"/>
              <p:cNvSpPr>
                <a:spLocks noChangeArrowheads="1"/>
              </p:cNvSpPr>
              <p:nvPr/>
            </p:nvSpPr>
            <p:spPr bwMode="auto">
              <a:xfrm>
                <a:off x="2697075" y="1219459"/>
                <a:ext cx="1733629" cy="1734920"/>
              </a:xfrm>
              <a:prstGeom prst="ellipse">
                <a:avLst/>
              </a:prstGeom>
              <a:solidFill>
                <a:srgbClr val="6D986A"/>
              </a:solidFill>
              <a:ln w="38100" algn="ctr">
                <a:solidFill>
                  <a:schemeClr val="bg1"/>
                </a:solidFill>
                <a:round/>
              </a:ln>
              <a:effectLst/>
            </p:spPr>
            <p:txBody>
              <a:bodyPr vert="eaVert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6416280" y="1698291"/>
              <a:ext cx="1108166" cy="270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6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家庭教育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9" name="Group 30"/>
            <p:cNvGrpSpPr/>
            <p:nvPr/>
          </p:nvGrpSpPr>
          <p:grpSpPr bwMode="auto">
            <a:xfrm>
              <a:off x="6769206" y="1216269"/>
              <a:ext cx="400722" cy="367616"/>
              <a:chOff x="3422" y="1347"/>
              <a:chExt cx="330" cy="313"/>
            </a:xfrm>
            <a:solidFill>
              <a:schemeClr val="bg1"/>
            </a:solidFill>
          </p:grpSpPr>
          <p:sp>
            <p:nvSpPr>
              <p:cNvPr id="30" name="AutoShape 31"/>
              <p:cNvSpPr>
                <a:spLocks noChangeArrowheads="1"/>
              </p:cNvSpPr>
              <p:nvPr/>
            </p:nvSpPr>
            <p:spPr bwMode="gray">
              <a:xfrm>
                <a:off x="3422" y="1411"/>
                <a:ext cx="330" cy="249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AutoShape 32"/>
              <p:cNvSpPr>
                <a:spLocks noChangeArrowheads="1"/>
              </p:cNvSpPr>
              <p:nvPr/>
            </p:nvSpPr>
            <p:spPr bwMode="gray">
              <a:xfrm>
                <a:off x="3522" y="1347"/>
                <a:ext cx="122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pFill/>
              <a:ln w="25400" algn="ctr">
                <a:noFill/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9312275" y="2780030"/>
            <a:ext cx="1652905" cy="1918335"/>
            <a:chOff x="6962442" y="2080230"/>
            <a:chExt cx="1322719" cy="1534457"/>
          </a:xfrm>
        </p:grpSpPr>
        <p:grpSp>
          <p:nvGrpSpPr>
            <p:cNvPr id="53267" name="组合 11"/>
            <p:cNvGrpSpPr/>
            <p:nvPr/>
          </p:nvGrpSpPr>
          <p:grpSpPr>
            <a:xfrm rot="-5400000">
              <a:off x="6856573" y="2186099"/>
              <a:ext cx="1534457" cy="1322719"/>
              <a:chOff x="2447764" y="1124448"/>
              <a:chExt cx="2232248" cy="1924647"/>
            </a:xfrm>
          </p:grpSpPr>
          <p:sp>
            <p:nvSpPr>
              <p:cNvPr id="42" name="六边形 41"/>
              <p:cNvSpPr/>
              <p:nvPr/>
            </p:nvSpPr>
            <p:spPr>
              <a:xfrm>
                <a:off x="2447763" y="1124447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rgbClr val="6D986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椭圆​​ 38"/>
              <p:cNvSpPr/>
              <p:nvPr/>
            </p:nvSpPr>
            <p:spPr>
              <a:xfrm>
                <a:off x="2697072" y="1221488"/>
                <a:ext cx="1733628" cy="1730565"/>
              </a:xfrm>
              <a:prstGeom prst="ellipse">
                <a:avLst/>
              </a:prstGeom>
              <a:solidFill>
                <a:srgbClr val="6D986A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12"/>
            <p:cNvSpPr txBox="1">
              <a:spLocks noChangeArrowheads="1"/>
            </p:cNvSpPr>
            <p:nvPr/>
          </p:nvSpPr>
          <p:spPr bwMode="auto">
            <a:xfrm>
              <a:off x="7069974" y="2885638"/>
              <a:ext cx="1106764" cy="270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6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環境因素</a:t>
              </a:r>
              <a:endParaRPr lang="zh-CN" altLang="en-US" sz="16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53269" name="组合 1"/>
            <p:cNvGrpSpPr/>
            <p:nvPr/>
          </p:nvGrpSpPr>
          <p:grpSpPr>
            <a:xfrm>
              <a:off x="7429961" y="2424344"/>
              <a:ext cx="409439" cy="399690"/>
              <a:chOff x="7429961" y="2424344"/>
              <a:chExt cx="409439" cy="399690"/>
            </a:xfrm>
          </p:grpSpPr>
          <p:sp>
            <p:nvSpPr>
              <p:cNvPr id="53270" name="Oval 15"/>
              <p:cNvSpPr/>
              <p:nvPr/>
            </p:nvSpPr>
            <p:spPr>
              <a:xfrm>
                <a:off x="7429961" y="2424344"/>
                <a:ext cx="409439" cy="396971"/>
              </a:xfrm>
              <a:prstGeom prst="ellipse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Calibri" panose="020F0502020204030204" charset="0"/>
                </a:endParaRPr>
              </a:p>
            </p:txBody>
          </p:sp>
          <p:sp>
            <p:nvSpPr>
              <p:cNvPr id="53271" name="Line 16"/>
              <p:cNvSpPr/>
              <p:nvPr/>
            </p:nvSpPr>
            <p:spPr>
              <a:xfrm>
                <a:off x="7636083" y="2424344"/>
                <a:ext cx="0" cy="394252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272" name="Line 17"/>
              <p:cNvSpPr/>
              <p:nvPr/>
            </p:nvSpPr>
            <p:spPr>
              <a:xfrm>
                <a:off x="7429961" y="2621470"/>
                <a:ext cx="409439" cy="0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273" name="Freeform 18"/>
              <p:cNvSpPr/>
              <p:nvPr/>
            </p:nvSpPr>
            <p:spPr>
              <a:xfrm>
                <a:off x="7663659" y="2427063"/>
                <a:ext cx="85066" cy="391533"/>
              </a:xfrm>
              <a:custGeom>
                <a:avLst/>
                <a:gdLst>
                  <a:gd name="txL" fmla="*/ 0 w 182"/>
                  <a:gd name="txT" fmla="*/ 0 h 864"/>
                  <a:gd name="txR" fmla="*/ 182 w 182"/>
                  <a:gd name="txB" fmla="*/ 864 h 864"/>
                </a:gdLst>
                <a:ahLst/>
                <a:cxnLst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762420829" y="2147483647"/>
                  </a:cxn>
                </a:cxnLst>
                <a:rect l="txL" t="txT" r="txR" b="txB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4" name="Freeform 19"/>
              <p:cNvSpPr/>
              <p:nvPr/>
            </p:nvSpPr>
            <p:spPr>
              <a:xfrm>
                <a:off x="7524842" y="2429782"/>
                <a:ext cx="92077" cy="394252"/>
              </a:xfrm>
              <a:custGeom>
                <a:avLst/>
                <a:gdLst>
                  <a:gd name="txL" fmla="*/ 0 w 197"/>
                  <a:gd name="txT" fmla="*/ 0 h 870"/>
                  <a:gd name="txR" fmla="*/ 197 w 197"/>
                  <a:gd name="txB" fmla="*/ 870 h 870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5" name="Freeform 20"/>
              <p:cNvSpPr/>
              <p:nvPr/>
            </p:nvSpPr>
            <p:spPr>
              <a:xfrm rot="5400000">
                <a:off x="7603242" y="2583742"/>
                <a:ext cx="51661" cy="305210"/>
              </a:xfrm>
              <a:custGeom>
                <a:avLst/>
                <a:gdLst>
                  <a:gd name="txL" fmla="*/ 0 w 197"/>
                  <a:gd name="txT" fmla="*/ 0 h 870"/>
                  <a:gd name="txR" fmla="*/ 197 w 197"/>
                  <a:gd name="txB" fmla="*/ 870 h 870"/>
                </a:gdLst>
                <a:ahLst/>
                <a:cxnLst>
                  <a:cxn ang="0">
                    <a:pos x="718017660" y="0"/>
                  </a:cxn>
                  <a:cxn ang="0">
                    <a:pos x="0" y="2147483647"/>
                  </a:cxn>
                  <a:cxn ang="0">
                    <a:pos x="852667688" y="2147483647"/>
                  </a:cxn>
                </a:cxnLst>
                <a:rect l="txL" t="txT" r="txR" b="tx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6" name="Freeform 21"/>
              <p:cNvSpPr/>
              <p:nvPr/>
            </p:nvSpPr>
            <p:spPr>
              <a:xfrm rot="-5400000" flipV="1">
                <a:off x="7606980" y="2355800"/>
                <a:ext cx="51661" cy="305210"/>
              </a:xfrm>
              <a:custGeom>
                <a:avLst/>
                <a:gdLst>
                  <a:gd name="txL" fmla="*/ 0 w 197"/>
                  <a:gd name="txT" fmla="*/ 0 h 870"/>
                  <a:gd name="txR" fmla="*/ 197 w 197"/>
                  <a:gd name="txB" fmla="*/ 870 h 870"/>
                </a:gdLst>
                <a:ahLst/>
                <a:cxnLst>
                  <a:cxn ang="0">
                    <a:pos x="718017660" y="0"/>
                  </a:cxn>
                  <a:cxn ang="0">
                    <a:pos x="0" y="2147483647"/>
                  </a:cxn>
                  <a:cxn ang="0">
                    <a:pos x="852667688" y="2147483647"/>
                  </a:cxn>
                </a:cxnLst>
                <a:rect l="txL" t="txT" r="txR" b="tx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498840" y="4234815"/>
            <a:ext cx="1652905" cy="1918335"/>
            <a:chOff x="6311924" y="3243509"/>
            <a:chExt cx="1322719" cy="1534457"/>
          </a:xfrm>
        </p:grpSpPr>
        <p:grpSp>
          <p:nvGrpSpPr>
            <p:cNvPr id="53260" name="组合 15"/>
            <p:cNvGrpSpPr/>
            <p:nvPr/>
          </p:nvGrpSpPr>
          <p:grpSpPr>
            <a:xfrm rot="-5400000">
              <a:off x="6206055" y="3349378"/>
              <a:ext cx="1534457" cy="1322719"/>
              <a:chOff x="2447765" y="1124448"/>
              <a:chExt cx="2232248" cy="1924647"/>
            </a:xfrm>
          </p:grpSpPr>
          <p:sp>
            <p:nvSpPr>
              <p:cNvPr id="51" name="六边形 50"/>
              <p:cNvSpPr/>
              <p:nvPr/>
            </p:nvSpPr>
            <p:spPr>
              <a:xfrm>
                <a:off x="2447765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rgbClr val="6D986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椭圆​​ 36"/>
              <p:cNvSpPr/>
              <p:nvPr/>
            </p:nvSpPr>
            <p:spPr>
              <a:xfrm>
                <a:off x="2697075" y="1221489"/>
                <a:ext cx="1733628" cy="1730565"/>
              </a:xfrm>
              <a:prstGeom prst="ellipse">
                <a:avLst/>
              </a:prstGeom>
              <a:solidFill>
                <a:srgbClr val="6D986A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1" name="TextBox 16"/>
            <p:cNvSpPr txBox="1">
              <a:spLocks noChangeArrowheads="1"/>
            </p:cNvSpPr>
            <p:nvPr/>
          </p:nvSpPr>
          <p:spPr bwMode="auto">
            <a:xfrm>
              <a:off x="6420155" y="4026250"/>
              <a:ext cx="1106765" cy="270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6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資訊爆炸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62" name="Group 22"/>
            <p:cNvGrpSpPr/>
            <p:nvPr/>
          </p:nvGrpSpPr>
          <p:grpSpPr bwMode="auto">
            <a:xfrm>
              <a:off x="6801870" y="3629309"/>
              <a:ext cx="355926" cy="300767"/>
              <a:chOff x="2640" y="3304"/>
              <a:chExt cx="294" cy="256"/>
            </a:xfrm>
            <a:noFill/>
          </p:grpSpPr>
          <p:sp>
            <p:nvSpPr>
              <p:cNvPr id="63" name="AutoShape 23"/>
              <p:cNvSpPr>
                <a:spLocks noChangeArrowheads="1"/>
              </p:cNvSpPr>
              <p:nvPr/>
            </p:nvSpPr>
            <p:spPr bwMode="gray">
              <a:xfrm>
                <a:off x="2700" y="3304"/>
                <a:ext cx="176" cy="176"/>
              </a:xfrm>
              <a:prstGeom prst="roundRect">
                <a:avLst>
                  <a:gd name="adj" fmla="val 6250"/>
                </a:avLst>
              </a:prstGeom>
              <a:grpFill/>
              <a:ln w="25400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AutoShape 24"/>
              <p:cNvSpPr>
                <a:spLocks noChangeArrowheads="1"/>
              </p:cNvSpPr>
              <p:nvPr/>
            </p:nvSpPr>
            <p:spPr bwMode="gray">
              <a:xfrm>
                <a:off x="2640" y="3482"/>
                <a:ext cx="294" cy="78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Line 25"/>
              <p:cNvSpPr>
                <a:spLocks noChangeShapeType="1"/>
              </p:cNvSpPr>
              <p:nvPr/>
            </p:nvSpPr>
            <p:spPr bwMode="gray">
              <a:xfrm flipH="1">
                <a:off x="2847" y="3517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Line 26"/>
              <p:cNvSpPr>
                <a:spLocks noChangeShapeType="1"/>
              </p:cNvSpPr>
              <p:nvPr/>
            </p:nvSpPr>
            <p:spPr bwMode="gray">
              <a:xfrm flipH="1">
                <a:off x="2759" y="3359"/>
                <a:ext cx="73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Line 27"/>
              <p:cNvSpPr>
                <a:spLocks noChangeShapeType="1"/>
              </p:cNvSpPr>
              <p:nvPr/>
            </p:nvSpPr>
            <p:spPr bwMode="gray">
              <a:xfrm flipH="1">
                <a:off x="2787" y="3385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Line 28"/>
              <p:cNvSpPr>
                <a:spLocks noChangeShapeType="1"/>
              </p:cNvSpPr>
              <p:nvPr/>
            </p:nvSpPr>
            <p:spPr bwMode="gray">
              <a:xfrm flipH="1">
                <a:off x="2800" y="3434"/>
                <a:ext cx="32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TextBox 39"/>
          <p:cNvSpPr txBox="1"/>
          <p:nvPr/>
        </p:nvSpPr>
        <p:spPr>
          <a:xfrm>
            <a:off x="1447165" y="1931035"/>
            <a:ext cx="6321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kumimoji="0" lang="zh-TW" altLang="en-US" sz="16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家長負責作息與出門時間</a:t>
            </a:r>
            <a:endParaRPr kumimoji="0" lang="en-US" altLang="zh-CN" sz="16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TextBox 40"/>
          <p:cNvSpPr txBox="1"/>
          <p:nvPr/>
        </p:nvSpPr>
        <p:spPr>
          <a:xfrm>
            <a:off x="2823845" y="3371215"/>
            <a:ext cx="5589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TW" alt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不教而</a:t>
            </a:r>
            <a:r>
              <a:rPr lang="zh-TW" alt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殺謂之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虐</a:t>
            </a:r>
            <a:endParaRPr kumimoji="0" lang="en-US" altLang="zh-CN" sz="16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448435" y="4815840"/>
            <a:ext cx="632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kumimoji="0" lang="zh-TW" altLang="en-US" sz="16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輕重緩急先後順序</a:t>
            </a:r>
            <a:endParaRPr kumimoji="0" lang="en-US" altLang="zh-CN" sz="16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447800" y="1528445"/>
            <a:ext cx="7042785" cy="328930"/>
            <a:chOff x="1425" y="2407"/>
            <a:chExt cx="11091" cy="518"/>
          </a:xfrm>
        </p:grpSpPr>
        <p:cxnSp>
          <p:nvCxnSpPr>
            <p:cNvPr id="73" name="直接连接符​​ 6"/>
            <p:cNvCxnSpPr/>
            <p:nvPr/>
          </p:nvCxnSpPr>
          <p:spPr bwMode="auto">
            <a:xfrm flipV="1">
              <a:off x="4946" y="2863"/>
              <a:ext cx="7571" cy="3"/>
            </a:xfrm>
            <a:prstGeom prst="line">
              <a:avLst/>
            </a:prstGeom>
            <a:solidFill>
              <a:srgbClr val="6D986A"/>
            </a:solidFill>
            <a:ln w="57150">
              <a:solidFill>
                <a:srgbClr val="6D9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矩形​​ 9"/>
            <p:cNvSpPr/>
            <p:nvPr/>
          </p:nvSpPr>
          <p:spPr bwMode="auto">
            <a:xfrm>
              <a:off x="1425" y="2407"/>
              <a:ext cx="3531" cy="518"/>
            </a:xfrm>
            <a:prstGeom prst="rect">
              <a:avLst/>
            </a:prstGeom>
            <a:solidFill>
              <a:srgbClr val="6D98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6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出缺席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+mn-cs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824480" y="2963545"/>
            <a:ext cx="6487795" cy="328930"/>
            <a:chOff x="3593" y="4667"/>
            <a:chExt cx="10217" cy="518"/>
          </a:xfrm>
        </p:grpSpPr>
        <p:cxnSp>
          <p:nvCxnSpPr>
            <p:cNvPr id="40" name="直接连接符​​ 10"/>
            <p:cNvCxnSpPr/>
            <p:nvPr/>
          </p:nvCxnSpPr>
          <p:spPr bwMode="auto">
            <a:xfrm>
              <a:off x="7124" y="5135"/>
              <a:ext cx="6686" cy="31"/>
            </a:xfrm>
            <a:prstGeom prst="line">
              <a:avLst/>
            </a:prstGeom>
            <a:ln w="57150">
              <a:solidFill>
                <a:srgbClr val="6D9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​​ 9"/>
            <p:cNvSpPr/>
            <p:nvPr/>
          </p:nvSpPr>
          <p:spPr bwMode="auto">
            <a:xfrm>
              <a:off x="3593" y="4667"/>
              <a:ext cx="3531" cy="518"/>
            </a:xfrm>
            <a:prstGeom prst="rect">
              <a:avLst/>
            </a:prstGeom>
            <a:solidFill>
              <a:srgbClr val="6D98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6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課間違規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+mn-cs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447800" y="4443095"/>
            <a:ext cx="7051040" cy="328930"/>
            <a:chOff x="1425" y="6997"/>
            <a:chExt cx="11104" cy="518"/>
          </a:xfrm>
        </p:grpSpPr>
        <p:cxnSp>
          <p:nvCxnSpPr>
            <p:cNvPr id="48" name="直接连接符​​ 14"/>
            <p:cNvCxnSpPr/>
            <p:nvPr/>
          </p:nvCxnSpPr>
          <p:spPr bwMode="auto">
            <a:xfrm flipV="1">
              <a:off x="4956" y="7446"/>
              <a:ext cx="7573" cy="3"/>
            </a:xfrm>
            <a:prstGeom prst="line">
              <a:avLst/>
            </a:prstGeom>
            <a:ln w="57150">
              <a:solidFill>
                <a:srgbClr val="6D9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​​ 9"/>
            <p:cNvSpPr/>
            <p:nvPr/>
          </p:nvSpPr>
          <p:spPr bwMode="auto">
            <a:xfrm>
              <a:off x="1425" y="6997"/>
              <a:ext cx="3531" cy="518"/>
            </a:xfrm>
            <a:prstGeom prst="rect">
              <a:avLst/>
            </a:prstGeom>
            <a:solidFill>
              <a:srgbClr val="6D98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6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成績表現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敢</a:t>
            </a:r>
            <a:r>
              <a:rPr lang="zh-TW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與眾不同</a:t>
            </a:r>
            <a:r>
              <a:rPr lang="en-US" altLang="zh-TW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做對的事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983437" y="5142182"/>
            <a:ext cx="202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自知帶來自信</a:t>
            </a:r>
            <a:endParaRPr lang="zh-CN" altLang="en-US" sz="20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8256924" y="5621999"/>
            <a:ext cx="1478675" cy="7883"/>
          </a:xfrm>
          <a:prstGeom prst="line">
            <a:avLst/>
          </a:prstGeom>
          <a:ln w="12700">
            <a:solidFill>
              <a:srgbClr val="6D9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7986612" y="3389918"/>
            <a:ext cx="20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赤子之心的正義</a:t>
            </a:r>
            <a:endParaRPr lang="zh-CN" altLang="en-US" sz="20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8029299" y="3957696"/>
            <a:ext cx="1764382" cy="0"/>
          </a:xfrm>
          <a:prstGeom prst="line">
            <a:avLst/>
          </a:prstGeom>
          <a:ln w="12700">
            <a:solidFill>
              <a:srgbClr val="6D9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8008245" y="1668145"/>
            <a:ext cx="2064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聽見自己的聲音</a:t>
            </a:r>
            <a:endParaRPr lang="zh-CN" altLang="en-US" sz="20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8103825" y="2178960"/>
            <a:ext cx="1784875" cy="9058"/>
          </a:xfrm>
          <a:prstGeom prst="line">
            <a:avLst/>
          </a:prstGeom>
          <a:ln w="12700">
            <a:solidFill>
              <a:srgbClr val="6D9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03"/>
          <a:stretch/>
        </p:blipFill>
        <p:spPr>
          <a:xfrm>
            <a:off x="2036034" y="1048139"/>
            <a:ext cx="5679901" cy="171682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65554" r="2311"/>
          <a:stretch/>
        </p:blipFill>
        <p:spPr>
          <a:xfrm>
            <a:off x="2001995" y="2764960"/>
            <a:ext cx="5713940" cy="165002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1" b="22729"/>
          <a:stretch/>
        </p:blipFill>
        <p:spPr>
          <a:xfrm>
            <a:off x="1970344" y="4414987"/>
            <a:ext cx="5777242" cy="185450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2" grpId="0"/>
      <p:bldP spid="55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4767580"/>
            <a:ext cx="1676400" cy="219456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2330" y="2044065"/>
            <a:ext cx="7925435" cy="2760980"/>
          </a:xfrm>
          <a:prstGeom prst="rect">
            <a:avLst/>
          </a:prstGeom>
          <a:noFill/>
          <a:ln w="317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0058" y="2353292"/>
            <a:ext cx="310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實施過程</a:t>
            </a:r>
            <a:endParaRPr lang="en-US" altLang="zh-CN" sz="4000" b="1" dirty="0">
              <a:solidFill>
                <a:srgbClr val="6D98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7427" y="3103245"/>
            <a:ext cx="50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學生</a:t>
            </a:r>
            <a:r>
              <a:rPr lang="en-US" altLang="zh-TW" sz="3200" dirty="0" smtClean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VS</a:t>
            </a:r>
            <a:r>
              <a:rPr lang="zh-TW" altLang="en-US" sz="3200" dirty="0" smtClean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老師</a:t>
            </a:r>
            <a:r>
              <a:rPr lang="en-US" altLang="zh-TW" sz="3200" dirty="0" smtClean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/</a:t>
            </a:r>
            <a:r>
              <a:rPr lang="zh-TW" altLang="en-US" sz="3200" dirty="0" smtClean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自然</a:t>
            </a:r>
            <a:r>
              <a:rPr lang="en-US" altLang="zh-TW" sz="3200" dirty="0" smtClean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VS</a:t>
            </a:r>
            <a:r>
              <a:rPr lang="zh-TW" altLang="en-US" sz="3200" dirty="0" smtClean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人文</a:t>
            </a:r>
            <a:endParaRPr lang="zh-CN" altLang="en-US" sz="3200" dirty="0">
              <a:solidFill>
                <a:srgbClr val="6D986A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62530" y="4035604"/>
            <a:ext cx="7266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 smtClean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2000" dirty="0">
                <a:solidFill>
                  <a:srgbClr val="6D98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LESS IS MORE</a:t>
            </a:r>
          </a:p>
          <a:p>
            <a:pPr algn="ctr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787</Words>
  <Application>Microsoft Office PowerPoint</Application>
  <PresentationFormat>自訂</PresentationFormat>
  <Paragraphs>106</Paragraphs>
  <Slides>17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1</cp:lastModifiedBy>
  <cp:revision>30</cp:revision>
  <dcterms:created xsi:type="dcterms:W3CDTF">2017-10-30T12:45:31Z</dcterms:created>
  <dcterms:modified xsi:type="dcterms:W3CDTF">2018-12-03T01:38:06Z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