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65" r:id="rId7"/>
    <p:sldId id="266" r:id="rId8"/>
    <p:sldId id="269" r:id="rId9"/>
    <p:sldId id="268" r:id="rId10"/>
    <p:sldId id="264" r:id="rId11"/>
    <p:sldId id="26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52C0-41CE-4C22-904D-86668A672026}" type="datetimeFigureOut">
              <a:rPr lang="zh-TW" altLang="en-US" smtClean="0"/>
              <a:pPr/>
              <a:t>2019/9/27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7939-4F72-4F9B-968C-029FAE26C1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160240"/>
          </a:xfrm>
        </p:spPr>
        <p:txBody>
          <a:bodyPr/>
          <a:lstStyle/>
          <a:p>
            <a:r>
              <a:rPr lang="zh-TW" altLang="en-US" b="1" dirty="0" smtClean="0">
                <a:ea typeface="文鼎古印體" pitchFamily="49" charset="-120"/>
              </a:rPr>
              <a:t>新民高中</a:t>
            </a:r>
            <a:r>
              <a:rPr lang="en-US" altLang="zh-TW" b="1" dirty="0" smtClean="0">
                <a:ea typeface="文鼎古印體" pitchFamily="49" charset="-120"/>
              </a:rPr>
              <a:t>108</a:t>
            </a:r>
            <a:r>
              <a:rPr lang="zh-TW" altLang="en-US" b="1" dirty="0" smtClean="0">
                <a:ea typeface="文鼎古印體" pitchFamily="49" charset="-120"/>
              </a:rPr>
              <a:t>學年度</a:t>
            </a:r>
            <a:r>
              <a:rPr lang="en-US" altLang="zh-TW" b="1" dirty="0" smtClean="0">
                <a:ea typeface="文鼎古印體" pitchFamily="49" charset="-120"/>
              </a:rPr>
              <a:t/>
            </a:r>
            <a:br>
              <a:rPr lang="en-US" altLang="zh-TW" b="1" dirty="0" smtClean="0">
                <a:ea typeface="文鼎古印體" pitchFamily="49" charset="-120"/>
              </a:rPr>
            </a:br>
            <a:r>
              <a:rPr lang="zh-TW" altLang="en-US" b="1" dirty="0" smtClean="0">
                <a:ea typeface="文鼎古印體" pitchFamily="49" charset="-120"/>
              </a:rPr>
              <a:t>親師座談會</a:t>
            </a:r>
            <a:endParaRPr lang="zh-TW" altLang="en-US" b="1" dirty="0">
              <a:ea typeface="文鼎古印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ea typeface="文鼎粗行楷" pitchFamily="49" charset="-120"/>
              </a:rPr>
              <a:t>電機電子群</a:t>
            </a:r>
            <a:endParaRPr lang="en-US" altLang="zh-TW" sz="4400" b="1" dirty="0" smtClean="0">
              <a:solidFill>
                <a:srgbClr val="FF0000"/>
              </a:solidFill>
              <a:ea typeface="文鼎粗行楷" pitchFamily="49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ea typeface="文鼎粗行楷" pitchFamily="49" charset="-120"/>
              </a:rPr>
              <a:t>資訊</a:t>
            </a:r>
            <a:r>
              <a:rPr lang="zh-TW" altLang="en-US" sz="4400" b="1" dirty="0" smtClean="0">
                <a:solidFill>
                  <a:srgbClr val="FF0000"/>
                </a:solidFill>
                <a:ea typeface="文鼎粗行楷" pitchFamily="49" charset="-120"/>
              </a:rPr>
              <a:t>科 產學班 </a:t>
            </a:r>
            <a:r>
              <a:rPr lang="zh-TW" altLang="en-US" sz="4400" b="1" dirty="0" smtClean="0">
                <a:solidFill>
                  <a:srgbClr val="FF0000"/>
                </a:solidFill>
                <a:ea typeface="文鼎粗行楷" pitchFamily="49" charset="-120"/>
              </a:rPr>
              <a:t>介紹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itchFamily="65" charset="-120"/>
                <a:ea typeface="文鼎古印體" pitchFamily="49" charset="-120"/>
              </a:rPr>
              <a:t>Q</a:t>
            </a:r>
            <a:r>
              <a:rPr lang="zh-TW" altLang="en-US" b="1" dirty="0" smtClean="0">
                <a:latin typeface="標楷體" pitchFamily="65" charset="-120"/>
                <a:ea typeface="文鼎古印體" pitchFamily="49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文鼎古印體" pitchFamily="49" charset="-120"/>
              </a:rPr>
              <a:t>&amp;</a:t>
            </a:r>
            <a:r>
              <a:rPr lang="zh-TW" altLang="en-US" b="1" dirty="0" smtClean="0">
                <a:latin typeface="標楷體" pitchFamily="65" charset="-120"/>
                <a:ea typeface="文鼎古印體" pitchFamily="49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文鼎古印體" pitchFamily="49" charset="-120"/>
              </a:rPr>
              <a:t>A</a:t>
            </a:r>
            <a:r>
              <a:rPr lang="zh-TW" altLang="en-US" b="1" dirty="0" smtClean="0">
                <a:latin typeface="標楷體" pitchFamily="65" charset="-120"/>
                <a:ea typeface="文鼎古印體" pitchFamily="49" charset="-120"/>
              </a:rPr>
              <a:t> </a:t>
            </a:r>
            <a:endParaRPr lang="zh-TW" altLang="en-US" dirty="0">
              <a:ea typeface="文鼎古印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文鼎粗隸" pitchFamily="49" charset="-120"/>
              </a:rPr>
              <a:t>請各位家長針對本日說明，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文鼎粗隸" pitchFamily="49" charset="-120"/>
            </a:endParaRPr>
          </a:p>
          <a:p>
            <a:pPr>
              <a:buNone/>
            </a:pPr>
            <a:r>
              <a:rPr lang="zh-TW" altLang="en-US" sz="4400" dirty="0">
                <a:latin typeface="標楷體" pitchFamily="65" charset="-120"/>
                <a:ea typeface="文鼎粗隸" pitchFamily="49" charset="-120"/>
              </a:rPr>
              <a:t> </a:t>
            </a:r>
            <a:r>
              <a:rPr lang="zh-TW" altLang="en-US" sz="4400" dirty="0" smtClean="0">
                <a:latin typeface="標楷體" pitchFamily="65" charset="-120"/>
                <a:ea typeface="文鼎粗隸" pitchFamily="49" charset="-120"/>
              </a:rPr>
              <a:t>           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文鼎粗隸" pitchFamily="49" charset="-120"/>
              </a:rPr>
              <a:t>提供回饋與分享。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mov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1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91880" y="3068960"/>
            <a:ext cx="49672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r>
              <a:rPr kumimoji="0" lang="en-US" altLang="zh-TW" sz="12000" b="1" dirty="0">
                <a:solidFill>
                  <a:srgbClr val="000000"/>
                </a:solidFill>
                <a:latin typeface="Script MT Bold" pitchFamily="66" charset="0"/>
                <a:ea typeface="標楷體" pitchFamily="65" charset="-120"/>
              </a:rPr>
              <a:t>The end</a:t>
            </a:r>
            <a:endParaRPr kumimoji="0" lang="zh-TW" altLang="en-US" sz="12000" b="1" dirty="0">
              <a:solidFill>
                <a:srgbClr val="000000"/>
              </a:solidFill>
              <a:latin typeface="Script MT Bold" pitchFamily="66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本學期重要時程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文鼎粗行楷" pitchFamily="49" charset="-120"/>
              </a:rPr>
              <a:t>第一次段考</a:t>
            </a:r>
            <a:r>
              <a:rPr lang="en-US" altLang="zh-TW" dirty="0">
                <a:ea typeface="文鼎粗行楷" pitchFamily="49" charset="-120"/>
              </a:rPr>
              <a:t>10/14~16</a:t>
            </a:r>
          </a:p>
          <a:p>
            <a:r>
              <a:rPr lang="zh-TW" altLang="en-US" dirty="0">
                <a:ea typeface="文鼎粗行楷" pitchFamily="49" charset="-120"/>
              </a:rPr>
              <a:t>第二次段考</a:t>
            </a:r>
            <a:r>
              <a:rPr lang="en-US" altLang="zh-TW" dirty="0">
                <a:ea typeface="文鼎粗行楷" pitchFamily="49" charset="-120"/>
              </a:rPr>
              <a:t>11/27~29</a:t>
            </a:r>
          </a:p>
          <a:p>
            <a:r>
              <a:rPr lang="zh-TW" altLang="en-US" dirty="0" smtClean="0">
                <a:ea typeface="文鼎粗行楷" pitchFamily="49" charset="-120"/>
              </a:rPr>
              <a:t>期末考</a:t>
            </a:r>
            <a:r>
              <a:rPr lang="en-US" altLang="zh-TW" dirty="0">
                <a:ea typeface="文鼎粗行楷" pitchFamily="49" charset="-120"/>
              </a:rPr>
              <a:t>01/14~16</a:t>
            </a:r>
          </a:p>
          <a:p>
            <a:r>
              <a:rPr lang="zh-TW" altLang="en-US" dirty="0">
                <a:ea typeface="文鼎粗行楷" pitchFamily="49" charset="-120"/>
              </a:rPr>
              <a:t>寒假開始</a:t>
            </a:r>
            <a:r>
              <a:rPr lang="en-US" altLang="zh-TW" dirty="0">
                <a:ea typeface="文鼎粗行楷" pitchFamily="49" charset="-120"/>
              </a:rPr>
              <a:t>01/17</a:t>
            </a:r>
          </a:p>
          <a:p>
            <a:r>
              <a:rPr lang="zh-TW" altLang="en-US" dirty="0">
                <a:ea typeface="文鼎粗行楷" pitchFamily="49" charset="-120"/>
              </a:rPr>
              <a:t>第二學期開學日</a:t>
            </a:r>
            <a:r>
              <a:rPr lang="en-US" altLang="zh-TW" dirty="0">
                <a:ea typeface="文鼎粗行楷" pitchFamily="49" charset="-120"/>
              </a:rPr>
              <a:t>02/11</a:t>
            </a:r>
            <a:endParaRPr lang="zh-TW" altLang="en-US" dirty="0">
              <a:ea typeface="文鼎粗行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文鼎古印體" pitchFamily="49" charset="-120"/>
              </a:rPr>
              <a:t>學年學分制介紹</a:t>
            </a:r>
            <a:endParaRPr lang="zh-TW" altLang="en-US" b="1" dirty="0">
              <a:ea typeface="文鼎古印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每學期修習學分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–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32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總修習學分數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–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192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pPr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畢業門檻學分數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–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160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(1.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且部訂科目修習學分達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85%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以上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(2.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且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專業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及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文鼎粗行楷" pitchFamily="49" charset="-120"/>
              </a:rPr>
              <a:t>實習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科目修習達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84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–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其中  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pPr>
              <a:buNone/>
            </a:pPr>
            <a:r>
              <a:rPr lang="zh-TW" altLang="en-US" sz="3000" dirty="0">
                <a:latin typeface="標楷體" pitchFamily="65" charset="-120"/>
                <a:ea typeface="文鼎粗行楷" pitchFamily="49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文鼎粗行楷" pitchFamily="49" charset="-120"/>
              </a:rPr>
              <a:t>     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60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學分需及格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(3.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其中</a:t>
            </a:r>
            <a:r>
              <a:rPr lang="zh-TW" altLang="en-US" sz="3000" dirty="0" smtClean="0">
                <a:solidFill>
                  <a:srgbClr val="0070C0"/>
                </a:solidFill>
                <a:latin typeface="標楷體" pitchFamily="65" charset="-120"/>
                <a:ea typeface="文鼎粗行楷" pitchFamily="49" charset="-120"/>
              </a:rPr>
              <a:t>實習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科目需及格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30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學分以上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文鼎粗行楷" pitchFamily="49" charset="-120"/>
            </a:endParaRPr>
          </a:p>
          <a:p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 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文鼎粗行楷" pitchFamily="49" charset="-120"/>
              </a:rPr>
              <a:t>(4.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文鼎粗行楷" pitchFamily="49" charset="-120"/>
              </a:rPr>
              <a:t>至少取得一張相關丙級專業證照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  <a:ea typeface="文鼎粗行楷" pitchFamily="49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</a:t>
            </a:r>
            <a:r>
              <a:rPr lang="zh-TW" altLang="en-US" b="1" dirty="0" smtClean="0">
                <a:ea typeface="文鼎古印體" pitchFamily="49" charset="-120"/>
              </a:rPr>
              <a:t>科產學班介紹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ea typeface="文鼎粗行楷" pitchFamily="49" charset="-120"/>
              </a:rPr>
              <a:t>新民</a:t>
            </a:r>
            <a:r>
              <a:rPr lang="zh-TW" altLang="en-US" sz="2800" dirty="0" smtClean="0">
                <a:ea typeface="文鼎粗行楷" pitchFamily="49" charset="-120"/>
              </a:rPr>
              <a:t>高中</a:t>
            </a:r>
            <a:r>
              <a:rPr lang="en-US" altLang="zh-TW" sz="2800" dirty="0" smtClean="0">
                <a:ea typeface="文鼎粗行楷" pitchFamily="49" charset="-120"/>
              </a:rPr>
              <a:t>&amp;</a:t>
            </a:r>
            <a:r>
              <a:rPr lang="zh-TW" altLang="en-US" sz="2800" dirty="0" smtClean="0">
                <a:ea typeface="文鼎粗行楷" pitchFamily="49" charset="-120"/>
              </a:rPr>
              <a:t>勤益</a:t>
            </a:r>
            <a:r>
              <a:rPr lang="zh-TW" altLang="en-US" sz="2800" dirty="0">
                <a:ea typeface="文鼎粗行楷" pitchFamily="49" charset="-120"/>
              </a:rPr>
              <a:t>科</a:t>
            </a:r>
            <a:r>
              <a:rPr lang="zh-TW" altLang="en-US" sz="2800" dirty="0" smtClean="0">
                <a:ea typeface="文鼎粗行楷" pitchFamily="49" charset="-120"/>
              </a:rPr>
              <a:t>大</a:t>
            </a:r>
            <a:r>
              <a:rPr lang="en-US" altLang="zh-TW" sz="2800" dirty="0" smtClean="0">
                <a:ea typeface="文鼎粗行楷" pitchFamily="49" charset="-120"/>
              </a:rPr>
              <a:t>&amp;</a:t>
            </a:r>
            <a:r>
              <a:rPr lang="zh-TW" altLang="en-US" sz="2800" dirty="0" smtClean="0">
                <a:ea typeface="文鼎粗行楷" pitchFamily="49" charset="-120"/>
              </a:rPr>
              <a:t>菱生精密工業三方合作。</a:t>
            </a:r>
            <a:endParaRPr lang="en-US" altLang="zh-TW" sz="2800" dirty="0" smtClean="0">
              <a:ea typeface="文鼎粗行楷" pitchFamily="49" charset="-120"/>
            </a:endParaRPr>
          </a:p>
          <a:p>
            <a:r>
              <a:rPr lang="zh-TW" altLang="en-US" sz="2800" dirty="0" smtClean="0">
                <a:ea typeface="文鼎粗行楷" pitchFamily="49" charset="-120"/>
              </a:rPr>
              <a:t>於</a:t>
            </a:r>
            <a:r>
              <a:rPr lang="en-US" altLang="zh-TW" sz="2800" dirty="0" smtClean="0">
                <a:solidFill>
                  <a:srgbClr val="FF0000"/>
                </a:solidFill>
                <a:ea typeface="文鼎粗行楷" pitchFamily="49" charset="-120"/>
              </a:rPr>
              <a:t>108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年暑假</a:t>
            </a:r>
            <a:r>
              <a:rPr lang="zh-TW" altLang="en-US" sz="2800" dirty="0" smtClean="0">
                <a:ea typeface="文鼎粗行楷" pitchFamily="49" charset="-120"/>
              </a:rPr>
              <a:t>由科大、產業端考、面試後選出</a:t>
            </a:r>
            <a:r>
              <a:rPr lang="en-US" altLang="zh-TW" sz="2800" dirty="0" smtClean="0">
                <a:solidFill>
                  <a:srgbClr val="FF0000"/>
                </a:solidFill>
                <a:ea typeface="文鼎粗行楷" pitchFamily="49" charset="-120"/>
              </a:rPr>
              <a:t>45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人</a:t>
            </a:r>
            <a:r>
              <a:rPr lang="zh-TW" altLang="en-US" sz="2800" dirty="0" smtClean="0">
                <a:ea typeface="文鼎粗行楷" pitchFamily="49" charset="-120"/>
              </a:rPr>
              <a:t>成班。</a:t>
            </a:r>
            <a:endParaRPr lang="en-US" altLang="zh-TW" sz="2800" dirty="0" smtClean="0">
              <a:ea typeface="文鼎粗行楷" pitchFamily="49" charset="-12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ea typeface="文鼎粗行楷" pitchFamily="49" charset="-120"/>
              </a:rPr>
              <a:t>109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ea typeface="文鼎粗行楷" pitchFamily="49" charset="-120"/>
              </a:rPr>
              <a:t>4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  <a:ea typeface="文鼎粗行楷" pitchFamily="49" charset="-120"/>
              </a:rPr>
              <a:t>-6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月</a:t>
            </a:r>
            <a:r>
              <a:rPr lang="zh-TW" altLang="en-US" sz="2800" dirty="0" smtClean="0">
                <a:ea typeface="文鼎粗行楷" pitchFamily="49" charset="-120"/>
              </a:rPr>
              <a:t>到菱生精密工業進行</a:t>
            </a:r>
            <a:r>
              <a:rPr lang="zh-TW" altLang="en-US" sz="2800" dirty="0" smtClean="0">
                <a:solidFill>
                  <a:srgbClr val="FF0000"/>
                </a:solidFill>
                <a:ea typeface="文鼎粗行楷" pitchFamily="49" charset="-120"/>
              </a:rPr>
              <a:t>職場實習</a:t>
            </a:r>
            <a:r>
              <a:rPr lang="zh-TW" altLang="en-US" sz="2800" dirty="0" smtClean="0">
                <a:ea typeface="文鼎粗行楷" pitchFamily="49" charset="-120"/>
              </a:rPr>
              <a:t>，</a:t>
            </a:r>
            <a:endParaRPr lang="en-US" altLang="zh-TW" sz="2800" dirty="0" smtClean="0">
              <a:ea typeface="文鼎粗行楷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ea typeface="文鼎粗行楷" pitchFamily="49" charset="-120"/>
              </a:rPr>
              <a:t>    若實習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成績及格</a:t>
            </a:r>
            <a:r>
              <a:rPr lang="zh-TW" altLang="en-US" sz="2800" dirty="0" smtClean="0">
                <a:ea typeface="文鼎粗行楷" pitchFamily="49" charset="-120"/>
              </a:rPr>
              <a:t>，且表現良好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符合畢業條件</a:t>
            </a:r>
            <a:r>
              <a:rPr lang="zh-TW" altLang="en-US" sz="2800" dirty="0" smtClean="0">
                <a:ea typeface="文鼎粗行楷" pitchFamily="49" charset="-120"/>
              </a:rPr>
              <a:t>則優</a:t>
            </a:r>
            <a:r>
              <a:rPr lang="zh-TW" altLang="en-US" sz="2800" dirty="0" smtClean="0">
                <a:solidFill>
                  <a:srgbClr val="00B050"/>
                </a:solidFill>
                <a:ea typeface="文鼎粗行楷" pitchFamily="49" charset="-120"/>
              </a:rPr>
              <a:t>錄取勤益科大</a:t>
            </a:r>
            <a:r>
              <a:rPr lang="zh-TW" altLang="en-US" sz="2800" dirty="0" smtClean="0">
                <a:ea typeface="文鼎粗行楷" pitchFamily="49" charset="-120"/>
              </a:rPr>
              <a:t>並於科大四年間</a:t>
            </a:r>
            <a:r>
              <a:rPr lang="zh-TW" altLang="en-US" sz="2800" dirty="0" smtClean="0">
                <a:solidFill>
                  <a:srgbClr val="00B050"/>
                </a:solidFill>
                <a:ea typeface="文鼎粗行楷" pitchFamily="49" charset="-120"/>
              </a:rPr>
              <a:t>任職菱生精密工業</a:t>
            </a:r>
            <a:r>
              <a:rPr lang="zh-TW" altLang="en-US" sz="2800" dirty="0" smtClean="0">
                <a:ea typeface="文鼎粗行楷" pitchFamily="49" charset="-120"/>
              </a:rPr>
              <a:t>；若</a:t>
            </a:r>
            <a:r>
              <a:rPr lang="zh-TW" altLang="en-US" sz="2800" u="sng" dirty="0" smtClean="0">
                <a:solidFill>
                  <a:srgbClr val="FF0000"/>
                </a:solidFill>
                <a:ea typeface="文鼎粗行楷" pitchFamily="49" charset="-120"/>
              </a:rPr>
              <a:t>職場實習成績不及格則不錄取</a:t>
            </a:r>
            <a:r>
              <a:rPr lang="zh-TW" altLang="en-US" sz="2800" dirty="0" smtClean="0">
                <a:ea typeface="文鼎粗行楷" pitchFamily="49" charset="-120"/>
              </a:rPr>
              <a:t>。</a:t>
            </a:r>
            <a:endParaRPr lang="en-US" altLang="zh-TW" sz="2800" dirty="0" smtClean="0">
              <a:ea typeface="文鼎粗行楷" pitchFamily="49" charset="-120"/>
            </a:endParaRPr>
          </a:p>
          <a:p>
            <a:r>
              <a:rPr lang="zh-TW" altLang="en-US" sz="2800" dirty="0" smtClean="0">
                <a:solidFill>
                  <a:srgbClr val="7030A0"/>
                </a:solidFill>
                <a:ea typeface="文鼎粗行楷" pitchFamily="49" charset="-120"/>
              </a:rPr>
              <a:t>技專端「產業實務實習」成績不及格，則視同退學。</a:t>
            </a:r>
            <a:endParaRPr lang="en-US" altLang="zh-TW" sz="2800" dirty="0" smtClean="0">
              <a:solidFill>
                <a:srgbClr val="7030A0"/>
              </a:solidFill>
              <a:ea typeface="文鼎粗行楷" pitchFamily="49" charset="-120"/>
            </a:endParaRPr>
          </a:p>
          <a:p>
            <a:pPr>
              <a:buNone/>
            </a:pPr>
            <a:endParaRPr lang="en-US" altLang="zh-TW" sz="2800" dirty="0" smtClean="0">
              <a:ea typeface="文鼎粗行楷" pitchFamily="49" charset="-120"/>
            </a:endParaRPr>
          </a:p>
          <a:p>
            <a:pPr>
              <a:buNone/>
            </a:pPr>
            <a:endParaRPr lang="zh-TW" altLang="en-US" sz="2800" dirty="0">
              <a:ea typeface="文鼎粗行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資訊科產學班介紹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時</a:t>
            </a:r>
            <a:r>
              <a:rPr lang="zh-TW" altLang="en-US" dirty="0"/>
              <a:t>程：建教生自民國</a:t>
            </a:r>
            <a:r>
              <a:rPr lang="en-US" altLang="zh-TW" dirty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04</a:t>
            </a:r>
            <a:r>
              <a:rPr lang="zh-TW" altLang="en-US" dirty="0"/>
              <a:t>月</a:t>
            </a:r>
            <a:r>
              <a:rPr lang="en-US" altLang="zh-TW" dirty="0"/>
              <a:t>27</a:t>
            </a:r>
            <a:r>
              <a:rPr lang="zh-TW" altLang="en-US" dirty="0"/>
              <a:t>日起至民國</a:t>
            </a:r>
            <a:r>
              <a:rPr lang="en-US" altLang="zh-TW" dirty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06</a:t>
            </a:r>
            <a:r>
              <a:rPr lang="zh-TW" altLang="en-US" dirty="0"/>
              <a:t>月</a:t>
            </a:r>
            <a:r>
              <a:rPr lang="en-US" altLang="zh-TW" dirty="0"/>
              <a:t>05</a:t>
            </a:r>
            <a:r>
              <a:rPr lang="zh-TW" altLang="en-US" dirty="0"/>
              <a:t>日止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招生</a:t>
            </a:r>
            <a:r>
              <a:rPr lang="zh-TW" altLang="en-US" dirty="0"/>
              <a:t>人數：   </a:t>
            </a:r>
            <a:r>
              <a:rPr lang="en-US" altLang="zh-TW" dirty="0"/>
              <a:t>50  </a:t>
            </a:r>
            <a:r>
              <a:rPr lang="zh-TW" altLang="en-US" dirty="0"/>
              <a:t>人</a:t>
            </a:r>
          </a:p>
          <a:p>
            <a:r>
              <a:rPr lang="zh-TW" altLang="en-US" dirty="0" smtClean="0"/>
              <a:t>職業</a:t>
            </a:r>
            <a:r>
              <a:rPr lang="zh-TW" altLang="en-US" dirty="0"/>
              <a:t>技能訓練學分數採計，每期採計　</a:t>
            </a:r>
            <a:r>
              <a:rPr lang="en-US" altLang="zh-TW" dirty="0"/>
              <a:t>2</a:t>
            </a:r>
            <a:r>
              <a:rPr lang="zh-TW" altLang="en-US" dirty="0"/>
              <a:t>　學分，共計　</a:t>
            </a:r>
            <a:r>
              <a:rPr lang="en-US" altLang="zh-TW" dirty="0"/>
              <a:t>2</a:t>
            </a:r>
            <a:r>
              <a:rPr lang="zh-TW" altLang="en-US" dirty="0"/>
              <a:t>　學分。</a:t>
            </a:r>
          </a:p>
          <a:p>
            <a:r>
              <a:rPr lang="zh-TW" altLang="en-US" dirty="0" smtClean="0"/>
              <a:t>建</a:t>
            </a:r>
            <a:r>
              <a:rPr lang="zh-TW" altLang="en-US" dirty="0"/>
              <a:t>教生訓練週記。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乙方訓練、指導及輔導人員對建教生之考評結果。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060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資訊科產學班介紹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200800" cy="107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3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資訊科產學班介紹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05119"/>
              </p:ext>
            </p:extLst>
          </p:nvPr>
        </p:nvGraphicFramePr>
        <p:xfrm>
          <a:off x="1175378" y="1196752"/>
          <a:ext cx="6793243" cy="4818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184">
                  <a:extLst>
                    <a:ext uri="{9D8B030D-6E8A-4147-A177-3AD203B41FA5}">
                      <a16:colId xmlns:a16="http://schemas.microsoft.com/office/drawing/2014/main" val="2502482730"/>
                    </a:ext>
                  </a:extLst>
                </a:gridCol>
                <a:gridCol w="791184">
                  <a:extLst>
                    <a:ext uri="{9D8B030D-6E8A-4147-A177-3AD203B41FA5}">
                      <a16:colId xmlns:a16="http://schemas.microsoft.com/office/drawing/2014/main" val="2062357329"/>
                    </a:ext>
                  </a:extLst>
                </a:gridCol>
                <a:gridCol w="705185">
                  <a:extLst>
                    <a:ext uri="{9D8B030D-6E8A-4147-A177-3AD203B41FA5}">
                      <a16:colId xmlns:a16="http://schemas.microsoft.com/office/drawing/2014/main" val="2955029482"/>
                    </a:ext>
                  </a:extLst>
                </a:gridCol>
                <a:gridCol w="705185">
                  <a:extLst>
                    <a:ext uri="{9D8B030D-6E8A-4147-A177-3AD203B41FA5}">
                      <a16:colId xmlns:a16="http://schemas.microsoft.com/office/drawing/2014/main" val="201493320"/>
                    </a:ext>
                  </a:extLst>
                </a:gridCol>
                <a:gridCol w="738970">
                  <a:extLst>
                    <a:ext uri="{9D8B030D-6E8A-4147-A177-3AD203B41FA5}">
                      <a16:colId xmlns:a16="http://schemas.microsoft.com/office/drawing/2014/main" val="1915011101"/>
                    </a:ext>
                  </a:extLst>
                </a:gridCol>
                <a:gridCol w="738970">
                  <a:extLst>
                    <a:ext uri="{9D8B030D-6E8A-4147-A177-3AD203B41FA5}">
                      <a16:colId xmlns:a16="http://schemas.microsoft.com/office/drawing/2014/main" val="3859359715"/>
                    </a:ext>
                  </a:extLst>
                </a:gridCol>
                <a:gridCol w="779512">
                  <a:extLst>
                    <a:ext uri="{9D8B030D-6E8A-4147-A177-3AD203B41FA5}">
                      <a16:colId xmlns:a16="http://schemas.microsoft.com/office/drawing/2014/main" val="1235874949"/>
                    </a:ext>
                  </a:extLst>
                </a:gridCol>
                <a:gridCol w="779512">
                  <a:extLst>
                    <a:ext uri="{9D8B030D-6E8A-4147-A177-3AD203B41FA5}">
                      <a16:colId xmlns:a16="http://schemas.microsoft.com/office/drawing/2014/main" val="2809701926"/>
                    </a:ext>
                  </a:extLst>
                </a:gridCol>
                <a:gridCol w="763541">
                  <a:extLst>
                    <a:ext uri="{9D8B030D-6E8A-4147-A177-3AD203B41FA5}">
                      <a16:colId xmlns:a16="http://schemas.microsoft.com/office/drawing/2014/main" val="2854022358"/>
                    </a:ext>
                  </a:extLst>
                </a:gridCol>
              </a:tblGrid>
              <a:tr h="393135">
                <a:tc grid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課程內容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職業技能訓練實施方式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評估委員核對是否符合符合請打</a:t>
                      </a: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3711"/>
                  </a:ext>
                </a:extLst>
              </a:tr>
              <a:tr h="196567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訓練項目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訓練課程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教學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時數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職場工作崗位訓練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職場教育訓練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主要設備與課程所需設備相符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學習內容為入門技能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544060090"/>
                  </a:ext>
                </a:extLst>
              </a:tr>
              <a:tr h="3931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主要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設備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實習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時數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地點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時數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20019"/>
                  </a:ext>
                </a:extLst>
              </a:tr>
              <a:tr h="589702">
                <a:tc rowSpan="6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基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本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資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訊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技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能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焊線</a:t>
                      </a:r>
                      <a:r>
                        <a:rPr lang="en-US" sz="800" kern="100">
                          <a:effectLst/>
                        </a:rPr>
                        <a:t>(Wire Bond)</a:t>
                      </a:r>
                      <a:r>
                        <a:rPr lang="zh-TW" sz="800" kern="100">
                          <a:effectLst/>
                        </a:rPr>
                        <a:t>機台實務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焊線</a:t>
                      </a:r>
                      <a:r>
                        <a:rPr lang="en-US" sz="800" kern="100">
                          <a:effectLst/>
                        </a:rPr>
                        <a:t>(Wire Bond)</a:t>
                      </a:r>
                      <a:r>
                        <a:rPr lang="zh-TW" sz="8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40</a:t>
                      </a:r>
                      <a:br>
                        <a:rPr lang="en-US" sz="1000" kern="100" dirty="0">
                          <a:effectLst/>
                        </a:rPr>
                      </a:br>
                      <a:r>
                        <a:rPr lang="zh-TW" sz="1000" kern="100" dirty="0">
                          <a:effectLst/>
                        </a:rPr>
                        <a:t>小時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2112000460"/>
                  </a:ext>
                </a:extLst>
              </a:tr>
              <a:tr h="432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貼片</a:t>
                      </a:r>
                      <a:r>
                        <a:rPr lang="en-US" sz="800" kern="100">
                          <a:effectLst/>
                        </a:rPr>
                        <a:t>(Taping)</a:t>
                      </a:r>
                      <a:r>
                        <a:rPr lang="zh-TW" sz="800" kern="100">
                          <a:effectLst/>
                        </a:rPr>
                        <a:t>機台實務操作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貼片</a:t>
                      </a:r>
                      <a:r>
                        <a:rPr lang="en-US" sz="1000" kern="100">
                          <a:effectLst/>
                        </a:rPr>
                        <a:t>(Taping)</a:t>
                      </a:r>
                      <a:r>
                        <a:rPr lang="zh-TW" sz="10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3191064082"/>
                  </a:ext>
                </a:extLst>
              </a:tr>
              <a:tr h="432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割片</a:t>
                      </a:r>
                      <a:r>
                        <a:rPr lang="en-US" sz="800" kern="100">
                          <a:effectLst/>
                        </a:rPr>
                        <a:t>(Wafer saw)</a:t>
                      </a:r>
                      <a:r>
                        <a:rPr lang="zh-TW" sz="800" kern="100">
                          <a:effectLst/>
                        </a:rPr>
                        <a:t>機台實務操作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割片</a:t>
                      </a:r>
                      <a:r>
                        <a:rPr lang="en-US" sz="800" kern="100">
                          <a:effectLst/>
                        </a:rPr>
                        <a:t>(Wafer saw)</a:t>
                      </a:r>
                      <a:r>
                        <a:rPr lang="zh-TW" sz="8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563627112"/>
                  </a:ext>
                </a:extLst>
              </a:tr>
              <a:tr h="535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第三目</a:t>
                      </a:r>
                      <a:r>
                        <a:rPr lang="en-US" sz="800" kern="100">
                          <a:effectLst/>
                        </a:rPr>
                        <a:t>(3</a:t>
                      </a:r>
                      <a:r>
                        <a:rPr lang="en-US" sz="800" kern="100" baseline="30000">
                          <a:effectLst/>
                        </a:rPr>
                        <a:t>rd</a:t>
                      </a:r>
                      <a:r>
                        <a:rPr lang="en-US" sz="800" kern="100">
                          <a:effectLst/>
                        </a:rPr>
                        <a:t> Optical)</a:t>
                      </a:r>
                      <a:r>
                        <a:rPr lang="zh-TW" sz="700" kern="100">
                          <a:effectLst/>
                        </a:rPr>
                        <a:t>機台實務操作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第三目</a:t>
                      </a:r>
                      <a:r>
                        <a:rPr lang="en-US" sz="800" kern="100">
                          <a:effectLst/>
                        </a:rPr>
                        <a:t>(3</a:t>
                      </a:r>
                      <a:r>
                        <a:rPr lang="en-US" sz="800" kern="100" baseline="30000">
                          <a:effectLst/>
                        </a:rPr>
                        <a:t>rd</a:t>
                      </a:r>
                      <a:r>
                        <a:rPr lang="en-US" sz="800" kern="100">
                          <a:effectLst/>
                        </a:rPr>
                        <a:t> Optical)</a:t>
                      </a:r>
                      <a:r>
                        <a:rPr lang="zh-TW" sz="7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2908402391"/>
                  </a:ext>
                </a:extLst>
              </a:tr>
              <a:tr h="4324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endParaRPr lang="zh-TW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背印</a:t>
                      </a:r>
                      <a:r>
                        <a:rPr lang="en-US" sz="800" kern="100">
                          <a:effectLst/>
                        </a:rPr>
                        <a:t>(Bacl Mark)</a:t>
                      </a:r>
                      <a:r>
                        <a:rPr lang="zh-TW" sz="800" kern="100">
                          <a:effectLst/>
                        </a:rPr>
                        <a:t>機台實務操作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背印</a:t>
                      </a:r>
                      <a:r>
                        <a:rPr lang="en-US" sz="800" kern="100">
                          <a:effectLst/>
                        </a:rPr>
                        <a:t>(Bacl Mark)</a:t>
                      </a:r>
                      <a:r>
                        <a:rPr lang="zh-TW" sz="8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4170415801"/>
                  </a:ext>
                </a:extLst>
              </a:tr>
              <a:tr h="589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半導體封裝</a:t>
                      </a:r>
                      <a:r>
                        <a:rPr lang="en-US" sz="800" kern="100">
                          <a:effectLst/>
                        </a:rPr>
                        <a:t>:</a:t>
                      </a:r>
                      <a:r>
                        <a:rPr lang="zh-TW" sz="800" kern="100">
                          <a:effectLst/>
                        </a:rPr>
                        <a:t>長烤</a:t>
                      </a:r>
                      <a:r>
                        <a:rPr lang="en-US" sz="800" kern="100">
                          <a:effectLst/>
                        </a:rPr>
                        <a:t>(Post mold cure)</a:t>
                      </a:r>
                      <a:r>
                        <a:rPr lang="zh-TW" sz="700" kern="100">
                          <a:effectLst/>
                        </a:rPr>
                        <a:t>機台實務操作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</a:t>
                      </a: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800" kern="100">
                          <a:effectLst/>
                        </a:rPr>
                        <a:t>長烤</a:t>
                      </a:r>
                      <a:r>
                        <a:rPr lang="en-US" sz="800" kern="100">
                          <a:effectLst/>
                        </a:rPr>
                        <a:t>(Post mold cure)</a:t>
                      </a:r>
                      <a:r>
                        <a:rPr lang="zh-TW" sz="700" kern="100">
                          <a:effectLst/>
                        </a:rPr>
                        <a:t>機台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   </a:t>
                      </a:r>
                      <a:br>
                        <a:rPr lang="en-US" sz="1000" kern="100">
                          <a:effectLst/>
                        </a:rPr>
                      </a:br>
                      <a:r>
                        <a:rPr lang="zh-TW" sz="10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3958450537"/>
                  </a:ext>
                </a:extLst>
              </a:tr>
              <a:tr h="5307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課程內容總時數</a:t>
                      </a:r>
                      <a:r>
                        <a:rPr lang="en-US" sz="1200" kern="100">
                          <a:effectLst/>
                        </a:rPr>
                        <a:t>(B)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effectLst/>
                        </a:rPr>
                        <a:t> 36 </a:t>
                      </a:r>
                      <a:r>
                        <a:rPr lang="zh-TW" sz="12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職場工作總時數</a:t>
                      </a:r>
                      <a:r>
                        <a:rPr lang="en-US" sz="1200" kern="100">
                          <a:effectLst/>
                        </a:rPr>
                        <a:t>(C)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effectLst/>
                        </a:rPr>
                        <a:t>240 </a:t>
                      </a:r>
                      <a:br>
                        <a:rPr lang="en-US" sz="1200" u="sng" kern="100">
                          <a:effectLst/>
                        </a:rPr>
                      </a:br>
                      <a:r>
                        <a:rPr lang="zh-TW" sz="12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職場訓練總時數</a:t>
                      </a:r>
                      <a:r>
                        <a:rPr lang="en-US" sz="1200" kern="100">
                          <a:effectLst/>
                        </a:rPr>
                        <a:t>(D)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u="sng" kern="100">
                          <a:effectLst/>
                        </a:rPr>
                        <a:t> 0 </a:t>
                      </a:r>
                      <a:r>
                        <a:rPr lang="zh-TW" sz="1200" kern="100">
                          <a:effectLst/>
                        </a:rPr>
                        <a:t>小時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採計職業技能訓練學分數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u="sng" kern="100" dirty="0">
                          <a:effectLst/>
                        </a:rPr>
                        <a:t>  2  </a:t>
                      </a:r>
                      <a:r>
                        <a:rPr lang="zh-TW" sz="1200" kern="100" dirty="0">
                          <a:effectLst/>
                        </a:rPr>
                        <a:t>學分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200" marR="17200" marT="0" marB="0" anchor="ctr"/>
                </a:tc>
                <a:extLst>
                  <a:ext uri="{0D108BD9-81ED-4DB2-BD59-A6C34878D82A}">
                    <a16:rowId xmlns:a16="http://schemas.microsoft.com/office/drawing/2014/main" val="132478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84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資訊科產學班介紹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2816"/>
            <a:ext cx="8160057" cy="2304256"/>
          </a:xfrm>
        </p:spPr>
      </p:pic>
    </p:spTree>
    <p:extLst>
      <p:ext uri="{BB962C8B-B14F-4D97-AF65-F5344CB8AC3E}">
        <p14:creationId xmlns:p14="http://schemas.microsoft.com/office/powerpoint/2010/main" val="22155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文鼎古印體" pitchFamily="49" charset="-120"/>
              </a:rPr>
              <a:t>資訊科產學班介紹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1628800"/>
            <a:ext cx="7333488" cy="3572256"/>
          </a:xfrm>
        </p:spPr>
      </p:pic>
    </p:spTree>
    <p:extLst>
      <p:ext uri="{BB962C8B-B14F-4D97-AF65-F5344CB8AC3E}">
        <p14:creationId xmlns:p14="http://schemas.microsoft.com/office/powerpoint/2010/main" val="7546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593</Words>
  <Application>Microsoft Office PowerPoint</Application>
  <PresentationFormat>如螢幕大小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文鼎古印體</vt:lpstr>
      <vt:lpstr>文鼎粗行楷</vt:lpstr>
      <vt:lpstr>文鼎粗隸</vt:lpstr>
      <vt:lpstr>新細明體</vt:lpstr>
      <vt:lpstr>標楷體</vt:lpstr>
      <vt:lpstr>Arial</vt:lpstr>
      <vt:lpstr>Calibri</vt:lpstr>
      <vt:lpstr>Script MT Bold</vt:lpstr>
      <vt:lpstr>Times New Roman</vt:lpstr>
      <vt:lpstr>Wingdings</vt:lpstr>
      <vt:lpstr>Office 佈景主題</vt:lpstr>
      <vt:lpstr>新民高中108學年度 親師座談會</vt:lpstr>
      <vt:lpstr>本學期重要時程</vt:lpstr>
      <vt:lpstr>學年學分制介紹</vt:lpstr>
      <vt:lpstr>資訊科產學班介紹</vt:lpstr>
      <vt:lpstr>資訊科產學班介紹</vt:lpstr>
      <vt:lpstr>資訊科產學班介紹</vt:lpstr>
      <vt:lpstr>資訊科產學班介紹</vt:lpstr>
      <vt:lpstr>資訊科產學班介紹</vt:lpstr>
      <vt:lpstr>資訊科產學班介紹</vt:lpstr>
      <vt:lpstr>Q &amp; A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新民高中107學年度 親師座談會</dc:title>
  <dc:creator>user</dc:creator>
  <cp:lastModifiedBy>admin</cp:lastModifiedBy>
  <cp:revision>20</cp:revision>
  <dcterms:created xsi:type="dcterms:W3CDTF">2018-09-24T13:29:01Z</dcterms:created>
  <dcterms:modified xsi:type="dcterms:W3CDTF">2019-09-27T07:53:42Z</dcterms:modified>
</cp:coreProperties>
</file>