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9" r:id="rId1"/>
  </p:sldMasterIdLst>
  <p:notesMasterIdLst>
    <p:notesMasterId r:id="rId27"/>
  </p:notesMasterIdLst>
  <p:handoutMasterIdLst>
    <p:handoutMasterId r:id="rId28"/>
  </p:handoutMasterIdLst>
  <p:sldIdLst>
    <p:sldId id="283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75" r:id="rId11"/>
    <p:sldId id="271" r:id="rId12"/>
    <p:sldId id="272" r:id="rId13"/>
    <p:sldId id="274" r:id="rId14"/>
    <p:sldId id="273" r:id="rId15"/>
    <p:sldId id="282" r:id="rId16"/>
    <p:sldId id="265" r:id="rId17"/>
    <p:sldId id="279" r:id="rId18"/>
    <p:sldId id="281" r:id="rId19"/>
    <p:sldId id="280" r:id="rId20"/>
    <p:sldId id="267" r:id="rId21"/>
    <p:sldId id="277" r:id="rId22"/>
    <p:sldId id="278" r:id="rId23"/>
    <p:sldId id="266" r:id="rId24"/>
    <p:sldId id="269" r:id="rId25"/>
    <p:sldId id="270" r:id="rId26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6" autoAdjust="0"/>
    <p:restoredTop sz="94716" autoAdjust="0"/>
  </p:normalViewPr>
  <p:slideViewPr>
    <p:cSldViewPr snapToGrid="0" snapToObjects="1">
      <p:cViewPr>
        <p:scale>
          <a:sx n="73" d="100"/>
          <a:sy n="73" d="100"/>
        </p:scale>
        <p:origin x="61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E59D93-A611-4238-A7DA-869A108078E4}" type="datetime1">
              <a:rPr lang="zh-TW" altLang="en-US" smtClean="0"/>
              <a:t>2016/9/24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440865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6039" y="9440865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BCCAD5-6485-4C7E-A397-F3D3C8F7AC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0037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4408B-26B5-4FBE-92CA-3AB3F67FCEF7}" type="datetime1">
              <a:rPr lang="zh-TW" altLang="en-US" smtClean="0"/>
              <a:t>2016/9/24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6737D7-6B14-4414-AC8B-13DF52A325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40950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37D7-6B14-4414-AC8B-13DF52A325F3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8024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52A7F-91AB-46A9-8C1C-601E7DB4FA2E}" type="datetime4">
              <a:rPr lang="en-US" altLang="zh-TW" smtClean="0"/>
              <a:t>September 24, 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B6ED9-B4FD-4D4B-90E0-654CB2EF0AF4}" type="datetime4">
              <a:rPr lang="en-US" altLang="zh-TW" smtClean="0"/>
              <a:t>September 24,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0992-D05B-4846-8E6E-CA034CB4F1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3CA4-0B8C-4721-8820-4D6A63C9F093}" type="datetime4">
              <a:rPr lang="en-US" altLang="zh-TW" smtClean="0"/>
              <a:t>September 24,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0992-D05B-4846-8E6E-CA034CB4F1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11129-6557-47AD-AF70-7C81A78D885C}" type="datetime4">
              <a:rPr lang="en-US" altLang="zh-TW" smtClean="0"/>
              <a:t>September 24,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6D6F-FF7B-444F-B43E-617961B48974}" type="datetime4">
              <a:rPr lang="en-US" altLang="zh-TW" smtClean="0"/>
              <a:t>September 24,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039AB-A901-47D3-8983-4072026EFD38}" type="datetime4">
              <a:rPr lang="en-US" altLang="zh-TW" smtClean="0"/>
              <a:t>September 24,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C1089-7A10-4F5D-81D9-C6B72D49E8A9}" type="datetime4">
              <a:rPr lang="en-US" altLang="zh-TW" smtClean="0"/>
              <a:t>September 24,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A8A8B-C9CD-4E4D-95E4-77BCC7EDCF82}" type="datetime4">
              <a:rPr lang="en-US" altLang="zh-TW" smtClean="0"/>
              <a:t>September 24,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3CE0-13F0-42BF-96F1-7CD94375ED5F}" type="datetime4">
              <a:rPr lang="en-US" altLang="zh-TW" smtClean="0"/>
              <a:t>September 24,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93F43-3F41-4927-8F1C-D48A8A7E6036}" type="datetime4">
              <a:rPr lang="en-US" altLang="zh-TW" smtClean="0"/>
              <a:t>September 24, 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B859E-44C8-41E8-B30C-1A4D776372A8}" type="datetime4">
              <a:rPr lang="en-US" altLang="zh-TW" smtClean="0"/>
              <a:t>September 24,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F7D5BAD2-507E-4557-9A2E-3B083851B76E}" type="datetime4">
              <a:rPr lang="en-US" altLang="zh-TW" smtClean="0"/>
              <a:t>September 24, 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00" r:id="rId1"/>
    <p:sldLayoutId id="2147484001" r:id="rId2"/>
    <p:sldLayoutId id="2147484002" r:id="rId3"/>
    <p:sldLayoutId id="2147484003" r:id="rId4"/>
    <p:sldLayoutId id="2147484004" r:id="rId5"/>
    <p:sldLayoutId id="2147484005" r:id="rId6"/>
    <p:sldLayoutId id="2147484006" r:id="rId7"/>
    <p:sldLayoutId id="2147484007" r:id="rId8"/>
    <p:sldLayoutId id="2147484008" r:id="rId9"/>
    <p:sldLayoutId id="2147484009" r:id="rId10"/>
    <p:sldLayoutId id="2147484010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&#26657;&#27468;&#27604;&#36093;.mp4" TargetMode="External"/><Relationship Id="rId2" Type="http://schemas.openxmlformats.org/officeDocument/2006/relationships/hyperlink" Target="105&#35264;&#19968;&#19993;&#29677;&#35242;&#26371;&#22238;&#39243;&#34920;.docx" TargetMode="Externa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子標題 1"/>
          <p:cNvSpPr>
            <a:spLocks noGrp="1"/>
          </p:cNvSpPr>
          <p:nvPr>
            <p:ph type="body" idx="1"/>
          </p:nvPr>
        </p:nvSpPr>
        <p:spPr>
          <a:xfrm>
            <a:off x="914400" y="238990"/>
            <a:ext cx="7211291" cy="4281054"/>
          </a:xfrm>
        </p:spPr>
        <p:txBody>
          <a:bodyPr>
            <a:noAutofit/>
          </a:bodyPr>
          <a:lstStyle/>
          <a:p>
            <a:pPr algn="ctr">
              <a:lnSpc>
                <a:spcPct val="200000"/>
              </a:lnSpc>
            </a:pPr>
            <a:r>
              <a:rPr kumimoji="1" lang="zh-TW" altLang="en-US" sz="4800" b="1" dirty="0" smtClean="0">
                <a:solidFill>
                  <a:schemeClr val="tx2"/>
                </a:solidFill>
                <a:latin typeface="+mn-ea"/>
              </a:rPr>
              <a:t>觀 一 丙  </a:t>
            </a:r>
            <a:endParaRPr kumimoji="1" lang="en-US" altLang="zh-TW" sz="4800" b="1" dirty="0" smtClean="0">
              <a:solidFill>
                <a:schemeClr val="tx2"/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kumimoji="1" lang="zh-TW" altLang="en-US" sz="4400" b="1" dirty="0" smtClean="0">
                <a:solidFill>
                  <a:srgbClr val="FFFF00"/>
                </a:solidFill>
                <a:latin typeface="+mn-ea"/>
              </a:rPr>
              <a:t>班 級 親</a:t>
            </a:r>
            <a:r>
              <a:rPr kumimoji="1" lang="en-US" altLang="zh-TW" sz="4400" b="1" dirty="0" smtClean="0">
                <a:solidFill>
                  <a:srgbClr val="FFFF00"/>
                </a:solidFill>
                <a:latin typeface="+mn-ea"/>
              </a:rPr>
              <a:t> </a:t>
            </a:r>
            <a:r>
              <a:rPr kumimoji="1" lang="zh-TW" altLang="en-US" sz="4400" b="1" dirty="0" smtClean="0">
                <a:solidFill>
                  <a:srgbClr val="FFFF00"/>
                </a:solidFill>
                <a:latin typeface="+mn-ea"/>
              </a:rPr>
              <a:t>師</a:t>
            </a:r>
            <a:r>
              <a:rPr kumimoji="1" lang="en-US" altLang="zh-TW" sz="4400" b="1" dirty="0" smtClean="0">
                <a:solidFill>
                  <a:srgbClr val="FFFF00"/>
                </a:solidFill>
                <a:latin typeface="+mn-ea"/>
              </a:rPr>
              <a:t> </a:t>
            </a:r>
            <a:r>
              <a:rPr kumimoji="1" lang="zh-TW" altLang="en-US" sz="4400" b="1" dirty="0" smtClean="0">
                <a:solidFill>
                  <a:srgbClr val="FFFF00"/>
                </a:solidFill>
                <a:latin typeface="+mn-ea"/>
              </a:rPr>
              <a:t>會</a:t>
            </a:r>
            <a:endParaRPr kumimoji="1" lang="en-US" altLang="zh-TW" sz="4400" b="1" dirty="0" smtClean="0">
              <a:solidFill>
                <a:srgbClr val="FFFF00"/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kumimoji="1" lang="zh-TW" altLang="en-US" sz="4400" b="1" dirty="0" smtClean="0">
                <a:solidFill>
                  <a:srgbClr val="FFFF00"/>
                </a:solidFill>
                <a:latin typeface="+mn-ea"/>
              </a:rPr>
              <a:t>誠 摯 歡 迎 您</a:t>
            </a:r>
            <a:endParaRPr kumimoji="1" lang="zh-TW" altLang="en-US" sz="4400" b="1" dirty="0">
              <a:solidFill>
                <a:srgbClr val="FFFF00"/>
              </a:solidFill>
              <a:latin typeface="+mn-ea"/>
            </a:endParaRP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TW" altLang="en-US" sz="2800" dirty="0"/>
              <a:t>導師：</a:t>
            </a:r>
            <a:r>
              <a:rPr lang="zh-TW" altLang="en-US" sz="2800" dirty="0" smtClean="0"/>
              <a:t>黃錦照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en-US" altLang="zh-TW" sz="2800" dirty="0" smtClean="0"/>
              <a:t>105</a:t>
            </a:r>
            <a:r>
              <a:rPr lang="zh-TW" altLang="en-US" sz="2800" dirty="0" smtClean="0"/>
              <a:t>年</a:t>
            </a:r>
            <a:r>
              <a:rPr lang="en-US" altLang="zh-TW" sz="2800" dirty="0" smtClean="0"/>
              <a:t>9</a:t>
            </a:r>
            <a:r>
              <a:rPr lang="zh-TW" altLang="en-US" sz="2800" dirty="0" smtClean="0"/>
              <a:t>月</a:t>
            </a:r>
            <a:r>
              <a:rPr lang="en-US" altLang="zh-TW" sz="2800" dirty="0" smtClean="0"/>
              <a:t>24</a:t>
            </a:r>
            <a:r>
              <a:rPr lang="zh-TW" altLang="en-US" sz="2800" dirty="0" smtClean="0"/>
              <a:t>日 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91699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2889266" y="1345916"/>
            <a:ext cx="4193178" cy="5213491"/>
          </a:xfrm>
        </p:spPr>
        <p:txBody>
          <a:bodyPr>
            <a:normAutofit/>
          </a:bodyPr>
          <a:lstStyle/>
          <a:p>
            <a:pPr>
              <a:lnSpc>
                <a:spcPts val="3900"/>
              </a:lnSpc>
              <a:spcBef>
                <a:spcPts val="0"/>
              </a:spcBef>
            </a:pPr>
            <a:r>
              <a:rPr kumimoji="1" lang="en-US" altLang="zh-TW" sz="2800" dirty="0" smtClean="0">
                <a:solidFill>
                  <a:srgbClr val="FFFF00"/>
                </a:solidFill>
              </a:rPr>
              <a:t>1</a:t>
            </a:r>
            <a:r>
              <a:rPr kumimoji="1" lang="en-US" altLang="zh-TW" sz="2800" dirty="0">
                <a:solidFill>
                  <a:srgbClr val="FFFF00"/>
                </a:solidFill>
              </a:rPr>
              <a:t>. </a:t>
            </a:r>
            <a:r>
              <a:rPr kumimoji="1" lang="zh-TW" altLang="en-US" sz="2800" dirty="0">
                <a:solidFill>
                  <a:srgbClr val="FFFF00"/>
                </a:solidFill>
              </a:rPr>
              <a:t>我尊敬師長</a:t>
            </a:r>
            <a:br>
              <a:rPr kumimoji="1" lang="zh-TW" altLang="en-US" sz="2800" dirty="0">
                <a:solidFill>
                  <a:srgbClr val="FFFF00"/>
                </a:solidFill>
              </a:rPr>
            </a:br>
            <a:r>
              <a:rPr kumimoji="1" lang="en-US" altLang="zh-TW" sz="2800" dirty="0">
                <a:solidFill>
                  <a:srgbClr val="FFFF00"/>
                </a:solidFill>
              </a:rPr>
              <a:t>2. </a:t>
            </a:r>
            <a:r>
              <a:rPr kumimoji="1" lang="zh-TW" altLang="en-US" sz="2800" dirty="0">
                <a:solidFill>
                  <a:srgbClr val="FFFF00"/>
                </a:solidFill>
              </a:rPr>
              <a:t>我友愛同學</a:t>
            </a:r>
            <a:br>
              <a:rPr kumimoji="1" lang="zh-TW" altLang="en-US" sz="2800" dirty="0">
                <a:solidFill>
                  <a:srgbClr val="FFFF00"/>
                </a:solidFill>
              </a:rPr>
            </a:br>
            <a:r>
              <a:rPr kumimoji="1" lang="en-US" altLang="zh-TW" sz="2800" dirty="0">
                <a:solidFill>
                  <a:srgbClr val="FFFF00"/>
                </a:solidFill>
              </a:rPr>
              <a:t>3. </a:t>
            </a:r>
            <a:r>
              <a:rPr kumimoji="1" lang="zh-TW" altLang="en-US" sz="2800" dirty="0">
                <a:solidFill>
                  <a:srgbClr val="FFFF00"/>
                </a:solidFill>
              </a:rPr>
              <a:t>我服儀整齊</a:t>
            </a:r>
            <a:br>
              <a:rPr kumimoji="1" lang="zh-TW" altLang="en-US" sz="2800" dirty="0">
                <a:solidFill>
                  <a:srgbClr val="FFFF00"/>
                </a:solidFill>
              </a:rPr>
            </a:br>
            <a:r>
              <a:rPr kumimoji="1" lang="en-US" altLang="zh-TW" sz="2800" dirty="0">
                <a:solidFill>
                  <a:srgbClr val="FFFF00"/>
                </a:solidFill>
              </a:rPr>
              <a:t>4. </a:t>
            </a:r>
            <a:r>
              <a:rPr kumimoji="1" lang="zh-TW" altLang="en-US" sz="2800" dirty="0">
                <a:solidFill>
                  <a:srgbClr val="FFFF00"/>
                </a:solidFill>
              </a:rPr>
              <a:t>我禮貌周到</a:t>
            </a:r>
            <a:br>
              <a:rPr kumimoji="1" lang="zh-TW" altLang="en-US" sz="2800" dirty="0">
                <a:solidFill>
                  <a:srgbClr val="FFFF00"/>
                </a:solidFill>
              </a:rPr>
            </a:br>
            <a:r>
              <a:rPr kumimoji="1" lang="en-US" altLang="zh-TW" sz="2800" dirty="0">
                <a:solidFill>
                  <a:srgbClr val="FFFF00"/>
                </a:solidFill>
              </a:rPr>
              <a:t>5. </a:t>
            </a:r>
            <a:r>
              <a:rPr kumimoji="1" lang="zh-TW" altLang="en-US" sz="2800" dirty="0">
                <a:solidFill>
                  <a:srgbClr val="FFFF00"/>
                </a:solidFill>
              </a:rPr>
              <a:t>我準時上學</a:t>
            </a:r>
            <a:br>
              <a:rPr kumimoji="1" lang="zh-TW" altLang="en-US" sz="2800" dirty="0">
                <a:solidFill>
                  <a:srgbClr val="FFFF00"/>
                </a:solidFill>
              </a:rPr>
            </a:br>
            <a:r>
              <a:rPr kumimoji="1" lang="en-US" altLang="zh-TW" sz="2800" dirty="0">
                <a:solidFill>
                  <a:srgbClr val="FFFF00"/>
                </a:solidFill>
              </a:rPr>
              <a:t>6. </a:t>
            </a:r>
            <a:r>
              <a:rPr kumimoji="1" lang="zh-TW" altLang="en-US" sz="2800" dirty="0">
                <a:solidFill>
                  <a:srgbClr val="FFFF00"/>
                </a:solidFill>
              </a:rPr>
              <a:t>我打掃認真</a:t>
            </a:r>
            <a:br>
              <a:rPr kumimoji="1" lang="zh-TW" altLang="en-US" sz="2800" dirty="0">
                <a:solidFill>
                  <a:srgbClr val="FFFF00"/>
                </a:solidFill>
              </a:rPr>
            </a:br>
            <a:r>
              <a:rPr kumimoji="1" lang="en-US" altLang="zh-TW" sz="2800" dirty="0">
                <a:solidFill>
                  <a:srgbClr val="FFFF00"/>
                </a:solidFill>
              </a:rPr>
              <a:t>7. </a:t>
            </a:r>
            <a:r>
              <a:rPr kumimoji="1" lang="zh-TW" altLang="en-US" sz="2800" dirty="0">
                <a:solidFill>
                  <a:srgbClr val="FFFF00"/>
                </a:solidFill>
              </a:rPr>
              <a:t>我上課專心</a:t>
            </a:r>
            <a:br>
              <a:rPr kumimoji="1" lang="zh-TW" altLang="en-US" sz="2800" dirty="0">
                <a:solidFill>
                  <a:srgbClr val="FFFF00"/>
                </a:solidFill>
              </a:rPr>
            </a:br>
            <a:r>
              <a:rPr kumimoji="1" lang="en-US" altLang="zh-TW" sz="2800" dirty="0">
                <a:solidFill>
                  <a:srgbClr val="FFFF00"/>
                </a:solidFill>
              </a:rPr>
              <a:t>8. </a:t>
            </a:r>
            <a:r>
              <a:rPr kumimoji="1" lang="zh-TW" altLang="en-US" sz="2800" dirty="0">
                <a:solidFill>
                  <a:srgbClr val="FFFF00"/>
                </a:solidFill>
              </a:rPr>
              <a:t>我按時繳交作業及資料</a:t>
            </a:r>
            <a:br>
              <a:rPr kumimoji="1" lang="zh-TW" altLang="en-US" sz="2800" dirty="0">
                <a:solidFill>
                  <a:srgbClr val="FFFF00"/>
                </a:solidFill>
              </a:rPr>
            </a:br>
            <a:r>
              <a:rPr kumimoji="1" lang="en-US" altLang="zh-TW" sz="2800" dirty="0">
                <a:solidFill>
                  <a:srgbClr val="FFFF00"/>
                </a:solidFill>
              </a:rPr>
              <a:t>9. </a:t>
            </a:r>
            <a:r>
              <a:rPr kumimoji="1" lang="zh-TW" altLang="en-US" sz="2800" dirty="0">
                <a:solidFill>
                  <a:srgbClr val="FFFF00"/>
                </a:solidFill>
              </a:rPr>
              <a:t>我熱心班級事務</a:t>
            </a:r>
            <a:br>
              <a:rPr kumimoji="1" lang="zh-TW" altLang="en-US" sz="2800" dirty="0">
                <a:solidFill>
                  <a:srgbClr val="FFFF00"/>
                </a:solidFill>
              </a:rPr>
            </a:br>
            <a:r>
              <a:rPr kumimoji="1" lang="en-US" altLang="zh-TW" sz="2800" dirty="0">
                <a:solidFill>
                  <a:srgbClr val="FFFF00"/>
                </a:solidFill>
              </a:rPr>
              <a:t>10.</a:t>
            </a:r>
            <a:r>
              <a:rPr kumimoji="1" lang="zh-TW" altLang="en-US" sz="2800" dirty="0">
                <a:solidFill>
                  <a:srgbClr val="FFFF00"/>
                </a:solidFill>
              </a:rPr>
              <a:t>我勵行七個習慣</a:t>
            </a:r>
          </a:p>
        </p:txBody>
      </p:sp>
      <p:sp>
        <p:nvSpPr>
          <p:cNvPr id="2" name="子標題 1"/>
          <p:cNvSpPr>
            <a:spLocks noGrp="1"/>
          </p:cNvSpPr>
          <p:nvPr>
            <p:ph type="body" idx="1"/>
          </p:nvPr>
        </p:nvSpPr>
        <p:spPr>
          <a:xfrm>
            <a:off x="1944021" y="664278"/>
            <a:ext cx="4517047" cy="515384"/>
          </a:xfrm>
        </p:spPr>
        <p:txBody>
          <a:bodyPr>
            <a:noAutofit/>
          </a:bodyPr>
          <a:lstStyle/>
          <a:p>
            <a:pPr algn="ctr"/>
            <a:r>
              <a:rPr kumimoji="1" lang="zh-TW" altLang="en-US" sz="3600" dirty="0"/>
              <a:t>班級</a:t>
            </a:r>
            <a:r>
              <a:rPr kumimoji="1" lang="zh-TW" altLang="en-US" sz="3600" dirty="0" smtClean="0"/>
              <a:t>公約</a:t>
            </a:r>
            <a:endParaRPr kumimoji="1"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75695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301337" y="820849"/>
            <a:ext cx="8717972" cy="574620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kumimoji="1" lang="zh-TW" altLang="en-US" sz="2400" dirty="0"/>
              <a:t/>
            </a:r>
            <a:br>
              <a:rPr kumimoji="1" lang="zh-TW" altLang="en-US" sz="2400" dirty="0"/>
            </a:br>
            <a:r>
              <a:rPr kumimoji="1" lang="zh-TW" altLang="en-US" sz="2400" dirty="0">
                <a:solidFill>
                  <a:srgbClr val="FFFF00"/>
                </a:solidFill>
              </a:rPr>
              <a:t>到</a:t>
            </a:r>
            <a:r>
              <a:rPr kumimoji="1" lang="zh-TW" altLang="en-US" sz="2400" dirty="0" smtClean="0">
                <a:solidFill>
                  <a:srgbClr val="FFFF00"/>
                </a:solidFill>
              </a:rPr>
              <a:t>校  </a:t>
            </a:r>
            <a:r>
              <a:rPr kumimoji="1" lang="en-US" altLang="zh-TW" sz="2400" dirty="0" smtClean="0">
                <a:solidFill>
                  <a:srgbClr val="FFFF00"/>
                </a:solidFill>
              </a:rPr>
              <a:t>~</a:t>
            </a:r>
            <a:r>
              <a:rPr kumimoji="1" lang="zh-TW" altLang="en-US" sz="2400" dirty="0" smtClean="0">
                <a:solidFill>
                  <a:srgbClr val="FFFF00"/>
                </a:solidFill>
              </a:rPr>
              <a:t> </a:t>
            </a:r>
            <a:r>
              <a:rPr kumimoji="1" lang="en-US" altLang="zh-TW" sz="2400" dirty="0" smtClean="0">
                <a:solidFill>
                  <a:srgbClr val="FFFF00"/>
                </a:solidFill>
              </a:rPr>
              <a:t> 07:20</a:t>
            </a:r>
            <a:r>
              <a:rPr kumimoji="1" lang="zh-TW" altLang="en-US" sz="2400" dirty="0" smtClean="0">
                <a:solidFill>
                  <a:srgbClr val="FFFF00"/>
                </a:solidFill>
              </a:rPr>
              <a:t>  打掃</a:t>
            </a:r>
            <a:r>
              <a:rPr kumimoji="1" lang="en-US" altLang="zh-TW" sz="2400" dirty="0">
                <a:solidFill>
                  <a:srgbClr val="FFFF00"/>
                </a:solidFill>
              </a:rPr>
              <a:t>+</a:t>
            </a:r>
            <a:r>
              <a:rPr kumimoji="1" lang="zh-TW" altLang="en-US" sz="2400" dirty="0">
                <a:solidFill>
                  <a:srgbClr val="FFFF00"/>
                </a:solidFill>
              </a:rPr>
              <a:t>倒垃圾</a:t>
            </a:r>
            <a:r>
              <a:rPr kumimoji="1" lang="en-US" altLang="zh-TW" sz="2400" dirty="0" smtClean="0">
                <a:solidFill>
                  <a:srgbClr val="FFFF00"/>
                </a:solidFill>
              </a:rPr>
              <a:t>(</a:t>
            </a:r>
            <a:r>
              <a:rPr kumimoji="1" lang="zh-TW" altLang="en-US" sz="2400" dirty="0" smtClean="0">
                <a:solidFill>
                  <a:srgbClr val="FFFF00"/>
                </a:solidFill>
              </a:rPr>
              <a:t>垃圾桶洗淨</a:t>
            </a:r>
            <a:r>
              <a:rPr kumimoji="1" lang="en-US" altLang="zh-TW" sz="2400" dirty="0">
                <a:solidFill>
                  <a:srgbClr val="FFFF00"/>
                </a:solidFill>
              </a:rPr>
              <a:t>)</a:t>
            </a:r>
            <a:br>
              <a:rPr kumimoji="1" lang="en-US" altLang="zh-TW" sz="2400" dirty="0">
                <a:solidFill>
                  <a:srgbClr val="FFFF00"/>
                </a:solidFill>
              </a:rPr>
            </a:br>
            <a:r>
              <a:rPr kumimoji="1" lang="en-US" altLang="zh-TW" sz="2400" dirty="0">
                <a:solidFill>
                  <a:srgbClr val="FFFF00"/>
                </a:solidFill>
              </a:rPr>
              <a:t>07:30 ~ </a:t>
            </a:r>
            <a:r>
              <a:rPr kumimoji="1" lang="en-US" altLang="zh-TW" sz="2400" dirty="0" smtClean="0">
                <a:solidFill>
                  <a:srgbClr val="FFFF00"/>
                </a:solidFill>
              </a:rPr>
              <a:t>08:00</a:t>
            </a:r>
            <a:r>
              <a:rPr kumimoji="1" lang="zh-TW" altLang="en-US" sz="2400" dirty="0" smtClean="0">
                <a:solidFill>
                  <a:srgbClr val="FFFF00"/>
                </a:solidFill>
              </a:rPr>
              <a:t>  早自修</a:t>
            </a:r>
            <a:r>
              <a:rPr kumimoji="1" lang="en-US" altLang="zh-TW" sz="2400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2400" dirty="0" smtClean="0">
                <a:solidFill>
                  <a:srgbClr val="FFFF00"/>
                </a:solidFill>
              </a:rPr>
            </a:br>
            <a:r>
              <a:rPr kumimoji="1" lang="zh-TW" altLang="en-US" sz="2400" dirty="0" smtClean="0">
                <a:solidFill>
                  <a:srgbClr val="FFFF00"/>
                </a:solidFill>
              </a:rPr>
              <a:t>                        </a:t>
            </a:r>
            <a:r>
              <a:rPr kumimoji="1" lang="en-US" altLang="zh-TW" sz="2400" dirty="0" smtClean="0">
                <a:solidFill>
                  <a:srgbClr val="FFFF00"/>
                </a:solidFill>
              </a:rPr>
              <a:t>(</a:t>
            </a:r>
            <a:r>
              <a:rPr kumimoji="1" lang="zh-TW" altLang="en-US" sz="2400" dirty="0">
                <a:solidFill>
                  <a:srgbClr val="FFFF00"/>
                </a:solidFill>
              </a:rPr>
              <a:t>星期一集合</a:t>
            </a:r>
            <a:r>
              <a:rPr kumimoji="1" lang="zh-TW" altLang="en-US" sz="2400" dirty="0" smtClean="0">
                <a:solidFill>
                  <a:srgbClr val="FFFF00"/>
                </a:solidFill>
              </a:rPr>
              <a:t>升旗，</a:t>
            </a:r>
            <a:r>
              <a:rPr kumimoji="1" lang="en-US" altLang="zh-TW" sz="2400" dirty="0" smtClean="0">
                <a:solidFill>
                  <a:srgbClr val="FFFF00"/>
                </a:solidFill>
              </a:rPr>
              <a:t>07:30</a:t>
            </a:r>
            <a:r>
              <a:rPr kumimoji="1" lang="zh-TW" altLang="en-US" sz="2400" dirty="0">
                <a:solidFill>
                  <a:srgbClr val="FFFF00"/>
                </a:solidFill>
              </a:rPr>
              <a:t>前</a:t>
            </a:r>
            <a:r>
              <a:rPr kumimoji="1" lang="zh-TW" altLang="en-US" sz="2400" dirty="0" smtClean="0">
                <a:solidFill>
                  <a:srgbClr val="FFFF00"/>
                </a:solidFill>
              </a:rPr>
              <a:t>到達定點集合完畢</a:t>
            </a:r>
            <a:r>
              <a:rPr kumimoji="1" lang="en-US" altLang="zh-TW" sz="2400" dirty="0">
                <a:solidFill>
                  <a:srgbClr val="FFFF00"/>
                </a:solidFill>
              </a:rPr>
              <a:t>)</a:t>
            </a:r>
            <a:br>
              <a:rPr kumimoji="1" lang="en-US" altLang="zh-TW" sz="2400" dirty="0">
                <a:solidFill>
                  <a:srgbClr val="FFFF00"/>
                </a:solidFill>
              </a:rPr>
            </a:br>
            <a:r>
              <a:rPr kumimoji="1" lang="en-US" altLang="zh-TW" sz="2400" dirty="0">
                <a:solidFill>
                  <a:srgbClr val="FFFF00"/>
                </a:solidFill>
              </a:rPr>
              <a:t>08:10 ~ 12:00 </a:t>
            </a:r>
            <a:r>
              <a:rPr kumimoji="1" lang="zh-TW" altLang="en-US" sz="2400" dirty="0" smtClean="0">
                <a:solidFill>
                  <a:srgbClr val="FFFF00"/>
                </a:solidFill>
              </a:rPr>
              <a:t> 上課</a:t>
            </a:r>
            <a:r>
              <a:rPr kumimoji="1" lang="zh-TW" altLang="en-US" sz="2400" dirty="0">
                <a:solidFill>
                  <a:srgbClr val="FFFF00"/>
                </a:solidFill>
              </a:rPr>
              <a:t/>
            </a:r>
            <a:br>
              <a:rPr kumimoji="1" lang="zh-TW" altLang="en-US" sz="2400" dirty="0">
                <a:solidFill>
                  <a:srgbClr val="FFFF00"/>
                </a:solidFill>
              </a:rPr>
            </a:br>
            <a:r>
              <a:rPr kumimoji="1" lang="en-US" altLang="zh-TW" sz="2400" dirty="0">
                <a:solidFill>
                  <a:srgbClr val="FFFF00"/>
                </a:solidFill>
              </a:rPr>
              <a:t>12:00 ~ 12:30 </a:t>
            </a:r>
            <a:r>
              <a:rPr kumimoji="1" lang="zh-TW" altLang="en-US" sz="2400" dirty="0" smtClean="0">
                <a:solidFill>
                  <a:srgbClr val="FFFF00"/>
                </a:solidFill>
              </a:rPr>
              <a:t> 午餐</a:t>
            </a:r>
            <a:r>
              <a:rPr kumimoji="1" lang="en-US" altLang="zh-TW" sz="2400" dirty="0">
                <a:solidFill>
                  <a:srgbClr val="FFFF00"/>
                </a:solidFill>
              </a:rPr>
              <a:t>(20</a:t>
            </a:r>
            <a:r>
              <a:rPr kumimoji="1" lang="zh-TW" altLang="en-US" sz="2400" dirty="0">
                <a:solidFill>
                  <a:srgbClr val="FFFF00"/>
                </a:solidFill>
              </a:rPr>
              <a:t>垃圾分類  </a:t>
            </a:r>
            <a:r>
              <a:rPr kumimoji="1" lang="en-US" altLang="zh-TW" sz="2400" dirty="0" smtClean="0">
                <a:solidFill>
                  <a:srgbClr val="FFFF00"/>
                </a:solidFill>
              </a:rPr>
              <a:t>42</a:t>
            </a:r>
            <a:r>
              <a:rPr kumimoji="1" lang="zh-TW" altLang="en-US" sz="2400" dirty="0">
                <a:solidFill>
                  <a:srgbClr val="FFFF00"/>
                </a:solidFill>
              </a:rPr>
              <a:t>團膳區整理</a:t>
            </a:r>
            <a:r>
              <a:rPr kumimoji="1" lang="en-US" altLang="zh-TW" sz="2400" dirty="0">
                <a:solidFill>
                  <a:srgbClr val="FFFF00"/>
                </a:solidFill>
              </a:rPr>
              <a:t>)</a:t>
            </a:r>
            <a:br>
              <a:rPr kumimoji="1" lang="en-US" altLang="zh-TW" sz="2400" dirty="0">
                <a:solidFill>
                  <a:srgbClr val="FFFF00"/>
                </a:solidFill>
              </a:rPr>
            </a:br>
            <a:r>
              <a:rPr kumimoji="1" lang="en-US" altLang="zh-TW" sz="2400" dirty="0">
                <a:solidFill>
                  <a:srgbClr val="FFFF00"/>
                </a:solidFill>
              </a:rPr>
              <a:t>12:30 ~ 12:55 </a:t>
            </a:r>
            <a:r>
              <a:rPr kumimoji="1" lang="zh-TW" altLang="en-US" sz="2400" dirty="0" smtClean="0">
                <a:solidFill>
                  <a:srgbClr val="FFFF00"/>
                </a:solidFill>
              </a:rPr>
              <a:t> 午休</a:t>
            </a:r>
            <a:r>
              <a:rPr kumimoji="1" lang="zh-TW" altLang="en-US" sz="2400" dirty="0">
                <a:solidFill>
                  <a:srgbClr val="FFFF00"/>
                </a:solidFill>
              </a:rPr>
              <a:t/>
            </a:r>
            <a:br>
              <a:rPr kumimoji="1" lang="zh-TW" altLang="en-US" sz="2400" dirty="0">
                <a:solidFill>
                  <a:srgbClr val="FFFF00"/>
                </a:solidFill>
              </a:rPr>
            </a:br>
            <a:r>
              <a:rPr kumimoji="1" lang="en-US" altLang="zh-TW" sz="2400" dirty="0">
                <a:solidFill>
                  <a:srgbClr val="FFFF00"/>
                </a:solidFill>
              </a:rPr>
              <a:t>13:00 ~ 14:50 </a:t>
            </a:r>
            <a:r>
              <a:rPr kumimoji="1" lang="zh-TW" altLang="en-US" sz="2400" dirty="0" smtClean="0">
                <a:solidFill>
                  <a:srgbClr val="FFFF00"/>
                </a:solidFill>
              </a:rPr>
              <a:t> 上課</a:t>
            </a:r>
            <a:r>
              <a:rPr kumimoji="1" lang="zh-TW" altLang="en-US" sz="2400" dirty="0">
                <a:solidFill>
                  <a:srgbClr val="FFFF00"/>
                </a:solidFill>
              </a:rPr>
              <a:t/>
            </a:r>
            <a:br>
              <a:rPr kumimoji="1" lang="zh-TW" altLang="en-US" sz="2400" dirty="0">
                <a:solidFill>
                  <a:srgbClr val="FFFF00"/>
                </a:solidFill>
              </a:rPr>
            </a:br>
            <a:r>
              <a:rPr kumimoji="1" lang="en-US" altLang="zh-TW" sz="2400" dirty="0">
                <a:solidFill>
                  <a:srgbClr val="FFFF00"/>
                </a:solidFill>
              </a:rPr>
              <a:t>14:50 ~ 15:00 </a:t>
            </a:r>
            <a:r>
              <a:rPr kumimoji="1" lang="zh-TW" altLang="en-US" sz="2400" dirty="0" smtClean="0">
                <a:solidFill>
                  <a:srgbClr val="FFFF00"/>
                </a:solidFill>
              </a:rPr>
              <a:t> 打掃</a:t>
            </a:r>
            <a:r>
              <a:rPr kumimoji="1" lang="en-US" altLang="zh-TW" sz="2400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2400" dirty="0" smtClean="0">
                <a:solidFill>
                  <a:srgbClr val="FFFF00"/>
                </a:solidFill>
              </a:rPr>
            </a:br>
            <a:r>
              <a:rPr kumimoji="1" lang="zh-TW" altLang="en-US" sz="2400" dirty="0" smtClean="0">
                <a:solidFill>
                  <a:srgbClr val="FFFF00"/>
                </a:solidFill>
              </a:rPr>
              <a:t>                        教室</a:t>
            </a:r>
            <a:r>
              <a:rPr kumimoji="1" lang="en-US" altLang="zh-TW" sz="2400" dirty="0" smtClean="0">
                <a:solidFill>
                  <a:srgbClr val="FFFF00"/>
                </a:solidFill>
              </a:rPr>
              <a:t>:</a:t>
            </a:r>
            <a:br>
              <a:rPr kumimoji="1" lang="en-US" altLang="zh-TW" sz="2400" dirty="0" smtClean="0">
                <a:solidFill>
                  <a:srgbClr val="FFFF00"/>
                </a:solidFill>
              </a:rPr>
            </a:br>
            <a:r>
              <a:rPr kumimoji="1" lang="zh-TW" altLang="en-US" sz="2400" dirty="0">
                <a:solidFill>
                  <a:srgbClr val="FFFF00"/>
                </a:solidFill>
              </a:rPr>
              <a:t> </a:t>
            </a:r>
            <a:r>
              <a:rPr kumimoji="1" lang="zh-TW" altLang="en-US" sz="2400" dirty="0" smtClean="0">
                <a:solidFill>
                  <a:srgbClr val="FFFF00"/>
                </a:solidFill>
              </a:rPr>
              <a:t>                       倒垃圾</a:t>
            </a:r>
            <a:r>
              <a:rPr kumimoji="1" lang="en-US" altLang="zh-TW" sz="2400" dirty="0" smtClean="0">
                <a:solidFill>
                  <a:srgbClr val="FFFF00"/>
                </a:solidFill>
              </a:rPr>
              <a:t>(</a:t>
            </a:r>
            <a:r>
              <a:rPr kumimoji="1" lang="zh-TW" altLang="en-US" sz="2400" dirty="0" smtClean="0">
                <a:solidFill>
                  <a:srgbClr val="FFFF00"/>
                </a:solidFill>
              </a:rPr>
              <a:t>垃圾桶洗淨</a:t>
            </a:r>
            <a:r>
              <a:rPr kumimoji="1" lang="en-US" altLang="zh-TW" sz="2400" dirty="0" smtClean="0">
                <a:solidFill>
                  <a:srgbClr val="FFFF00"/>
                </a:solidFill>
              </a:rPr>
              <a:t>)  </a:t>
            </a:r>
            <a:r>
              <a:rPr kumimoji="1" lang="en-US" altLang="zh-TW" sz="2400" dirty="0">
                <a:solidFill>
                  <a:srgbClr val="FFFF00"/>
                </a:solidFill>
              </a:rPr>
              <a:t/>
            </a:r>
            <a:br>
              <a:rPr kumimoji="1" lang="en-US" altLang="zh-TW" sz="2400" dirty="0">
                <a:solidFill>
                  <a:srgbClr val="FFFF00"/>
                </a:solidFill>
              </a:rPr>
            </a:br>
            <a:r>
              <a:rPr kumimoji="1" lang="en-US" altLang="zh-TW" sz="2400" dirty="0">
                <a:solidFill>
                  <a:srgbClr val="FFFF00"/>
                </a:solidFill>
              </a:rPr>
              <a:t>            </a:t>
            </a:r>
            <a:r>
              <a:rPr kumimoji="1" lang="zh-TW" altLang="en-US" sz="2400" dirty="0" smtClean="0">
                <a:solidFill>
                  <a:srgbClr val="FFFF00"/>
                </a:solidFill>
              </a:rPr>
              <a:t>            其他</a:t>
            </a:r>
            <a:r>
              <a:rPr kumimoji="1" lang="zh-TW" altLang="en-US" sz="2400" dirty="0">
                <a:solidFill>
                  <a:srgbClr val="FFFF00"/>
                </a:solidFill>
              </a:rPr>
              <a:t>同學檢視維護自己打掃區域  </a:t>
            </a:r>
            <a:br>
              <a:rPr kumimoji="1" lang="zh-TW" altLang="en-US" sz="2400" dirty="0">
                <a:solidFill>
                  <a:srgbClr val="FFFF00"/>
                </a:solidFill>
              </a:rPr>
            </a:br>
            <a:r>
              <a:rPr kumimoji="1" lang="zh-TW" altLang="en-US" sz="2400" dirty="0">
                <a:solidFill>
                  <a:srgbClr val="FFFF00"/>
                </a:solidFill>
              </a:rPr>
              <a:t>            </a:t>
            </a:r>
            <a:r>
              <a:rPr kumimoji="1" lang="zh-TW" altLang="en-US" sz="2400" dirty="0" smtClean="0">
                <a:solidFill>
                  <a:srgbClr val="FFFF00"/>
                </a:solidFill>
              </a:rPr>
              <a:t>            外</a:t>
            </a:r>
            <a:r>
              <a:rPr kumimoji="1" lang="zh-TW" altLang="en-US" sz="2400" dirty="0">
                <a:solidFill>
                  <a:srgbClr val="FFFF00"/>
                </a:solidFill>
              </a:rPr>
              <a:t>掃區</a:t>
            </a:r>
            <a:r>
              <a:rPr kumimoji="1" lang="en-US" altLang="zh-TW" sz="2400" dirty="0" smtClean="0">
                <a:solidFill>
                  <a:srgbClr val="FFFF00"/>
                </a:solidFill>
              </a:rPr>
              <a:t>:</a:t>
            </a:r>
            <a:br>
              <a:rPr kumimoji="1" lang="en-US" altLang="zh-TW" sz="2400" dirty="0" smtClean="0">
                <a:solidFill>
                  <a:srgbClr val="FFFF00"/>
                </a:solidFill>
              </a:rPr>
            </a:br>
            <a:r>
              <a:rPr kumimoji="1" lang="zh-TW" altLang="en-US" sz="2400" dirty="0">
                <a:solidFill>
                  <a:srgbClr val="FFFF00"/>
                </a:solidFill>
              </a:rPr>
              <a:t> </a:t>
            </a:r>
            <a:r>
              <a:rPr kumimoji="1" lang="zh-TW" altLang="en-US" sz="2400" dirty="0" smtClean="0">
                <a:solidFill>
                  <a:srgbClr val="FFFF00"/>
                </a:solidFill>
              </a:rPr>
              <a:t>                       </a:t>
            </a:r>
            <a:r>
              <a:rPr kumimoji="1" lang="en-US" altLang="zh-TW" sz="2400" dirty="0" smtClean="0">
                <a:solidFill>
                  <a:srgbClr val="FFFF00"/>
                </a:solidFill>
              </a:rPr>
              <a:t>11.22.30.46</a:t>
            </a:r>
            <a:r>
              <a:rPr kumimoji="1" lang="zh-TW" altLang="en-US" sz="2400" dirty="0" smtClean="0">
                <a:solidFill>
                  <a:srgbClr val="FFFF00"/>
                </a:solidFill>
              </a:rPr>
              <a:t>負責</a:t>
            </a:r>
            <a:r>
              <a:rPr kumimoji="1" lang="en-US" altLang="zh-TW" sz="2400" dirty="0">
                <a:solidFill>
                  <a:srgbClr val="FFFF00"/>
                </a:solidFill>
              </a:rPr>
              <a:t/>
            </a:r>
            <a:br>
              <a:rPr kumimoji="1" lang="en-US" altLang="zh-TW" sz="2400" dirty="0">
                <a:solidFill>
                  <a:srgbClr val="FFFF00"/>
                </a:solidFill>
              </a:rPr>
            </a:br>
            <a:r>
              <a:rPr kumimoji="1" lang="en-US" altLang="zh-TW" sz="2400" dirty="0">
                <a:solidFill>
                  <a:srgbClr val="FFFF00"/>
                </a:solidFill>
              </a:rPr>
              <a:t>            </a:t>
            </a:r>
            <a:r>
              <a:rPr kumimoji="1" lang="zh-TW" altLang="en-US" sz="2400" dirty="0" smtClean="0">
                <a:solidFill>
                  <a:srgbClr val="FFFF00"/>
                </a:solidFill>
              </a:rPr>
              <a:t>            </a:t>
            </a:r>
            <a:r>
              <a:rPr kumimoji="1" lang="en-US" altLang="zh-TW" sz="2400" dirty="0" smtClean="0">
                <a:solidFill>
                  <a:srgbClr val="FFFF00"/>
                </a:solidFill>
              </a:rPr>
              <a:t>(</a:t>
            </a:r>
            <a:r>
              <a:rPr kumimoji="1" lang="zh-TW" altLang="en-US" sz="2400" dirty="0" smtClean="0">
                <a:solidFill>
                  <a:srgbClr val="FFFF00"/>
                </a:solidFill>
              </a:rPr>
              <a:t>星期一</a:t>
            </a:r>
            <a:r>
              <a:rPr kumimoji="1" lang="zh-TW" altLang="en-US" sz="2400" dirty="0">
                <a:solidFill>
                  <a:srgbClr val="FFFF00"/>
                </a:solidFill>
              </a:rPr>
              <a:t>社團課則改為</a:t>
            </a:r>
            <a:r>
              <a:rPr kumimoji="1" lang="en-US" altLang="zh-TW" sz="2400" dirty="0" smtClean="0">
                <a:solidFill>
                  <a:srgbClr val="FFFF00"/>
                </a:solidFill>
              </a:rPr>
              <a:t>15:50</a:t>
            </a:r>
            <a:r>
              <a:rPr kumimoji="1" lang="zh-TW" altLang="en-US" sz="2400" dirty="0" smtClean="0">
                <a:solidFill>
                  <a:srgbClr val="FFFF00"/>
                </a:solidFill>
              </a:rPr>
              <a:t>打掃</a:t>
            </a:r>
            <a:r>
              <a:rPr kumimoji="1" lang="en-US" altLang="zh-TW" sz="2400" dirty="0" smtClean="0">
                <a:solidFill>
                  <a:srgbClr val="FFFF00"/>
                </a:solidFill>
              </a:rPr>
              <a:t>)</a:t>
            </a:r>
            <a:r>
              <a:rPr kumimoji="1" lang="en-US" altLang="zh-TW" sz="2400" dirty="0">
                <a:solidFill>
                  <a:srgbClr val="FFFF00"/>
                </a:solidFill>
              </a:rPr>
              <a:t/>
            </a:r>
            <a:br>
              <a:rPr kumimoji="1" lang="en-US" altLang="zh-TW" sz="2400" dirty="0">
                <a:solidFill>
                  <a:srgbClr val="FFFF00"/>
                </a:solidFill>
              </a:rPr>
            </a:br>
            <a:r>
              <a:rPr kumimoji="1" lang="en-US" altLang="zh-TW" sz="2400" dirty="0" smtClean="0">
                <a:solidFill>
                  <a:srgbClr val="FFFF00"/>
                </a:solidFill>
              </a:rPr>
              <a:t>15:00 </a:t>
            </a:r>
            <a:r>
              <a:rPr kumimoji="1" lang="en-US" altLang="zh-TW" sz="2400" dirty="0">
                <a:solidFill>
                  <a:srgbClr val="FFFF00"/>
                </a:solidFill>
              </a:rPr>
              <a:t>~ 16:40 </a:t>
            </a:r>
            <a:r>
              <a:rPr kumimoji="1" lang="en-US" altLang="zh-TW" sz="2400" dirty="0" smtClean="0">
                <a:solidFill>
                  <a:srgbClr val="FFFF00"/>
                </a:solidFill>
              </a:rPr>
              <a:t> </a:t>
            </a:r>
            <a:r>
              <a:rPr kumimoji="1" lang="zh-TW" altLang="en-US" sz="2400" dirty="0" smtClean="0">
                <a:solidFill>
                  <a:srgbClr val="FFFF00"/>
                </a:solidFill>
              </a:rPr>
              <a:t>上課</a:t>
            </a:r>
            <a:r>
              <a:rPr kumimoji="1" lang="zh-TW" altLang="en-US" sz="2400" dirty="0">
                <a:solidFill>
                  <a:srgbClr val="FFFF00"/>
                </a:solidFill>
              </a:rPr>
              <a:t/>
            </a:r>
            <a:br>
              <a:rPr kumimoji="1" lang="zh-TW" altLang="en-US" sz="2400" dirty="0">
                <a:solidFill>
                  <a:srgbClr val="FFFF00"/>
                </a:solidFill>
              </a:rPr>
            </a:br>
            <a:r>
              <a:rPr kumimoji="1" lang="en-US" altLang="zh-TW" sz="2400" dirty="0">
                <a:solidFill>
                  <a:srgbClr val="FFFF00"/>
                </a:solidFill>
              </a:rPr>
              <a:t>16:40 </a:t>
            </a:r>
            <a:r>
              <a:rPr kumimoji="1" lang="en-US" altLang="zh-TW" sz="2400" dirty="0" smtClean="0">
                <a:solidFill>
                  <a:srgbClr val="FFFF00"/>
                </a:solidFill>
              </a:rPr>
              <a:t>~ </a:t>
            </a:r>
            <a:r>
              <a:rPr kumimoji="1" lang="zh-TW" altLang="en-US" sz="2400" dirty="0" smtClean="0">
                <a:solidFill>
                  <a:srgbClr val="FFFF00"/>
                </a:solidFill>
              </a:rPr>
              <a:t>放學    </a:t>
            </a:r>
            <a:r>
              <a:rPr kumimoji="1" lang="en-US" altLang="zh-TW" sz="2400" dirty="0" smtClean="0">
                <a:solidFill>
                  <a:srgbClr val="FFFF00"/>
                </a:solidFill>
              </a:rPr>
              <a:t>(</a:t>
            </a:r>
            <a:r>
              <a:rPr kumimoji="1" lang="zh-TW" altLang="en-US" sz="2400" dirty="0">
                <a:solidFill>
                  <a:srgbClr val="FFFF00"/>
                </a:solidFill>
              </a:rPr>
              <a:t>桌面抽屜淨空</a:t>
            </a:r>
            <a:r>
              <a:rPr kumimoji="1" lang="en-US" altLang="zh-TW" sz="2400" dirty="0">
                <a:solidFill>
                  <a:srgbClr val="FFFF00"/>
                </a:solidFill>
              </a:rPr>
              <a:t>+</a:t>
            </a:r>
            <a:r>
              <a:rPr kumimoji="1" lang="zh-TW" altLang="en-US" sz="2400" dirty="0">
                <a:solidFill>
                  <a:srgbClr val="FFFF00"/>
                </a:solidFill>
              </a:rPr>
              <a:t>課桌椅排整齊</a:t>
            </a:r>
            <a:r>
              <a:rPr kumimoji="1" lang="en-US" altLang="zh-TW" sz="2400" dirty="0">
                <a:solidFill>
                  <a:srgbClr val="FFFF00"/>
                </a:solidFill>
              </a:rPr>
              <a:t>+</a:t>
            </a:r>
            <a:r>
              <a:rPr kumimoji="1" lang="zh-TW" altLang="en-US" sz="2400" dirty="0" smtClean="0">
                <a:solidFill>
                  <a:srgbClr val="FFFF00"/>
                </a:solidFill>
              </a:rPr>
              <a:t>檢視地面垃圾</a:t>
            </a:r>
            <a:r>
              <a:rPr kumimoji="1" lang="en-US" altLang="zh-TW" sz="2400" dirty="0">
                <a:solidFill>
                  <a:srgbClr val="FFFF00"/>
                </a:solidFill>
              </a:rPr>
              <a:t>)</a:t>
            </a:r>
          </a:p>
        </p:txBody>
      </p:sp>
      <p:sp>
        <p:nvSpPr>
          <p:cNvPr id="2" name="子標題 1"/>
          <p:cNvSpPr>
            <a:spLocks noGrp="1"/>
          </p:cNvSpPr>
          <p:nvPr>
            <p:ph type="body" idx="1"/>
          </p:nvPr>
        </p:nvSpPr>
        <p:spPr>
          <a:xfrm>
            <a:off x="2281250" y="434563"/>
            <a:ext cx="4281916" cy="625277"/>
          </a:xfrm>
        </p:spPr>
        <p:txBody>
          <a:bodyPr>
            <a:noAutofit/>
          </a:bodyPr>
          <a:lstStyle/>
          <a:p>
            <a:pPr algn="ctr"/>
            <a:r>
              <a:rPr kumimoji="1" lang="zh-TW" altLang="en-US" sz="3600" dirty="0"/>
              <a:t>作息</a:t>
            </a:r>
            <a:r>
              <a:rPr kumimoji="1" lang="zh-TW" altLang="en-US" sz="3600" dirty="0" smtClean="0"/>
              <a:t>表</a:t>
            </a:r>
            <a:endParaRPr kumimoji="1"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9324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586344" y="1392780"/>
            <a:ext cx="7934202" cy="4862548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kumimoji="1" lang="en-US" altLang="zh-TW" sz="2200" dirty="0" smtClean="0">
                <a:solidFill>
                  <a:srgbClr val="FFFF00"/>
                </a:solidFill>
              </a:rPr>
              <a:t>1.HOPE</a:t>
            </a:r>
            <a:r>
              <a:rPr kumimoji="1" lang="zh-TW" altLang="en-US" sz="2200" dirty="0">
                <a:solidFill>
                  <a:srgbClr val="FFFF00"/>
                </a:solidFill>
              </a:rPr>
              <a:t>繳交時間為每日上午</a:t>
            </a:r>
            <a:r>
              <a:rPr kumimoji="1" lang="en-US" altLang="zh-TW" sz="2200" dirty="0">
                <a:solidFill>
                  <a:srgbClr val="FFFF00"/>
                </a:solidFill>
              </a:rPr>
              <a:t>08:00</a:t>
            </a:r>
            <a:r>
              <a:rPr kumimoji="1" lang="zh-TW" altLang="en-US" sz="2200" dirty="0">
                <a:solidFill>
                  <a:srgbClr val="FFFF00"/>
                </a:solidFill>
              </a:rPr>
              <a:t>前，未繳交</a:t>
            </a:r>
            <a:r>
              <a:rPr kumimoji="1" lang="zh-TW" altLang="en-US" sz="2200" dirty="0" smtClean="0">
                <a:solidFill>
                  <a:srgbClr val="FFFF00"/>
                </a:solidFill>
              </a:rPr>
              <a:t>或不完整者當日第九</a:t>
            </a:r>
            <a:r>
              <a:rPr kumimoji="1" lang="en-US" altLang="zh-TW" sz="2200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2200" dirty="0" smtClean="0">
                <a:solidFill>
                  <a:srgbClr val="FFFF00"/>
                </a:solidFill>
              </a:rPr>
            </a:br>
            <a:r>
              <a:rPr kumimoji="1" lang="en-US" altLang="zh-TW" sz="2200" dirty="0">
                <a:solidFill>
                  <a:srgbClr val="FFFF00"/>
                </a:solidFill>
              </a:rPr>
              <a:t> </a:t>
            </a:r>
            <a:r>
              <a:rPr kumimoji="1" lang="en-US" altLang="zh-TW" sz="2200" dirty="0" smtClean="0">
                <a:solidFill>
                  <a:srgbClr val="FFFF00"/>
                </a:solidFill>
              </a:rPr>
              <a:t>  </a:t>
            </a:r>
            <a:r>
              <a:rPr kumimoji="1" lang="zh-TW" altLang="en-US" sz="2200" dirty="0" smtClean="0">
                <a:solidFill>
                  <a:srgbClr val="FFFF00"/>
                </a:solidFill>
              </a:rPr>
              <a:t>節</a:t>
            </a:r>
            <a:r>
              <a:rPr kumimoji="1" lang="zh-TW" altLang="en-US" sz="2200" dirty="0">
                <a:solidFill>
                  <a:srgbClr val="FFFF00"/>
                </a:solidFill>
              </a:rPr>
              <a:t>留校，隔日</a:t>
            </a:r>
            <a:r>
              <a:rPr kumimoji="1" lang="zh-TW" altLang="en-US" sz="2200" dirty="0" smtClean="0">
                <a:solidFill>
                  <a:srgbClr val="FFFF00"/>
                </a:solidFill>
              </a:rPr>
              <a:t>上午</a:t>
            </a:r>
            <a:r>
              <a:rPr kumimoji="1" lang="en-US" altLang="zh-TW" sz="2200" dirty="0">
                <a:solidFill>
                  <a:srgbClr val="FFFF00"/>
                </a:solidFill>
              </a:rPr>
              <a:t>08:00</a:t>
            </a:r>
            <a:r>
              <a:rPr kumimoji="1" lang="zh-TW" altLang="en-US" sz="2200" dirty="0">
                <a:solidFill>
                  <a:srgbClr val="FFFF00"/>
                </a:solidFill>
              </a:rPr>
              <a:t>前</a:t>
            </a:r>
            <a:r>
              <a:rPr kumimoji="1" lang="zh-TW" altLang="en-US" sz="2200" dirty="0" smtClean="0">
                <a:solidFill>
                  <a:srgbClr val="FFFF00"/>
                </a:solidFill>
              </a:rPr>
              <a:t>仍未完</a:t>
            </a:r>
            <a:r>
              <a:rPr kumimoji="1" lang="zh-TW" altLang="en-US" sz="2200" dirty="0">
                <a:solidFill>
                  <a:srgbClr val="FFFF00"/>
                </a:solidFill>
              </a:rPr>
              <a:t>成</a:t>
            </a:r>
            <a:r>
              <a:rPr kumimoji="1" lang="zh-TW" altLang="en-US" sz="2200" dirty="0" smtClean="0">
                <a:solidFill>
                  <a:srgbClr val="FFFF00"/>
                </a:solidFill>
              </a:rPr>
              <a:t>繳交者，</a:t>
            </a:r>
            <a:r>
              <a:rPr kumimoji="1" lang="zh-TW" altLang="en-US" sz="2200" dirty="0">
                <a:solidFill>
                  <a:srgbClr val="FFFF00"/>
                </a:solidFill>
              </a:rPr>
              <a:t>繼續留校</a:t>
            </a:r>
            <a:r>
              <a:rPr kumimoji="1" lang="zh-TW" altLang="en-US" sz="2200" dirty="0" smtClean="0">
                <a:solidFill>
                  <a:srgbClr val="FFFF00"/>
                </a:solidFill>
              </a:rPr>
              <a:t>至完成</a:t>
            </a:r>
            <a:r>
              <a:rPr kumimoji="1" lang="zh-TW" altLang="en-US" sz="2200" dirty="0">
                <a:solidFill>
                  <a:srgbClr val="FFFF00"/>
                </a:solidFill>
              </a:rPr>
              <a:t>為止。</a:t>
            </a:r>
            <a:br>
              <a:rPr kumimoji="1" lang="zh-TW" altLang="en-US" sz="2200" dirty="0">
                <a:solidFill>
                  <a:srgbClr val="FFFF00"/>
                </a:solidFill>
              </a:rPr>
            </a:br>
            <a:r>
              <a:rPr kumimoji="1" lang="zh-TW" altLang="en-US" sz="2200" dirty="0">
                <a:solidFill>
                  <a:srgbClr val="FFFF00"/>
                </a:solidFill>
              </a:rPr>
              <a:t>  </a:t>
            </a:r>
            <a:r>
              <a:rPr kumimoji="1" lang="zh-TW" altLang="en-US" sz="2200" dirty="0" smtClean="0">
                <a:solidFill>
                  <a:srgbClr val="FFFF00"/>
                </a:solidFill>
              </a:rPr>
              <a:t> </a:t>
            </a:r>
            <a:r>
              <a:rPr kumimoji="1" lang="zh-TW" altLang="en-US" sz="2000" dirty="0" smtClean="0">
                <a:solidFill>
                  <a:srgbClr val="FFFF00"/>
                </a:solidFill>
              </a:rPr>
              <a:t>星期一</a:t>
            </a:r>
            <a:r>
              <a:rPr kumimoji="1" lang="zh-TW" altLang="en-US" sz="2000" dirty="0">
                <a:solidFill>
                  <a:srgbClr val="FFFF00"/>
                </a:solidFill>
              </a:rPr>
              <a:t>：</a:t>
            </a:r>
            <a:r>
              <a:rPr kumimoji="1" lang="en-US" altLang="zh-TW" sz="2000" dirty="0">
                <a:solidFill>
                  <a:srgbClr val="FFFF00"/>
                </a:solidFill>
              </a:rPr>
              <a:t>01~10     </a:t>
            </a:r>
            <a:r>
              <a:rPr kumimoji="1" lang="zh-TW" altLang="en-US" sz="2000" dirty="0">
                <a:solidFill>
                  <a:srgbClr val="FFFF00"/>
                </a:solidFill>
              </a:rPr>
              <a:t>星期二：</a:t>
            </a:r>
            <a:r>
              <a:rPr kumimoji="1" lang="en-US" altLang="zh-TW" sz="2000" dirty="0">
                <a:solidFill>
                  <a:srgbClr val="FFFF00"/>
                </a:solidFill>
              </a:rPr>
              <a:t>11~20       </a:t>
            </a:r>
            <a:r>
              <a:rPr kumimoji="1" lang="zh-TW" altLang="en-US" sz="2000" dirty="0">
                <a:solidFill>
                  <a:srgbClr val="FFFF00"/>
                </a:solidFill>
              </a:rPr>
              <a:t>星期三：</a:t>
            </a:r>
            <a:r>
              <a:rPr kumimoji="1" lang="en-US" altLang="zh-TW" sz="2000" dirty="0" smtClean="0">
                <a:solidFill>
                  <a:srgbClr val="FFFF00"/>
                </a:solidFill>
              </a:rPr>
              <a:t>21~30</a:t>
            </a:r>
            <a:r>
              <a:rPr kumimoji="1" lang="en-US" altLang="zh-TW" sz="2000" dirty="0">
                <a:solidFill>
                  <a:srgbClr val="FFFF00"/>
                </a:solidFill>
              </a:rPr>
              <a:t/>
            </a:r>
            <a:br>
              <a:rPr kumimoji="1" lang="en-US" altLang="zh-TW" sz="2000" dirty="0">
                <a:solidFill>
                  <a:srgbClr val="FFFF00"/>
                </a:solidFill>
              </a:rPr>
            </a:br>
            <a:r>
              <a:rPr kumimoji="1" lang="zh-TW" altLang="en-US" sz="2000" dirty="0" smtClean="0">
                <a:solidFill>
                  <a:srgbClr val="FFFF00"/>
                </a:solidFill>
              </a:rPr>
              <a:t>   星期四</a:t>
            </a:r>
            <a:r>
              <a:rPr kumimoji="1" lang="zh-TW" altLang="en-US" sz="2000" dirty="0">
                <a:solidFill>
                  <a:srgbClr val="FFFF00"/>
                </a:solidFill>
              </a:rPr>
              <a:t>：</a:t>
            </a:r>
            <a:r>
              <a:rPr kumimoji="1" lang="en-US" altLang="zh-TW" sz="2000" dirty="0">
                <a:solidFill>
                  <a:srgbClr val="FFFF00"/>
                </a:solidFill>
              </a:rPr>
              <a:t>31~40     </a:t>
            </a:r>
            <a:r>
              <a:rPr kumimoji="1" lang="zh-TW" altLang="en-US" sz="2000" dirty="0">
                <a:solidFill>
                  <a:srgbClr val="FFFF00"/>
                </a:solidFill>
              </a:rPr>
              <a:t>星期五：</a:t>
            </a:r>
            <a:r>
              <a:rPr kumimoji="1" lang="en-US" altLang="zh-TW" sz="2000" dirty="0" smtClean="0">
                <a:solidFill>
                  <a:srgbClr val="FFFF00"/>
                </a:solidFill>
              </a:rPr>
              <a:t>41~52</a:t>
            </a:r>
            <a:br>
              <a:rPr kumimoji="1" lang="en-US" altLang="zh-TW" sz="2000" dirty="0" smtClean="0">
                <a:solidFill>
                  <a:srgbClr val="FFFF00"/>
                </a:solidFill>
              </a:rPr>
            </a:br>
            <a:r>
              <a:rPr kumimoji="1" lang="en-US" altLang="zh-TW" sz="2200" dirty="0">
                <a:solidFill>
                  <a:srgbClr val="FFFF00"/>
                </a:solidFill>
              </a:rPr>
              <a:t/>
            </a:r>
            <a:br>
              <a:rPr kumimoji="1" lang="en-US" altLang="zh-TW" sz="2200" dirty="0">
                <a:solidFill>
                  <a:srgbClr val="FFFF00"/>
                </a:solidFill>
              </a:rPr>
            </a:br>
            <a:r>
              <a:rPr kumimoji="1" lang="en-US" altLang="zh-TW" sz="2200" dirty="0">
                <a:solidFill>
                  <a:srgbClr val="FFFF00"/>
                </a:solidFill>
              </a:rPr>
              <a:t>2.</a:t>
            </a:r>
            <a:r>
              <a:rPr kumimoji="1" lang="zh-TW" altLang="en-US" sz="2200" dirty="0">
                <a:solidFill>
                  <a:srgbClr val="FFFF00"/>
                </a:solidFill>
              </a:rPr>
              <a:t>愛閱筆記本繳交時間為每周五中午</a:t>
            </a:r>
            <a:r>
              <a:rPr kumimoji="1" lang="en-US" altLang="zh-TW" sz="2200" dirty="0">
                <a:solidFill>
                  <a:srgbClr val="FFFF00"/>
                </a:solidFill>
              </a:rPr>
              <a:t>12</a:t>
            </a:r>
            <a:r>
              <a:rPr kumimoji="1" lang="zh-TW" altLang="en-US" sz="2200" dirty="0">
                <a:solidFill>
                  <a:srgbClr val="FFFF00"/>
                </a:solidFill>
              </a:rPr>
              <a:t>：</a:t>
            </a:r>
            <a:r>
              <a:rPr kumimoji="1" lang="en-US" altLang="zh-TW" sz="2200" dirty="0">
                <a:solidFill>
                  <a:srgbClr val="FFFF00"/>
                </a:solidFill>
              </a:rPr>
              <a:t>00</a:t>
            </a:r>
            <a:r>
              <a:rPr kumimoji="1" lang="zh-TW" altLang="en-US" sz="2200" dirty="0">
                <a:solidFill>
                  <a:srgbClr val="FFFF00"/>
                </a:solidFill>
              </a:rPr>
              <a:t>前</a:t>
            </a:r>
            <a:r>
              <a:rPr kumimoji="1" lang="zh-TW" altLang="en-US" sz="2200" dirty="0" smtClean="0">
                <a:solidFill>
                  <a:srgbClr val="FFFF00"/>
                </a:solidFill>
              </a:rPr>
              <a:t>，未繳交或</a:t>
            </a:r>
            <a:r>
              <a:rPr kumimoji="1" lang="zh-TW" altLang="en-US" sz="2200" dirty="0">
                <a:solidFill>
                  <a:srgbClr val="FFFF00"/>
                </a:solidFill>
              </a:rPr>
              <a:t>不</a:t>
            </a:r>
            <a:r>
              <a:rPr kumimoji="1" lang="zh-TW" altLang="en-US" sz="2200" dirty="0" smtClean="0">
                <a:solidFill>
                  <a:srgbClr val="FFFF00"/>
                </a:solidFill>
              </a:rPr>
              <a:t>完整者當</a:t>
            </a:r>
            <a:r>
              <a:rPr kumimoji="1" lang="en-US" altLang="zh-TW" sz="2200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2200" dirty="0" smtClean="0">
                <a:solidFill>
                  <a:srgbClr val="FFFF00"/>
                </a:solidFill>
              </a:rPr>
            </a:br>
            <a:r>
              <a:rPr kumimoji="1" lang="en-US" altLang="zh-TW" sz="2200" dirty="0">
                <a:solidFill>
                  <a:srgbClr val="FFFF00"/>
                </a:solidFill>
              </a:rPr>
              <a:t> </a:t>
            </a:r>
            <a:r>
              <a:rPr kumimoji="1" lang="en-US" altLang="zh-TW" sz="2200" dirty="0" smtClean="0">
                <a:solidFill>
                  <a:srgbClr val="FFFF00"/>
                </a:solidFill>
              </a:rPr>
              <a:t>  </a:t>
            </a:r>
            <a:r>
              <a:rPr kumimoji="1" lang="zh-TW" altLang="en-US" sz="2200" dirty="0" smtClean="0">
                <a:solidFill>
                  <a:srgbClr val="FFFF00"/>
                </a:solidFill>
              </a:rPr>
              <a:t>日</a:t>
            </a:r>
            <a:r>
              <a:rPr kumimoji="1" lang="zh-TW" altLang="en-US" sz="2200" dirty="0">
                <a:solidFill>
                  <a:srgbClr val="FFFF00"/>
                </a:solidFill>
              </a:rPr>
              <a:t>第九節留校</a:t>
            </a:r>
            <a:r>
              <a:rPr kumimoji="1" lang="zh-TW" altLang="en-US" sz="2200" dirty="0" smtClean="0">
                <a:solidFill>
                  <a:srgbClr val="FFFF00"/>
                </a:solidFill>
              </a:rPr>
              <a:t>，星期一上午</a:t>
            </a:r>
            <a:r>
              <a:rPr kumimoji="1" lang="en-US" altLang="zh-TW" sz="2200" dirty="0">
                <a:solidFill>
                  <a:srgbClr val="FFFF00"/>
                </a:solidFill>
              </a:rPr>
              <a:t>08:00</a:t>
            </a:r>
            <a:r>
              <a:rPr kumimoji="1" lang="zh-TW" altLang="en-US" sz="2200" dirty="0">
                <a:solidFill>
                  <a:srgbClr val="FFFF00"/>
                </a:solidFill>
              </a:rPr>
              <a:t>前</a:t>
            </a:r>
            <a:r>
              <a:rPr kumimoji="1" lang="zh-TW" altLang="en-US" sz="2200" dirty="0" smtClean="0">
                <a:solidFill>
                  <a:srgbClr val="FFFF00"/>
                </a:solidFill>
              </a:rPr>
              <a:t>仍未完</a:t>
            </a:r>
            <a:r>
              <a:rPr kumimoji="1" lang="zh-TW" altLang="en-US" sz="2200" dirty="0">
                <a:solidFill>
                  <a:srgbClr val="FFFF00"/>
                </a:solidFill>
              </a:rPr>
              <a:t>成繳交者</a:t>
            </a:r>
            <a:r>
              <a:rPr kumimoji="1" lang="zh-TW" altLang="en-US" sz="2200" dirty="0" smtClean="0">
                <a:solidFill>
                  <a:srgbClr val="FFFF00"/>
                </a:solidFill>
              </a:rPr>
              <a:t>，繼續</a:t>
            </a:r>
            <a:r>
              <a:rPr kumimoji="1" lang="zh-TW" altLang="en-US" sz="2200" dirty="0">
                <a:solidFill>
                  <a:srgbClr val="FFFF00"/>
                </a:solidFill>
              </a:rPr>
              <a:t>留</a:t>
            </a:r>
            <a:r>
              <a:rPr kumimoji="1" lang="zh-TW" altLang="en-US" sz="2200" dirty="0" smtClean="0">
                <a:solidFill>
                  <a:srgbClr val="FFFF00"/>
                </a:solidFill>
              </a:rPr>
              <a:t>校至完</a:t>
            </a:r>
            <a:r>
              <a:rPr kumimoji="1" lang="en-US" altLang="zh-TW" sz="2200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2200" dirty="0" smtClean="0">
                <a:solidFill>
                  <a:srgbClr val="FFFF00"/>
                </a:solidFill>
              </a:rPr>
            </a:br>
            <a:r>
              <a:rPr kumimoji="1" lang="zh-TW" altLang="en-US" sz="2200" dirty="0" smtClean="0">
                <a:solidFill>
                  <a:srgbClr val="FFFF00"/>
                </a:solidFill>
              </a:rPr>
              <a:t>   成為止。</a:t>
            </a:r>
            <a:r>
              <a:rPr kumimoji="1" lang="en-US" altLang="zh-TW" sz="2200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2200" dirty="0" smtClean="0">
                <a:solidFill>
                  <a:srgbClr val="FFFF00"/>
                </a:solidFill>
              </a:rPr>
            </a:br>
            <a:r>
              <a:rPr kumimoji="1" lang="zh-TW" altLang="en-US" sz="2200" dirty="0">
                <a:solidFill>
                  <a:srgbClr val="FFFF00"/>
                </a:solidFill>
              </a:rPr>
              <a:t/>
            </a:r>
            <a:br>
              <a:rPr kumimoji="1" lang="zh-TW" altLang="en-US" sz="2200" dirty="0">
                <a:solidFill>
                  <a:srgbClr val="FFFF00"/>
                </a:solidFill>
              </a:rPr>
            </a:br>
            <a:r>
              <a:rPr kumimoji="1" lang="en-US" altLang="zh-TW" sz="2200" dirty="0">
                <a:solidFill>
                  <a:srgbClr val="FFFF00"/>
                </a:solidFill>
              </a:rPr>
              <a:t>3.</a:t>
            </a:r>
            <a:r>
              <a:rPr kumimoji="1" lang="zh-TW" altLang="en-US" sz="2200" dirty="0">
                <a:solidFill>
                  <a:srgbClr val="FFFF00"/>
                </a:solidFill>
              </a:rPr>
              <a:t>打掃工作未打掃、不盡責，經幹部檢查不</a:t>
            </a:r>
            <a:r>
              <a:rPr kumimoji="1" lang="zh-TW" altLang="en-US" sz="2200" dirty="0" smtClean="0">
                <a:solidFill>
                  <a:srgbClr val="FFFF00"/>
                </a:solidFill>
              </a:rPr>
              <a:t>合格且未改善</a:t>
            </a:r>
            <a:r>
              <a:rPr kumimoji="1" lang="zh-TW" altLang="en-US" sz="2200" dirty="0">
                <a:solidFill>
                  <a:srgbClr val="FFFF00"/>
                </a:solidFill>
              </a:rPr>
              <a:t>或經</a:t>
            </a:r>
            <a:r>
              <a:rPr kumimoji="1" lang="zh-TW" altLang="en-US" sz="2200" dirty="0" smtClean="0">
                <a:solidFill>
                  <a:srgbClr val="FFFF00"/>
                </a:solidFill>
              </a:rPr>
              <a:t>衛糾評</a:t>
            </a:r>
            <a:r>
              <a:rPr kumimoji="1" lang="en-US" altLang="zh-TW" sz="2200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2200" dirty="0" smtClean="0">
                <a:solidFill>
                  <a:srgbClr val="FFFF00"/>
                </a:solidFill>
              </a:rPr>
            </a:br>
            <a:r>
              <a:rPr kumimoji="1" lang="en-US" altLang="zh-TW" sz="2200" dirty="0">
                <a:solidFill>
                  <a:srgbClr val="FFFF00"/>
                </a:solidFill>
              </a:rPr>
              <a:t> </a:t>
            </a:r>
            <a:r>
              <a:rPr kumimoji="1" lang="en-US" altLang="zh-TW" sz="2200" dirty="0" smtClean="0">
                <a:solidFill>
                  <a:srgbClr val="FFFF00"/>
                </a:solidFill>
              </a:rPr>
              <a:t>  </a:t>
            </a:r>
            <a:r>
              <a:rPr kumimoji="1" lang="zh-TW" altLang="en-US" sz="2200" dirty="0" smtClean="0">
                <a:solidFill>
                  <a:srgbClr val="FFFF00"/>
                </a:solidFill>
              </a:rPr>
              <a:t>分</a:t>
            </a:r>
            <a:r>
              <a:rPr kumimoji="1" lang="zh-TW" altLang="en-US" sz="2200" dirty="0">
                <a:solidFill>
                  <a:srgbClr val="FFFF00"/>
                </a:solidFill>
              </a:rPr>
              <a:t>扣分者，</a:t>
            </a:r>
            <a:r>
              <a:rPr kumimoji="1" lang="zh-TW" altLang="en-US" sz="2200" dirty="0" smtClean="0">
                <a:solidFill>
                  <a:srgbClr val="FFFF00"/>
                </a:solidFill>
              </a:rPr>
              <a:t>當日</a:t>
            </a:r>
            <a:r>
              <a:rPr kumimoji="1" lang="zh-TW" altLang="en-US" sz="2200" dirty="0">
                <a:solidFill>
                  <a:srgbClr val="FFFF00"/>
                </a:solidFill>
              </a:rPr>
              <a:t>第九節</a:t>
            </a:r>
            <a:r>
              <a:rPr kumimoji="1" lang="zh-TW" altLang="en-US" sz="2200" dirty="0" smtClean="0">
                <a:solidFill>
                  <a:srgbClr val="FFFF00"/>
                </a:solidFill>
              </a:rPr>
              <a:t>留校。</a:t>
            </a:r>
            <a:r>
              <a:rPr kumimoji="1" lang="en-US" altLang="zh-TW" sz="2200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2200" dirty="0" smtClean="0">
                <a:solidFill>
                  <a:srgbClr val="FFFF00"/>
                </a:solidFill>
              </a:rPr>
            </a:br>
            <a:r>
              <a:rPr kumimoji="1" lang="zh-TW" altLang="en-US" sz="2200" dirty="0">
                <a:solidFill>
                  <a:srgbClr val="FFFF00"/>
                </a:solidFill>
              </a:rPr>
              <a:t/>
            </a:r>
            <a:br>
              <a:rPr kumimoji="1" lang="zh-TW" altLang="en-US" sz="2200" dirty="0">
                <a:solidFill>
                  <a:srgbClr val="FFFF00"/>
                </a:solidFill>
              </a:rPr>
            </a:br>
            <a:r>
              <a:rPr kumimoji="1" lang="en-US" altLang="zh-TW" sz="2200" dirty="0">
                <a:solidFill>
                  <a:srgbClr val="FFFF00"/>
                </a:solidFill>
              </a:rPr>
              <a:t>4.</a:t>
            </a:r>
            <a:r>
              <a:rPr kumimoji="1" lang="zh-TW" altLang="en-US" sz="2200" dirty="0">
                <a:solidFill>
                  <a:srgbClr val="FFFF00"/>
                </a:solidFill>
              </a:rPr>
              <a:t>課堂秩序不佳</a:t>
            </a:r>
            <a:r>
              <a:rPr kumimoji="1" lang="en-US" altLang="zh-TW" sz="2200" dirty="0">
                <a:solidFill>
                  <a:srgbClr val="FFFF00"/>
                </a:solidFill>
              </a:rPr>
              <a:t>(</a:t>
            </a:r>
            <a:r>
              <a:rPr kumimoji="1" lang="zh-TW" altLang="en-US" sz="2200" dirty="0">
                <a:solidFill>
                  <a:srgbClr val="FFFF00"/>
                </a:solidFill>
              </a:rPr>
              <a:t>包括：晚進教室、講話、</a:t>
            </a:r>
            <a:r>
              <a:rPr kumimoji="1" lang="zh-TW" altLang="en-US" sz="2200" dirty="0" smtClean="0">
                <a:solidFill>
                  <a:srgbClr val="FFFF00"/>
                </a:solidFill>
              </a:rPr>
              <a:t>睡覺、吃東西</a:t>
            </a:r>
            <a:r>
              <a:rPr kumimoji="1" lang="zh-TW" altLang="en-US" sz="2200" dirty="0">
                <a:solidFill>
                  <a:srgbClr val="FFFF00"/>
                </a:solidFill>
              </a:rPr>
              <a:t>、做其他事</a:t>
            </a:r>
            <a:r>
              <a:rPr kumimoji="1" lang="en-US" altLang="zh-TW" sz="2200" dirty="0" smtClean="0">
                <a:solidFill>
                  <a:srgbClr val="FFFF00"/>
                </a:solidFill>
              </a:rPr>
              <a:t>…</a:t>
            </a:r>
            <a:br>
              <a:rPr kumimoji="1" lang="en-US" altLang="zh-TW" sz="2200" dirty="0" smtClean="0">
                <a:solidFill>
                  <a:srgbClr val="FFFF00"/>
                </a:solidFill>
              </a:rPr>
            </a:br>
            <a:r>
              <a:rPr kumimoji="1" lang="zh-TW" altLang="en-US" sz="2200" dirty="0">
                <a:solidFill>
                  <a:srgbClr val="FFFF00"/>
                </a:solidFill>
              </a:rPr>
              <a:t> </a:t>
            </a:r>
            <a:r>
              <a:rPr kumimoji="1" lang="zh-TW" altLang="en-US" sz="2200" dirty="0" smtClean="0">
                <a:solidFill>
                  <a:srgbClr val="FFFF00"/>
                </a:solidFill>
              </a:rPr>
              <a:t>  等</a:t>
            </a:r>
            <a:r>
              <a:rPr kumimoji="1" lang="en-US" altLang="zh-TW" sz="2200" dirty="0" smtClean="0">
                <a:solidFill>
                  <a:srgbClr val="FFFF00"/>
                </a:solidFill>
              </a:rPr>
              <a:t>)</a:t>
            </a:r>
            <a:r>
              <a:rPr kumimoji="1" lang="zh-TW" altLang="en-US" sz="2200" dirty="0">
                <a:solidFill>
                  <a:srgbClr val="FFFF00"/>
                </a:solidFill>
              </a:rPr>
              <a:t> ，經風紀股長登記或任課老師反應者，當日第九</a:t>
            </a:r>
            <a:r>
              <a:rPr kumimoji="1" lang="zh-TW" altLang="en-US" sz="2200" dirty="0" smtClean="0">
                <a:solidFill>
                  <a:srgbClr val="FFFF00"/>
                </a:solidFill>
              </a:rPr>
              <a:t>節</a:t>
            </a:r>
            <a:r>
              <a:rPr kumimoji="1" lang="zh-TW" altLang="en-US" sz="2200" dirty="0">
                <a:solidFill>
                  <a:srgbClr val="FFFF00"/>
                </a:solidFill>
              </a:rPr>
              <a:t>留校。</a:t>
            </a:r>
            <a:r>
              <a:rPr kumimoji="1" lang="en-US" altLang="zh-TW" sz="2200" dirty="0">
                <a:solidFill>
                  <a:srgbClr val="FFFF00"/>
                </a:solidFill>
              </a:rPr>
              <a:t/>
            </a:r>
            <a:br>
              <a:rPr kumimoji="1" lang="en-US" altLang="zh-TW" sz="2200" dirty="0">
                <a:solidFill>
                  <a:srgbClr val="FFFF00"/>
                </a:solidFill>
              </a:rPr>
            </a:br>
            <a:r>
              <a:rPr kumimoji="1" lang="en-US" altLang="zh-TW" sz="2200" dirty="0">
                <a:solidFill>
                  <a:srgbClr val="FFFF00"/>
                </a:solidFill>
              </a:rPr>
              <a:t/>
            </a:r>
            <a:br>
              <a:rPr kumimoji="1" lang="en-US" altLang="zh-TW" sz="2200" dirty="0">
                <a:solidFill>
                  <a:srgbClr val="FFFF00"/>
                </a:solidFill>
              </a:rPr>
            </a:br>
            <a:r>
              <a:rPr kumimoji="1" lang="en-US" altLang="zh-TW" sz="2200" dirty="0" smtClean="0">
                <a:solidFill>
                  <a:srgbClr val="FFFF00"/>
                </a:solidFill>
              </a:rPr>
              <a:t>5</a:t>
            </a:r>
            <a:r>
              <a:rPr kumimoji="1" lang="en-US" altLang="zh-TW" sz="2200" dirty="0">
                <a:solidFill>
                  <a:srgbClr val="FFFF00"/>
                </a:solidFill>
              </a:rPr>
              <a:t>.</a:t>
            </a:r>
            <a:r>
              <a:rPr kumimoji="1" lang="zh-TW" altLang="en-US" sz="2200" dirty="0">
                <a:solidFill>
                  <a:srgbClr val="FFFF00"/>
                </a:solidFill>
              </a:rPr>
              <a:t>各項</a:t>
            </a:r>
            <a:r>
              <a:rPr kumimoji="1" lang="zh-TW" altLang="en-US" sz="2200" dirty="0" smtClean="0">
                <a:solidFill>
                  <a:srgbClr val="FFFF00"/>
                </a:solidFill>
              </a:rPr>
              <a:t>資料未能於律定期限</a:t>
            </a:r>
            <a:r>
              <a:rPr kumimoji="1" lang="zh-TW" altLang="en-US" sz="2200" dirty="0">
                <a:solidFill>
                  <a:srgbClr val="FFFF00"/>
                </a:solidFill>
              </a:rPr>
              <a:t>內</a:t>
            </a:r>
            <a:r>
              <a:rPr kumimoji="1" lang="zh-TW" altLang="en-US" sz="2200" dirty="0" smtClean="0">
                <a:solidFill>
                  <a:srgbClr val="FFFF00"/>
                </a:solidFill>
              </a:rPr>
              <a:t>繳交者，當日第九</a:t>
            </a:r>
            <a:r>
              <a:rPr kumimoji="1" lang="zh-TW" altLang="en-US" sz="2200" dirty="0">
                <a:solidFill>
                  <a:srgbClr val="FFFF00"/>
                </a:solidFill>
              </a:rPr>
              <a:t>節留校。</a:t>
            </a:r>
            <a:r>
              <a:rPr kumimoji="1" lang="en-US" altLang="zh-TW" sz="2200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2200" dirty="0" smtClean="0">
                <a:solidFill>
                  <a:srgbClr val="FFFF00"/>
                </a:solidFill>
              </a:rPr>
            </a:br>
            <a:r>
              <a:rPr kumimoji="1" lang="zh-TW" altLang="en-US" sz="2200" dirty="0" smtClean="0"/>
              <a:t>  </a:t>
            </a:r>
            <a:r>
              <a:rPr kumimoji="1" lang="en-US" altLang="zh-TW" sz="2200" dirty="0" smtClean="0"/>
              <a:t/>
            </a:r>
            <a:br>
              <a:rPr kumimoji="1" lang="en-US" altLang="zh-TW" sz="2200" dirty="0" smtClean="0"/>
            </a:br>
            <a:r>
              <a:rPr kumimoji="1" lang="zh-TW" altLang="en-US" sz="2200" dirty="0" smtClean="0"/>
              <a:t>  </a:t>
            </a:r>
            <a:endParaRPr kumimoji="1" lang="zh-TW" altLang="en-US" sz="2200" dirty="0"/>
          </a:p>
        </p:txBody>
      </p:sp>
      <p:sp>
        <p:nvSpPr>
          <p:cNvPr id="2" name="子標題 1"/>
          <p:cNvSpPr>
            <a:spLocks noGrp="1"/>
          </p:cNvSpPr>
          <p:nvPr>
            <p:ph type="body" idx="1"/>
          </p:nvPr>
        </p:nvSpPr>
        <p:spPr>
          <a:xfrm>
            <a:off x="2302032" y="612549"/>
            <a:ext cx="4281916" cy="625277"/>
          </a:xfrm>
        </p:spPr>
        <p:txBody>
          <a:bodyPr>
            <a:noAutofit/>
          </a:bodyPr>
          <a:lstStyle/>
          <a:p>
            <a:pPr algn="ctr"/>
            <a:r>
              <a:rPr kumimoji="1" lang="zh-TW" altLang="en-US" sz="3600" dirty="0"/>
              <a:t>班級</a:t>
            </a:r>
            <a:r>
              <a:rPr kumimoji="1" lang="zh-TW" altLang="en-US" sz="3600" dirty="0" smtClean="0"/>
              <a:t>規範</a:t>
            </a:r>
            <a:endParaRPr kumimoji="1"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78226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26027" y="1414737"/>
            <a:ext cx="8333509" cy="5277008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kumimoji="1" lang="en-US" altLang="zh-TW" sz="2000" dirty="0">
                <a:solidFill>
                  <a:srgbClr val="FFFF00"/>
                </a:solidFill>
              </a:rPr>
              <a:t>6.</a:t>
            </a:r>
            <a:r>
              <a:rPr kumimoji="1" lang="zh-TW" altLang="en-US" sz="2000" dirty="0">
                <a:solidFill>
                  <a:srgbClr val="FFFF00"/>
                </a:solidFill>
              </a:rPr>
              <a:t>手機請於到校後主動交出統一保管</a:t>
            </a:r>
            <a:r>
              <a:rPr kumimoji="1" lang="en-US" altLang="zh-TW" sz="2000" dirty="0">
                <a:solidFill>
                  <a:srgbClr val="FFFF00"/>
                </a:solidFill>
              </a:rPr>
              <a:t>(</a:t>
            </a:r>
            <a:r>
              <a:rPr kumimoji="1" lang="zh-TW" altLang="en-US" sz="2000" dirty="0" smtClean="0">
                <a:solidFill>
                  <a:srgbClr val="FFFF00"/>
                </a:solidFill>
              </a:rPr>
              <a:t>放學</a:t>
            </a:r>
            <a:r>
              <a:rPr kumimoji="1" lang="zh-TW" altLang="en-US" sz="2000" dirty="0">
                <a:solidFill>
                  <a:srgbClr val="FFFF00"/>
                </a:solidFill>
              </a:rPr>
              <a:t>後</a:t>
            </a:r>
            <a:r>
              <a:rPr kumimoji="1" lang="zh-TW" altLang="en-US" sz="2000" dirty="0" smtClean="0">
                <a:solidFill>
                  <a:srgbClr val="FFFF00"/>
                </a:solidFill>
              </a:rPr>
              <a:t>領回</a:t>
            </a:r>
            <a:r>
              <a:rPr kumimoji="1" lang="en-US" altLang="zh-TW" sz="2000" dirty="0">
                <a:solidFill>
                  <a:srgbClr val="FFFF00"/>
                </a:solidFill>
              </a:rPr>
              <a:t>)</a:t>
            </a:r>
            <a:r>
              <a:rPr kumimoji="1" lang="zh-TW" altLang="en-US" sz="2000" dirty="0">
                <a:solidFill>
                  <a:srgbClr val="FFFF00"/>
                </a:solidFill>
              </a:rPr>
              <a:t>，在校使用手機者</a:t>
            </a:r>
            <a:r>
              <a:rPr kumimoji="1" lang="zh-TW" altLang="en-US" sz="2000" dirty="0" smtClean="0">
                <a:solidFill>
                  <a:srgbClr val="FFFF00"/>
                </a:solidFill>
              </a:rPr>
              <a:t>一律</a:t>
            </a:r>
            <a:r>
              <a:rPr kumimoji="1" lang="en-US" altLang="zh-TW" sz="2000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2000" dirty="0" smtClean="0">
                <a:solidFill>
                  <a:srgbClr val="FFFF00"/>
                </a:solidFill>
              </a:rPr>
            </a:br>
            <a:r>
              <a:rPr kumimoji="1" lang="zh-TW" altLang="en-US" sz="2000" dirty="0">
                <a:solidFill>
                  <a:srgbClr val="FFFF00"/>
                </a:solidFill>
              </a:rPr>
              <a:t> </a:t>
            </a:r>
            <a:r>
              <a:rPr kumimoji="1" lang="zh-TW" altLang="en-US" sz="2000" dirty="0" smtClean="0">
                <a:solidFill>
                  <a:srgbClr val="FFFF00"/>
                </a:solidFill>
              </a:rPr>
              <a:t>  依校規</a:t>
            </a:r>
            <a:r>
              <a:rPr kumimoji="1" lang="zh-TW" altLang="en-US" sz="2000" dirty="0">
                <a:solidFill>
                  <a:srgbClr val="FFFF00"/>
                </a:solidFill>
              </a:rPr>
              <a:t>議處。</a:t>
            </a:r>
            <a:r>
              <a:rPr kumimoji="1" lang="en-US" altLang="zh-TW" sz="2000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2000" dirty="0" smtClean="0">
                <a:solidFill>
                  <a:srgbClr val="FFFF00"/>
                </a:solidFill>
              </a:rPr>
            </a:br>
            <a:r>
              <a:rPr kumimoji="1" lang="en-US" altLang="zh-TW" sz="2000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2000" dirty="0" smtClean="0">
                <a:solidFill>
                  <a:srgbClr val="FFFF00"/>
                </a:solidFill>
              </a:rPr>
            </a:br>
            <a:r>
              <a:rPr kumimoji="1" lang="en-US" altLang="zh-TW" sz="2000" dirty="0" smtClean="0">
                <a:solidFill>
                  <a:srgbClr val="FFFF00"/>
                </a:solidFill>
              </a:rPr>
              <a:t>7.</a:t>
            </a:r>
            <a:r>
              <a:rPr kumimoji="1" lang="zh-TW" altLang="en-US" sz="2000" dirty="0" smtClean="0">
                <a:solidFill>
                  <a:srgbClr val="FFFF00"/>
                </a:solidFill>
              </a:rPr>
              <a:t>服裝儀容經合乎學校標準者，予以獎勵。</a:t>
            </a:r>
            <a:r>
              <a:rPr kumimoji="1" lang="en-US" altLang="zh-TW" sz="2000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2000" dirty="0" smtClean="0">
                <a:solidFill>
                  <a:srgbClr val="FFFF00"/>
                </a:solidFill>
              </a:rPr>
            </a:br>
            <a:r>
              <a:rPr kumimoji="1" lang="zh-TW" altLang="en-US" sz="2000" dirty="0" smtClean="0">
                <a:solidFill>
                  <a:srgbClr val="FFFF00"/>
                </a:solidFill>
              </a:rPr>
              <a:t/>
            </a:r>
            <a:br>
              <a:rPr kumimoji="1" lang="zh-TW" altLang="en-US" sz="2000" dirty="0" smtClean="0">
                <a:solidFill>
                  <a:srgbClr val="FFFF00"/>
                </a:solidFill>
              </a:rPr>
            </a:br>
            <a:r>
              <a:rPr kumimoji="1" lang="en-US" altLang="zh-TW" sz="2000" dirty="0" smtClean="0">
                <a:solidFill>
                  <a:srgbClr val="FFFF00"/>
                </a:solidFill>
              </a:rPr>
              <a:t>8</a:t>
            </a:r>
            <a:r>
              <a:rPr kumimoji="1" lang="en-US" altLang="zh-TW" sz="2000" dirty="0">
                <a:solidFill>
                  <a:srgbClr val="FFFF00"/>
                </a:solidFill>
              </a:rPr>
              <a:t>.</a:t>
            </a:r>
            <a:r>
              <a:rPr kumimoji="1" lang="zh-TW" altLang="en-US" sz="2000" dirty="0">
                <a:solidFill>
                  <a:srgbClr val="FFFF00"/>
                </a:solidFill>
              </a:rPr>
              <a:t>擔任各項糾察人員，無法配合學校和班級</a:t>
            </a:r>
            <a:r>
              <a:rPr kumimoji="1" lang="zh-TW" altLang="en-US" sz="2000" dirty="0" smtClean="0">
                <a:solidFill>
                  <a:srgbClr val="FFFF00"/>
                </a:solidFill>
              </a:rPr>
              <a:t>各項規定</a:t>
            </a:r>
            <a:r>
              <a:rPr kumimoji="1" lang="zh-TW" altLang="en-US" sz="2000" dirty="0">
                <a:solidFill>
                  <a:srgbClr val="FFFF00"/>
                </a:solidFill>
              </a:rPr>
              <a:t>，經口頭勸說仍</a:t>
            </a:r>
            <a:r>
              <a:rPr kumimoji="1" lang="zh-TW" altLang="en-US" sz="2000" dirty="0" smtClean="0">
                <a:solidFill>
                  <a:srgbClr val="FFFF00"/>
                </a:solidFill>
              </a:rPr>
              <a:t>未改</a:t>
            </a:r>
            <a:r>
              <a:rPr kumimoji="1" lang="en-US" altLang="zh-TW" sz="2000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2000" dirty="0" smtClean="0">
                <a:solidFill>
                  <a:srgbClr val="FFFF00"/>
                </a:solidFill>
              </a:rPr>
            </a:br>
            <a:r>
              <a:rPr kumimoji="1" lang="zh-TW" altLang="en-US" sz="2000" dirty="0">
                <a:solidFill>
                  <a:srgbClr val="FFFF00"/>
                </a:solidFill>
              </a:rPr>
              <a:t> </a:t>
            </a:r>
            <a:r>
              <a:rPr kumimoji="1" lang="zh-TW" altLang="en-US" sz="2000" dirty="0" smtClean="0">
                <a:solidFill>
                  <a:srgbClr val="FFFF00"/>
                </a:solidFill>
              </a:rPr>
              <a:t>  善者</a:t>
            </a:r>
            <a:r>
              <a:rPr kumimoji="1" lang="zh-TW" altLang="en-US" sz="2000" dirty="0">
                <a:solidFill>
                  <a:srgbClr val="FFFF00"/>
                </a:solidFill>
              </a:rPr>
              <a:t>，</a:t>
            </a:r>
            <a:r>
              <a:rPr kumimoji="1" lang="zh-TW" altLang="en-US" sz="2000" dirty="0" smtClean="0">
                <a:solidFill>
                  <a:srgbClr val="FFFF00"/>
                </a:solidFill>
              </a:rPr>
              <a:t>通知相關單位依</a:t>
            </a:r>
            <a:r>
              <a:rPr kumimoji="1" lang="zh-TW" altLang="en-US" sz="2000" dirty="0">
                <a:solidFill>
                  <a:srgbClr val="FFFF00"/>
                </a:solidFill>
              </a:rPr>
              <a:t>規定</a:t>
            </a:r>
            <a:r>
              <a:rPr kumimoji="1" lang="zh-TW" altLang="en-US" sz="2000" dirty="0" smtClean="0">
                <a:solidFill>
                  <a:srgbClr val="FFFF00"/>
                </a:solidFill>
              </a:rPr>
              <a:t>處理。</a:t>
            </a:r>
            <a:r>
              <a:rPr kumimoji="1" lang="en-US" altLang="zh-TW" sz="2000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2000" dirty="0" smtClean="0">
                <a:solidFill>
                  <a:srgbClr val="FFFF00"/>
                </a:solidFill>
              </a:rPr>
            </a:br>
            <a:r>
              <a:rPr kumimoji="1" lang="zh-TW" altLang="en-US" sz="2000" dirty="0">
                <a:solidFill>
                  <a:srgbClr val="FFFF00"/>
                </a:solidFill>
              </a:rPr>
              <a:t/>
            </a:r>
            <a:br>
              <a:rPr kumimoji="1" lang="zh-TW" altLang="en-US" sz="2000" dirty="0">
                <a:solidFill>
                  <a:srgbClr val="FFFF00"/>
                </a:solidFill>
              </a:rPr>
            </a:br>
            <a:r>
              <a:rPr kumimoji="1" lang="en-US" altLang="zh-TW" sz="2000" dirty="0">
                <a:solidFill>
                  <a:srgbClr val="FFFF00"/>
                </a:solidFill>
              </a:rPr>
              <a:t>9.</a:t>
            </a:r>
            <a:r>
              <a:rPr kumimoji="1" lang="zh-TW" altLang="en-US" sz="2000" dirty="0">
                <a:solidFill>
                  <a:srgbClr val="FFFF00"/>
                </a:solidFill>
              </a:rPr>
              <a:t>連續三次獲得班級整潔及秩序競賽獎狀，簽</a:t>
            </a:r>
            <a:r>
              <a:rPr kumimoji="1" lang="zh-TW" altLang="en-US" sz="2000" dirty="0" smtClean="0">
                <a:solidFill>
                  <a:srgbClr val="FFFF00"/>
                </a:solidFill>
              </a:rPr>
              <a:t>請學校</a:t>
            </a:r>
            <a:r>
              <a:rPr kumimoji="1" lang="zh-TW" altLang="en-US" sz="2000" dirty="0">
                <a:solidFill>
                  <a:srgbClr val="FFFF00"/>
                </a:solidFill>
              </a:rPr>
              <a:t>同意，辦理班級</a:t>
            </a:r>
            <a:r>
              <a:rPr kumimoji="1" lang="zh-TW" altLang="en-US" sz="2000" dirty="0" smtClean="0">
                <a:solidFill>
                  <a:srgbClr val="FFFF00"/>
                </a:solidFill>
              </a:rPr>
              <a:t>校外</a:t>
            </a:r>
            <a:r>
              <a:rPr kumimoji="1" lang="en-US" altLang="zh-TW" sz="2000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2000" dirty="0" smtClean="0">
                <a:solidFill>
                  <a:srgbClr val="FFFF00"/>
                </a:solidFill>
              </a:rPr>
            </a:br>
            <a:r>
              <a:rPr kumimoji="1" lang="zh-TW" altLang="en-US" sz="2000" dirty="0">
                <a:solidFill>
                  <a:srgbClr val="FFFF00"/>
                </a:solidFill>
              </a:rPr>
              <a:t> </a:t>
            </a:r>
            <a:r>
              <a:rPr kumimoji="1" lang="zh-TW" altLang="en-US" sz="2000" dirty="0" smtClean="0">
                <a:solidFill>
                  <a:srgbClr val="FFFF00"/>
                </a:solidFill>
              </a:rPr>
              <a:t>  教學活動。</a:t>
            </a:r>
            <a:r>
              <a:rPr kumimoji="1" lang="en-US" altLang="zh-TW" sz="2000" dirty="0">
                <a:solidFill>
                  <a:srgbClr val="FFFF00"/>
                </a:solidFill>
              </a:rPr>
              <a:t/>
            </a:r>
            <a:br>
              <a:rPr kumimoji="1" lang="en-US" altLang="zh-TW" sz="2000" dirty="0">
                <a:solidFill>
                  <a:srgbClr val="FFFF00"/>
                </a:solidFill>
              </a:rPr>
            </a:br>
            <a:r>
              <a:rPr kumimoji="1" lang="en-US" altLang="zh-TW" sz="2000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2000" dirty="0" smtClean="0">
                <a:solidFill>
                  <a:srgbClr val="FFFF00"/>
                </a:solidFill>
              </a:rPr>
            </a:br>
            <a:r>
              <a:rPr kumimoji="1" lang="en-US" altLang="zh-TW" sz="2000" dirty="0" smtClean="0">
                <a:solidFill>
                  <a:srgbClr val="FFFF00"/>
                </a:solidFill>
              </a:rPr>
              <a:t>10</a:t>
            </a:r>
            <a:r>
              <a:rPr kumimoji="1" lang="en-US" altLang="zh-TW" sz="2000" dirty="0">
                <a:solidFill>
                  <a:srgbClr val="FFFF00"/>
                </a:solidFill>
              </a:rPr>
              <a:t>.</a:t>
            </a:r>
            <a:r>
              <a:rPr kumimoji="1" lang="zh-TW" altLang="en-US" sz="2000" dirty="0">
                <a:solidFill>
                  <a:srgbClr val="FFFF00"/>
                </a:solidFill>
              </a:rPr>
              <a:t>以上表現列入各項活動及校外教學參加人員</a:t>
            </a:r>
            <a:r>
              <a:rPr kumimoji="1" lang="zh-TW" altLang="en-US" sz="2000" dirty="0" smtClean="0">
                <a:solidFill>
                  <a:srgbClr val="FFFF00"/>
                </a:solidFill>
              </a:rPr>
              <a:t>參考</a:t>
            </a:r>
            <a:r>
              <a:rPr kumimoji="1" lang="zh-TW" altLang="en-US" sz="2000" dirty="0">
                <a:solidFill>
                  <a:srgbClr val="FFFF00"/>
                </a:solidFill>
              </a:rPr>
              <a:t>依據</a:t>
            </a:r>
            <a:r>
              <a:rPr kumimoji="1" lang="zh-TW" altLang="en-US" sz="2000" dirty="0" smtClean="0">
                <a:solidFill>
                  <a:srgbClr val="FFFF00"/>
                </a:solidFill>
              </a:rPr>
              <a:t>。</a:t>
            </a:r>
            <a:r>
              <a:rPr kumimoji="1" lang="en-US" altLang="zh-TW" sz="2000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2000" dirty="0" smtClean="0">
                <a:solidFill>
                  <a:srgbClr val="FFFF00"/>
                </a:solidFill>
              </a:rPr>
            </a:br>
            <a:r>
              <a:rPr kumimoji="1" lang="zh-TW" altLang="en-US" sz="2000" dirty="0">
                <a:solidFill>
                  <a:srgbClr val="FFFF00"/>
                </a:solidFill>
              </a:rPr>
              <a:t/>
            </a:r>
            <a:br>
              <a:rPr kumimoji="1" lang="zh-TW" altLang="en-US" sz="2000" dirty="0">
                <a:solidFill>
                  <a:srgbClr val="FFFF00"/>
                </a:solidFill>
              </a:rPr>
            </a:br>
            <a:r>
              <a:rPr kumimoji="1" lang="en-US" altLang="zh-TW" sz="2000" dirty="0">
                <a:solidFill>
                  <a:srgbClr val="FFFF00"/>
                </a:solidFill>
              </a:rPr>
              <a:t>11.</a:t>
            </a:r>
            <a:r>
              <a:rPr kumimoji="1" lang="zh-TW" altLang="en-US" sz="2000" dirty="0">
                <a:solidFill>
                  <a:srgbClr val="FFFF00"/>
                </a:solidFill>
              </a:rPr>
              <a:t>若有未盡事宜，</a:t>
            </a:r>
            <a:r>
              <a:rPr kumimoji="1" lang="zh-TW" altLang="en-US" sz="2000" dirty="0" smtClean="0">
                <a:solidFill>
                  <a:srgbClr val="FFFF00"/>
                </a:solidFill>
              </a:rPr>
              <a:t>將持續</a:t>
            </a:r>
            <a:r>
              <a:rPr kumimoji="1" lang="zh-TW" altLang="en-US" sz="2000" dirty="0">
                <a:solidFill>
                  <a:srgbClr val="FFFF00"/>
                </a:solidFill>
              </a:rPr>
              <a:t>增</a:t>
            </a:r>
            <a:r>
              <a:rPr kumimoji="1" lang="zh-TW" altLang="en-US" sz="2000" dirty="0" smtClean="0">
                <a:solidFill>
                  <a:srgbClr val="FFFF00"/>
                </a:solidFill>
              </a:rPr>
              <a:t>修訂。</a:t>
            </a:r>
            <a:r>
              <a:rPr kumimoji="1" lang="en-US" altLang="zh-TW" sz="2000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2000" dirty="0" smtClean="0">
                <a:solidFill>
                  <a:srgbClr val="FFFF00"/>
                </a:solidFill>
              </a:rPr>
            </a:br>
            <a:r>
              <a:rPr kumimoji="1" lang="zh-TW" altLang="en-US" sz="2000" dirty="0">
                <a:solidFill>
                  <a:srgbClr val="FFFF00"/>
                </a:solidFill>
              </a:rPr>
              <a:t/>
            </a:r>
            <a:br>
              <a:rPr kumimoji="1" lang="zh-TW" altLang="en-US" sz="2000" dirty="0">
                <a:solidFill>
                  <a:srgbClr val="FFFF00"/>
                </a:solidFill>
              </a:rPr>
            </a:br>
            <a:r>
              <a:rPr kumimoji="1" lang="en-US" altLang="zh-TW" sz="2000" dirty="0">
                <a:solidFill>
                  <a:srgbClr val="FFFF00"/>
                </a:solidFill>
              </a:rPr>
              <a:t>12.</a:t>
            </a:r>
            <a:r>
              <a:rPr kumimoji="1" lang="zh-TW" altLang="en-US" sz="2000" dirty="0">
                <a:solidFill>
                  <a:srgbClr val="FFFF00"/>
                </a:solidFill>
              </a:rPr>
              <a:t>本規範自</a:t>
            </a:r>
            <a:r>
              <a:rPr kumimoji="1" lang="en-US" altLang="zh-TW" sz="2000" dirty="0">
                <a:solidFill>
                  <a:srgbClr val="FFFF00"/>
                </a:solidFill>
              </a:rPr>
              <a:t>105.09.19</a:t>
            </a:r>
            <a:r>
              <a:rPr kumimoji="1" lang="zh-TW" altLang="en-US" sz="2000" dirty="0">
                <a:solidFill>
                  <a:srgbClr val="FFFF00"/>
                </a:solidFill>
              </a:rPr>
              <a:t>起實施。</a:t>
            </a:r>
          </a:p>
        </p:txBody>
      </p:sp>
      <p:sp>
        <p:nvSpPr>
          <p:cNvPr id="2" name="子標題 1"/>
          <p:cNvSpPr>
            <a:spLocks noGrp="1"/>
          </p:cNvSpPr>
          <p:nvPr>
            <p:ph type="body" idx="1"/>
          </p:nvPr>
        </p:nvSpPr>
        <p:spPr>
          <a:xfrm>
            <a:off x="2084416" y="565239"/>
            <a:ext cx="4281916" cy="625277"/>
          </a:xfrm>
        </p:spPr>
        <p:txBody>
          <a:bodyPr>
            <a:noAutofit/>
          </a:bodyPr>
          <a:lstStyle/>
          <a:p>
            <a:pPr algn="ctr"/>
            <a:r>
              <a:rPr kumimoji="1" lang="zh-TW" altLang="en-US" sz="3600" dirty="0"/>
              <a:t>班級</a:t>
            </a:r>
            <a:r>
              <a:rPr kumimoji="1" lang="zh-TW" altLang="en-US" sz="3600" dirty="0" smtClean="0"/>
              <a:t>規範</a:t>
            </a:r>
            <a:endParaRPr kumimoji="1"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06213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642452" y="2042852"/>
            <a:ext cx="8023565" cy="3526675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altLang="zh-TW" sz="3100" dirty="0" smtClean="0">
                <a:solidFill>
                  <a:srgbClr val="FFFF00"/>
                </a:solidFill>
                <a:latin typeface="+mj-ea"/>
                <a:cs typeface="標楷體" charset="0"/>
              </a:rPr>
              <a:t>1.</a:t>
            </a:r>
            <a:r>
              <a:rPr lang="zh-TW" altLang="en-US" sz="3100" dirty="0" smtClean="0">
                <a:solidFill>
                  <a:srgbClr val="FFFF00"/>
                </a:solidFill>
                <a:latin typeface="+mj-ea"/>
                <a:cs typeface="標楷體" charset="0"/>
              </a:rPr>
              <a:t>因故</a:t>
            </a:r>
            <a:r>
              <a:rPr lang="en-US" altLang="zh-TW" sz="3100" dirty="0" smtClean="0">
                <a:solidFill>
                  <a:srgbClr val="FFFF00"/>
                </a:solidFill>
                <a:latin typeface="+mj-ea"/>
                <a:cs typeface="標楷體" charset="0"/>
              </a:rPr>
              <a:t>(</a:t>
            </a:r>
            <a:r>
              <a:rPr lang="zh-TW" altLang="en-US" sz="3100" dirty="0" smtClean="0">
                <a:solidFill>
                  <a:srgbClr val="FFFF00"/>
                </a:solidFill>
                <a:latin typeface="+mj-ea"/>
                <a:cs typeface="標楷體" charset="0"/>
              </a:rPr>
              <a:t>事</a:t>
            </a:r>
            <a:r>
              <a:rPr lang="en-US" altLang="zh-TW" sz="3100" dirty="0">
                <a:solidFill>
                  <a:srgbClr val="FFFF00"/>
                </a:solidFill>
                <a:latin typeface="+mj-ea"/>
                <a:cs typeface="標楷體" charset="0"/>
              </a:rPr>
              <a:t>/</a:t>
            </a:r>
            <a:r>
              <a:rPr lang="zh-TW" altLang="en-US" sz="3100" dirty="0" smtClean="0">
                <a:solidFill>
                  <a:srgbClr val="FFFF00"/>
                </a:solidFill>
                <a:latin typeface="+mj-ea"/>
                <a:cs typeface="標楷體" charset="0"/>
              </a:rPr>
              <a:t>病</a:t>
            </a:r>
            <a:r>
              <a:rPr lang="en-US" altLang="zh-TW" sz="3100" dirty="0" smtClean="0">
                <a:solidFill>
                  <a:srgbClr val="FFFF00"/>
                </a:solidFill>
                <a:latin typeface="+mj-ea"/>
                <a:cs typeface="標楷體" charset="0"/>
              </a:rPr>
              <a:t>)</a:t>
            </a:r>
            <a:r>
              <a:rPr lang="zh-TW" altLang="en-US" sz="3100" dirty="0" smtClean="0">
                <a:solidFill>
                  <a:srgbClr val="FFFF00"/>
                </a:solidFill>
                <a:latin typeface="+mj-ea"/>
                <a:cs typeface="標楷體" charset="0"/>
              </a:rPr>
              <a:t>臨時不能</a:t>
            </a:r>
            <a:r>
              <a:rPr lang="zh-TW" altLang="en-US" sz="3100" dirty="0">
                <a:solidFill>
                  <a:srgbClr val="FFFF00"/>
                </a:solidFill>
                <a:latin typeface="+mj-ea"/>
                <a:cs typeface="標楷體" charset="0"/>
              </a:rPr>
              <a:t>到校上學時，請</a:t>
            </a:r>
            <a:r>
              <a:rPr lang="zh-TW" altLang="en-US" sz="3100" dirty="0" smtClean="0">
                <a:solidFill>
                  <a:srgbClr val="FFFF00"/>
                </a:solidFill>
                <a:latin typeface="+mj-ea"/>
                <a:cs typeface="標楷體" charset="0"/>
              </a:rPr>
              <a:t>家長</a:t>
            </a:r>
            <a:r>
              <a:rPr lang="zh-TW" altLang="en-US" sz="3100" dirty="0">
                <a:solidFill>
                  <a:srgbClr val="FFFF00"/>
                </a:solidFill>
                <a:latin typeface="+mj-ea"/>
                <a:cs typeface="標楷體" charset="0"/>
              </a:rPr>
              <a:t>務必</a:t>
            </a:r>
            <a:r>
              <a:rPr lang="zh-TW" altLang="en-US" sz="3100" dirty="0" smtClean="0">
                <a:solidFill>
                  <a:srgbClr val="FFFF00"/>
                </a:solidFill>
                <a:latin typeface="+mj-ea"/>
                <a:cs typeface="標楷體" charset="0"/>
              </a:rPr>
              <a:t>於</a:t>
            </a:r>
            <a:r>
              <a:rPr lang="en-US" altLang="zh-TW" sz="3100" dirty="0" smtClean="0">
                <a:solidFill>
                  <a:srgbClr val="FFFF00"/>
                </a:solidFill>
                <a:latin typeface="+mj-ea"/>
                <a:cs typeface="標楷體" charset="0"/>
              </a:rPr>
              <a:t/>
            </a:r>
            <a:br>
              <a:rPr lang="en-US" altLang="zh-TW" sz="3100" dirty="0" smtClean="0">
                <a:solidFill>
                  <a:srgbClr val="FFFF00"/>
                </a:solidFill>
                <a:latin typeface="+mj-ea"/>
                <a:cs typeface="標楷體" charset="0"/>
              </a:rPr>
            </a:br>
            <a:r>
              <a:rPr lang="zh-TW" altLang="en-US" sz="3100" dirty="0" smtClean="0">
                <a:solidFill>
                  <a:srgbClr val="FFFF00"/>
                </a:solidFill>
                <a:latin typeface="+mj-ea"/>
                <a:cs typeface="標楷體" charset="0"/>
              </a:rPr>
              <a:t>   早上</a:t>
            </a:r>
            <a:r>
              <a:rPr lang="en-US" altLang="zh-TW" sz="3100" dirty="0">
                <a:solidFill>
                  <a:srgbClr val="FFFF00"/>
                </a:solidFill>
                <a:latin typeface="+mj-ea"/>
                <a:cs typeface="標楷體" charset="0"/>
              </a:rPr>
              <a:t>7:20</a:t>
            </a:r>
            <a:r>
              <a:rPr lang="zh-TW" altLang="en-US" sz="3100" dirty="0">
                <a:solidFill>
                  <a:srgbClr val="FFFF00"/>
                </a:solidFill>
                <a:latin typeface="+mj-ea"/>
                <a:cs typeface="標楷體" charset="0"/>
              </a:rPr>
              <a:t>前撥打導師手機</a:t>
            </a:r>
            <a:r>
              <a:rPr lang="zh-TW" altLang="en-US" sz="3100" dirty="0" smtClean="0">
                <a:solidFill>
                  <a:srgbClr val="FFFF00"/>
                </a:solidFill>
                <a:latin typeface="+mj-ea"/>
                <a:cs typeface="標楷體" charset="0"/>
              </a:rPr>
              <a:t>告知。</a:t>
            </a:r>
            <a:r>
              <a:rPr lang="en-US" altLang="zh-TW" sz="3100" dirty="0">
                <a:solidFill>
                  <a:srgbClr val="FFFF00"/>
                </a:solidFill>
                <a:latin typeface="+mj-ea"/>
                <a:cs typeface="標楷體" charset="0"/>
              </a:rPr>
              <a:t/>
            </a:r>
            <a:br>
              <a:rPr lang="en-US" altLang="zh-TW" sz="3100" dirty="0">
                <a:solidFill>
                  <a:srgbClr val="FFFF00"/>
                </a:solidFill>
                <a:latin typeface="+mj-ea"/>
                <a:cs typeface="標楷體" charset="0"/>
              </a:rPr>
            </a:br>
            <a:r>
              <a:rPr lang="en-US" altLang="zh-TW" sz="3100" dirty="0" smtClean="0">
                <a:solidFill>
                  <a:srgbClr val="FFFF00"/>
                </a:solidFill>
                <a:latin typeface="+mj-ea"/>
                <a:cs typeface="標楷體" charset="0"/>
              </a:rPr>
              <a:t/>
            </a:r>
            <a:br>
              <a:rPr lang="en-US" altLang="zh-TW" sz="3100" dirty="0" smtClean="0">
                <a:solidFill>
                  <a:srgbClr val="FFFF00"/>
                </a:solidFill>
                <a:latin typeface="+mj-ea"/>
                <a:cs typeface="標楷體" charset="0"/>
              </a:rPr>
            </a:br>
            <a:r>
              <a:rPr lang="en-US" altLang="zh-TW" sz="3100" dirty="0" smtClean="0">
                <a:solidFill>
                  <a:srgbClr val="FFFF00"/>
                </a:solidFill>
                <a:latin typeface="+mj-ea"/>
                <a:cs typeface="標楷體" charset="0"/>
              </a:rPr>
              <a:t>2.</a:t>
            </a:r>
            <a:r>
              <a:rPr lang="zh-TW" altLang="en-US" sz="3100" dirty="0" smtClean="0">
                <a:solidFill>
                  <a:srgbClr val="FFFF00"/>
                </a:solidFill>
                <a:latin typeface="+mj-ea"/>
                <a:cs typeface="標楷體" charset="0"/>
              </a:rPr>
              <a:t>所有的假必須於三天內完成請假手續。</a:t>
            </a:r>
            <a:r>
              <a:rPr lang="en-US" altLang="zh-TW" sz="3100" dirty="0" smtClean="0">
                <a:solidFill>
                  <a:srgbClr val="FFFF00"/>
                </a:solidFill>
                <a:latin typeface="+mj-ea"/>
                <a:cs typeface="標楷體" charset="0"/>
              </a:rPr>
              <a:t/>
            </a:r>
            <a:br>
              <a:rPr lang="en-US" altLang="zh-TW" sz="3100" dirty="0" smtClean="0">
                <a:solidFill>
                  <a:srgbClr val="FFFF00"/>
                </a:solidFill>
                <a:latin typeface="+mj-ea"/>
                <a:cs typeface="標楷體" charset="0"/>
              </a:rPr>
            </a:br>
            <a:r>
              <a:rPr lang="zh-TW" altLang="en-US" sz="3100" dirty="0">
                <a:solidFill>
                  <a:srgbClr val="FFFF00"/>
                </a:solidFill>
                <a:latin typeface="+mj-ea"/>
                <a:cs typeface="標楷體" charset="0"/>
              </a:rPr>
              <a:t> </a:t>
            </a:r>
            <a:r>
              <a:rPr lang="zh-TW" altLang="en-US" sz="3100" dirty="0" smtClean="0">
                <a:solidFill>
                  <a:srgbClr val="FFFF00"/>
                </a:solidFill>
                <a:latin typeface="+mj-ea"/>
                <a:cs typeface="標楷體" charset="0"/>
              </a:rPr>
              <a:t> （證明文件</a:t>
            </a:r>
            <a:r>
              <a:rPr lang="en-US" altLang="zh-TW" sz="3100" dirty="0" smtClean="0">
                <a:solidFill>
                  <a:srgbClr val="FFFF00"/>
                </a:solidFill>
                <a:latin typeface="+mj-ea"/>
                <a:cs typeface="標楷體" charset="0"/>
              </a:rPr>
              <a:t>+</a:t>
            </a:r>
            <a:r>
              <a:rPr lang="zh-TW" altLang="en-US" sz="3100" dirty="0" smtClean="0">
                <a:solidFill>
                  <a:srgbClr val="FFFF00"/>
                </a:solidFill>
                <a:latin typeface="+mj-ea"/>
                <a:cs typeface="標楷體" charset="0"/>
              </a:rPr>
              <a:t>家長簽名</a:t>
            </a:r>
            <a:r>
              <a:rPr lang="en-US" altLang="zh-TW" sz="3100" dirty="0">
                <a:solidFill>
                  <a:srgbClr val="FFFF00"/>
                </a:solidFill>
                <a:latin typeface="+mj-ea"/>
                <a:cs typeface="標楷體" charset="0"/>
              </a:rPr>
              <a:t>+</a:t>
            </a:r>
            <a:r>
              <a:rPr lang="zh-TW" altLang="zh-TW" sz="3100" dirty="0" smtClean="0">
                <a:solidFill>
                  <a:srgbClr val="FFFF00"/>
                </a:solidFill>
                <a:latin typeface="+mj-ea"/>
                <a:cs typeface="標楷體" charset="0"/>
              </a:rPr>
              <a:t>導師簽名後送學務處</a:t>
            </a:r>
            <a:r>
              <a:rPr lang="zh-TW" altLang="en-US" sz="3100" dirty="0" smtClean="0">
                <a:solidFill>
                  <a:srgbClr val="FFFF00"/>
                </a:solidFill>
                <a:latin typeface="+mj-ea"/>
                <a:cs typeface="標楷體" charset="0"/>
              </a:rPr>
              <a:t>）</a:t>
            </a:r>
            <a:r>
              <a:rPr lang="en-US" altLang="zh-TW" sz="3100" dirty="0" smtClean="0">
                <a:solidFill>
                  <a:srgbClr val="FFFF00"/>
                </a:solidFill>
                <a:latin typeface="+mj-ea"/>
                <a:cs typeface="標楷體" charset="0"/>
              </a:rPr>
              <a:t/>
            </a:r>
            <a:br>
              <a:rPr lang="en-US" altLang="zh-TW" sz="3100" dirty="0" smtClean="0">
                <a:solidFill>
                  <a:srgbClr val="FFFF00"/>
                </a:solidFill>
                <a:latin typeface="+mj-ea"/>
                <a:cs typeface="標楷體" charset="0"/>
              </a:rPr>
            </a:br>
            <a:r>
              <a:rPr lang="en-US" altLang="zh-TW" sz="3100" dirty="0" smtClean="0">
                <a:solidFill>
                  <a:srgbClr val="FFFF00"/>
                </a:solidFill>
                <a:latin typeface="+mj-ea"/>
                <a:cs typeface="標楷體" charset="0"/>
              </a:rPr>
              <a:t>           </a:t>
            </a:r>
            <a:br>
              <a:rPr lang="en-US" altLang="zh-TW" sz="3100" dirty="0" smtClean="0">
                <a:solidFill>
                  <a:srgbClr val="FFFF00"/>
                </a:solidFill>
                <a:latin typeface="+mj-ea"/>
                <a:cs typeface="標楷體" charset="0"/>
              </a:rPr>
            </a:br>
            <a:r>
              <a:rPr lang="en-US" altLang="zh-TW" sz="3100" dirty="0" smtClean="0">
                <a:solidFill>
                  <a:srgbClr val="FFFF00"/>
                </a:solidFill>
                <a:latin typeface="+mj-ea"/>
                <a:cs typeface="標楷體" charset="0"/>
              </a:rPr>
              <a:t>3.</a:t>
            </a:r>
            <a:r>
              <a:rPr lang="zh-TW" altLang="en-US" sz="3100" dirty="0" smtClean="0">
                <a:solidFill>
                  <a:srgbClr val="FFFF00"/>
                </a:solidFill>
                <a:latin typeface="+mj-ea"/>
                <a:cs typeface="標楷體" charset="0"/>
              </a:rPr>
              <a:t>到校後因故需臨時外出者，務必先與家長聯繫確</a:t>
            </a:r>
            <a:r>
              <a:rPr lang="en-US" altLang="zh-TW" sz="3100" dirty="0" smtClean="0">
                <a:solidFill>
                  <a:srgbClr val="FFFF00"/>
                </a:solidFill>
                <a:latin typeface="+mj-ea"/>
                <a:cs typeface="標楷體" charset="0"/>
              </a:rPr>
              <a:t/>
            </a:r>
            <a:br>
              <a:rPr lang="en-US" altLang="zh-TW" sz="3100" dirty="0" smtClean="0">
                <a:solidFill>
                  <a:srgbClr val="FFFF00"/>
                </a:solidFill>
                <a:latin typeface="+mj-ea"/>
                <a:cs typeface="標楷體" charset="0"/>
              </a:rPr>
            </a:br>
            <a:r>
              <a:rPr lang="zh-TW" altLang="en-US" sz="3100" dirty="0">
                <a:solidFill>
                  <a:srgbClr val="FFFF00"/>
                </a:solidFill>
                <a:latin typeface="+mj-ea"/>
                <a:cs typeface="標楷體" charset="0"/>
              </a:rPr>
              <a:t> </a:t>
            </a:r>
            <a:r>
              <a:rPr lang="zh-TW" altLang="en-US" sz="3100" dirty="0" smtClean="0">
                <a:solidFill>
                  <a:srgbClr val="FFFF00"/>
                </a:solidFill>
                <a:latin typeface="+mj-ea"/>
                <a:cs typeface="標楷體" charset="0"/>
              </a:rPr>
              <a:t>  認後，填妥外出單再至</a:t>
            </a:r>
            <a:r>
              <a:rPr lang="zh-TW" altLang="en-US" sz="3100" dirty="0">
                <a:solidFill>
                  <a:srgbClr val="FFFF00"/>
                </a:solidFill>
                <a:latin typeface="+mj-ea"/>
                <a:cs typeface="標楷體" charset="0"/>
              </a:rPr>
              <a:t>導師</a:t>
            </a:r>
            <a:r>
              <a:rPr lang="zh-TW" altLang="en-US" sz="3100" dirty="0" smtClean="0">
                <a:solidFill>
                  <a:srgbClr val="FFFF00"/>
                </a:solidFill>
                <a:latin typeface="+mj-ea"/>
                <a:cs typeface="標楷體" charset="0"/>
              </a:rPr>
              <a:t>室和教官室請假。</a:t>
            </a:r>
            <a:r>
              <a:rPr lang="en-US" altLang="zh-TW" sz="2000" dirty="0" smtClean="0">
                <a:solidFill>
                  <a:srgbClr val="FFFF00"/>
                </a:solidFill>
                <a:latin typeface="+mj-ea"/>
                <a:cs typeface="標楷體" charset="0"/>
              </a:rPr>
              <a:t/>
            </a:r>
            <a:br>
              <a:rPr lang="en-US" altLang="zh-TW" sz="2000" dirty="0" smtClean="0">
                <a:solidFill>
                  <a:srgbClr val="FFFF00"/>
                </a:solidFill>
                <a:latin typeface="+mj-ea"/>
                <a:cs typeface="標楷體" charset="0"/>
              </a:rPr>
            </a:br>
            <a:endParaRPr kumimoji="1" lang="zh-TW" altLang="en-US" sz="2000" dirty="0">
              <a:solidFill>
                <a:srgbClr val="FFFF00"/>
              </a:solidFill>
              <a:latin typeface="+mj-ea"/>
            </a:endParaRPr>
          </a:p>
        </p:txBody>
      </p:sp>
      <p:sp>
        <p:nvSpPr>
          <p:cNvPr id="2" name="子標題 1"/>
          <p:cNvSpPr>
            <a:spLocks noGrp="1"/>
          </p:cNvSpPr>
          <p:nvPr>
            <p:ph type="body" idx="1"/>
          </p:nvPr>
        </p:nvSpPr>
        <p:spPr>
          <a:xfrm>
            <a:off x="2324297" y="1005281"/>
            <a:ext cx="4281916" cy="625277"/>
          </a:xfrm>
        </p:spPr>
        <p:txBody>
          <a:bodyPr>
            <a:noAutofit/>
          </a:bodyPr>
          <a:lstStyle/>
          <a:p>
            <a:pPr algn="ctr"/>
            <a:r>
              <a:rPr kumimoji="1" lang="zh-TW" altLang="en-US" sz="3600" dirty="0" smtClean="0"/>
              <a:t>請假規定</a:t>
            </a:r>
            <a:endParaRPr kumimoji="1"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32289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819399" y="1909850"/>
            <a:ext cx="7950528" cy="347264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zh-TW" sz="2800" dirty="0" smtClean="0">
                <a:solidFill>
                  <a:srgbClr val="FFFF00"/>
                </a:solidFill>
                <a:latin typeface="+mj-ea"/>
                <a:cs typeface="標楷體" charset="0"/>
              </a:rPr>
              <a:t>1.</a:t>
            </a:r>
            <a:r>
              <a:rPr lang="zh-TW" altLang="en-US" sz="2800" dirty="0" smtClean="0">
                <a:solidFill>
                  <a:srgbClr val="FFFF00"/>
                </a:solidFill>
                <a:latin typeface="+mj-ea"/>
                <a:cs typeface="標楷體" charset="0"/>
              </a:rPr>
              <a:t>本</a:t>
            </a:r>
            <a:r>
              <a:rPr lang="zh-TW" altLang="en-US" sz="2800" dirty="0">
                <a:solidFill>
                  <a:srgbClr val="FFFF00"/>
                </a:solidFill>
                <a:latin typeface="+mj-ea"/>
                <a:cs typeface="標楷體" charset="0"/>
              </a:rPr>
              <a:t>學期班費收取＄</a:t>
            </a:r>
            <a:r>
              <a:rPr lang="en-US" altLang="zh-TW" sz="2800" dirty="0">
                <a:solidFill>
                  <a:srgbClr val="FFFF00"/>
                </a:solidFill>
                <a:latin typeface="+mj-ea"/>
                <a:cs typeface="標楷體" charset="0"/>
              </a:rPr>
              <a:t>1,000</a:t>
            </a:r>
            <a:r>
              <a:rPr lang="zh-TW" altLang="en-US" sz="2800" dirty="0">
                <a:solidFill>
                  <a:srgbClr val="FFFF00"/>
                </a:solidFill>
                <a:latin typeface="+mj-ea"/>
                <a:cs typeface="標楷體" charset="0"/>
              </a:rPr>
              <a:t>元</a:t>
            </a:r>
            <a:r>
              <a:rPr lang="en-US" altLang="zh-TW" sz="2800" dirty="0">
                <a:solidFill>
                  <a:srgbClr val="FFFF00"/>
                </a:solidFill>
                <a:latin typeface="+mj-ea"/>
                <a:cs typeface="標楷體" charset="0"/>
              </a:rPr>
              <a:t>/</a:t>
            </a:r>
            <a:r>
              <a:rPr lang="zh-TW" altLang="en-US" sz="2800" dirty="0">
                <a:solidFill>
                  <a:srgbClr val="FFFF00"/>
                </a:solidFill>
                <a:latin typeface="+mj-ea"/>
                <a:cs typeface="標楷體" charset="0"/>
              </a:rPr>
              <a:t>人</a:t>
            </a:r>
            <a:r>
              <a:rPr lang="en-US" altLang="zh-TW" sz="2800" dirty="0">
                <a:solidFill>
                  <a:srgbClr val="FFFF00"/>
                </a:solidFill>
                <a:latin typeface="+mj-ea"/>
                <a:cs typeface="標楷體" charset="0"/>
              </a:rPr>
              <a:t/>
            </a:r>
            <a:br>
              <a:rPr lang="en-US" altLang="zh-TW" sz="2800" dirty="0">
                <a:solidFill>
                  <a:srgbClr val="FFFF00"/>
                </a:solidFill>
                <a:latin typeface="+mj-ea"/>
                <a:cs typeface="標楷體" charset="0"/>
              </a:rPr>
            </a:br>
            <a:r>
              <a:rPr lang="en-US" altLang="zh-TW" sz="2800" dirty="0">
                <a:solidFill>
                  <a:srgbClr val="FFFF00"/>
                </a:solidFill>
                <a:latin typeface="+mj-ea"/>
                <a:cs typeface="標楷體" charset="0"/>
              </a:rPr>
              <a:t/>
            </a:r>
            <a:br>
              <a:rPr lang="en-US" altLang="zh-TW" sz="2800" dirty="0">
                <a:solidFill>
                  <a:srgbClr val="FFFF00"/>
                </a:solidFill>
                <a:latin typeface="+mj-ea"/>
                <a:cs typeface="標楷體" charset="0"/>
              </a:rPr>
            </a:br>
            <a:r>
              <a:rPr lang="en-US" altLang="zh-TW" sz="2800" dirty="0" smtClean="0">
                <a:solidFill>
                  <a:srgbClr val="FFFF00"/>
                </a:solidFill>
                <a:latin typeface="+mj-ea"/>
                <a:cs typeface="標楷體" charset="0"/>
              </a:rPr>
              <a:t>2.</a:t>
            </a:r>
            <a:r>
              <a:rPr lang="zh-TW" altLang="en-US" sz="2800" dirty="0" smtClean="0">
                <a:solidFill>
                  <a:srgbClr val="FFFF00"/>
                </a:solidFill>
                <a:latin typeface="+mj-ea"/>
                <a:cs typeface="標楷體" charset="0"/>
              </a:rPr>
              <a:t>班費主要運用於購買</a:t>
            </a:r>
            <a:r>
              <a:rPr lang="zh-TW" altLang="en-US" sz="2800" dirty="0">
                <a:solidFill>
                  <a:srgbClr val="FFFF00"/>
                </a:solidFill>
                <a:latin typeface="+mj-ea"/>
                <a:cs typeface="標楷體" charset="0"/>
              </a:rPr>
              <a:t>班級雜項</a:t>
            </a:r>
            <a:r>
              <a:rPr lang="zh-TW" altLang="en-US" sz="2800" dirty="0" smtClean="0">
                <a:solidFill>
                  <a:srgbClr val="FFFF00"/>
                </a:solidFill>
                <a:latin typeface="+mj-ea"/>
                <a:cs typeface="標楷體" charset="0"/>
              </a:rPr>
              <a:t>支出、部分小額</a:t>
            </a:r>
            <a:r>
              <a:rPr lang="en-US" altLang="zh-TW" sz="2800" dirty="0" smtClean="0">
                <a:solidFill>
                  <a:srgbClr val="FFFF00"/>
                </a:solidFill>
                <a:latin typeface="+mj-ea"/>
                <a:cs typeface="標楷體" charset="0"/>
              </a:rPr>
              <a:t/>
            </a:r>
            <a:br>
              <a:rPr lang="en-US" altLang="zh-TW" sz="2800" dirty="0" smtClean="0">
                <a:solidFill>
                  <a:srgbClr val="FFFF00"/>
                </a:solidFill>
                <a:latin typeface="+mj-ea"/>
                <a:cs typeface="標楷體" charset="0"/>
              </a:rPr>
            </a:br>
            <a:r>
              <a:rPr lang="en-US" altLang="zh-TW" sz="2800" dirty="0">
                <a:solidFill>
                  <a:srgbClr val="FFFF00"/>
                </a:solidFill>
                <a:latin typeface="+mj-ea"/>
                <a:cs typeface="標楷體" charset="0"/>
              </a:rPr>
              <a:t> </a:t>
            </a:r>
            <a:r>
              <a:rPr lang="en-US" altLang="zh-TW" sz="2800" dirty="0" smtClean="0">
                <a:solidFill>
                  <a:srgbClr val="FFFF00"/>
                </a:solidFill>
                <a:latin typeface="+mj-ea"/>
                <a:cs typeface="標楷體" charset="0"/>
              </a:rPr>
              <a:t>  </a:t>
            </a:r>
            <a:r>
              <a:rPr lang="zh-TW" altLang="en-US" sz="2800" dirty="0" smtClean="0">
                <a:solidFill>
                  <a:srgbClr val="FFFF00"/>
                </a:solidFill>
                <a:latin typeface="+mj-ea"/>
                <a:cs typeface="標楷體" charset="0"/>
              </a:rPr>
              <a:t>簡章、報名費及考卷，</a:t>
            </a:r>
            <a:r>
              <a:rPr lang="zh-TW" altLang="en-US" sz="2800" dirty="0">
                <a:solidFill>
                  <a:srgbClr val="FFFF00"/>
                </a:solidFill>
                <a:latin typeface="+mj-ea"/>
                <a:cs typeface="標楷體" charset="0"/>
              </a:rPr>
              <a:t>所有支出皆有</a:t>
            </a:r>
            <a:r>
              <a:rPr lang="zh-TW" altLang="en-US" sz="2800" dirty="0" smtClean="0">
                <a:solidFill>
                  <a:srgbClr val="FFFF00"/>
                </a:solidFill>
                <a:latin typeface="+mj-ea"/>
                <a:cs typeface="標楷體" charset="0"/>
              </a:rPr>
              <a:t>收據</a:t>
            </a:r>
            <a:r>
              <a:rPr lang="en-US" altLang="zh-TW" sz="2800" dirty="0" smtClean="0">
                <a:solidFill>
                  <a:srgbClr val="FFFF00"/>
                </a:solidFill>
                <a:latin typeface="+mj-ea"/>
                <a:cs typeface="標楷體" charset="0"/>
              </a:rPr>
              <a:t>(</a:t>
            </a:r>
            <a:r>
              <a:rPr lang="zh-TW" altLang="en-US" sz="2800" dirty="0">
                <a:solidFill>
                  <a:srgbClr val="FFFF00"/>
                </a:solidFill>
                <a:latin typeface="+mj-ea"/>
                <a:cs typeface="標楷體" charset="0"/>
              </a:rPr>
              <a:t>或</a:t>
            </a:r>
            <a:r>
              <a:rPr lang="zh-TW" altLang="en-US" sz="2800" dirty="0" smtClean="0">
                <a:solidFill>
                  <a:srgbClr val="FFFF00"/>
                </a:solidFill>
                <a:latin typeface="+mj-ea"/>
                <a:cs typeface="標楷體" charset="0"/>
              </a:rPr>
              <a:t>證</a:t>
            </a:r>
            <a:r>
              <a:rPr lang="en-US" altLang="zh-TW" sz="2800" dirty="0" smtClean="0">
                <a:solidFill>
                  <a:srgbClr val="FFFF00"/>
                </a:solidFill>
                <a:latin typeface="+mj-ea"/>
                <a:cs typeface="標楷體" charset="0"/>
              </a:rPr>
              <a:t/>
            </a:r>
            <a:br>
              <a:rPr lang="en-US" altLang="zh-TW" sz="2800" dirty="0" smtClean="0">
                <a:solidFill>
                  <a:srgbClr val="FFFF00"/>
                </a:solidFill>
                <a:latin typeface="+mj-ea"/>
                <a:cs typeface="標楷體" charset="0"/>
              </a:rPr>
            </a:br>
            <a:r>
              <a:rPr lang="zh-TW" altLang="en-US" sz="2800" dirty="0" smtClean="0">
                <a:solidFill>
                  <a:srgbClr val="FFFF00"/>
                </a:solidFill>
                <a:latin typeface="+mj-ea"/>
                <a:cs typeface="標楷體" charset="0"/>
              </a:rPr>
              <a:t>   明</a:t>
            </a:r>
            <a:r>
              <a:rPr lang="en-US" altLang="zh-TW" sz="2800" dirty="0" smtClean="0">
                <a:solidFill>
                  <a:srgbClr val="FFFF00"/>
                </a:solidFill>
                <a:latin typeface="+mj-ea"/>
                <a:cs typeface="標楷體" charset="0"/>
              </a:rPr>
              <a:t>)</a:t>
            </a:r>
            <a:r>
              <a:rPr lang="zh-TW" altLang="en-US" sz="2800" dirty="0" smtClean="0">
                <a:solidFill>
                  <a:srgbClr val="FFFF00"/>
                </a:solidFill>
                <a:latin typeface="+mj-ea"/>
                <a:cs typeface="標楷體" charset="0"/>
              </a:rPr>
              <a:t>可</a:t>
            </a:r>
            <a:r>
              <a:rPr lang="zh-TW" altLang="en-US" sz="2800" dirty="0">
                <a:solidFill>
                  <a:srgbClr val="FFFF00"/>
                </a:solidFill>
                <a:latin typeface="+mj-ea"/>
                <a:cs typeface="標楷體" charset="0"/>
              </a:rPr>
              <a:t>供</a:t>
            </a:r>
            <a:r>
              <a:rPr lang="zh-TW" altLang="en-US" sz="2800" dirty="0" smtClean="0">
                <a:solidFill>
                  <a:srgbClr val="FFFF00"/>
                </a:solidFill>
                <a:latin typeface="+mj-ea"/>
                <a:cs typeface="標楷體" charset="0"/>
              </a:rPr>
              <a:t>查考</a:t>
            </a:r>
            <a:r>
              <a:rPr lang="en-US" altLang="zh-TW" sz="2800" dirty="0" smtClean="0">
                <a:solidFill>
                  <a:srgbClr val="FFFF00"/>
                </a:solidFill>
                <a:latin typeface="+mj-ea"/>
                <a:cs typeface="標楷體" charset="0"/>
              </a:rPr>
              <a:t/>
            </a:r>
            <a:br>
              <a:rPr lang="en-US" altLang="zh-TW" sz="2800" dirty="0" smtClean="0">
                <a:solidFill>
                  <a:srgbClr val="FFFF00"/>
                </a:solidFill>
                <a:latin typeface="+mj-ea"/>
                <a:cs typeface="標楷體" charset="0"/>
              </a:rPr>
            </a:br>
            <a:r>
              <a:rPr lang="en-US" altLang="zh-TW" sz="2800" dirty="0" smtClean="0">
                <a:solidFill>
                  <a:srgbClr val="FFFF00"/>
                </a:solidFill>
                <a:latin typeface="+mj-ea"/>
                <a:cs typeface="標楷體" charset="0"/>
              </a:rPr>
              <a:t/>
            </a:r>
            <a:br>
              <a:rPr lang="en-US" altLang="zh-TW" sz="2800" dirty="0" smtClean="0">
                <a:solidFill>
                  <a:srgbClr val="FFFF00"/>
                </a:solidFill>
                <a:latin typeface="+mj-ea"/>
                <a:cs typeface="標楷體" charset="0"/>
              </a:rPr>
            </a:br>
            <a:r>
              <a:rPr lang="en-US" altLang="zh-TW" sz="2800" dirty="0" smtClean="0">
                <a:solidFill>
                  <a:srgbClr val="FFFF00"/>
                </a:solidFill>
                <a:latin typeface="+mj-ea"/>
                <a:cs typeface="標楷體" charset="0"/>
              </a:rPr>
              <a:t>3.</a:t>
            </a:r>
            <a:r>
              <a:rPr lang="zh-TW" altLang="en-US" sz="2800" dirty="0" smtClean="0">
                <a:solidFill>
                  <a:srgbClr val="FFFF00"/>
                </a:solidFill>
                <a:latin typeface="+mj-ea"/>
                <a:cs typeface="標楷體" charset="0"/>
              </a:rPr>
              <a:t>目前</a:t>
            </a:r>
            <a:r>
              <a:rPr lang="zh-TW" altLang="en-US" sz="2800" dirty="0">
                <a:solidFill>
                  <a:srgbClr val="FFFF00"/>
                </a:solidFill>
                <a:latin typeface="+mj-ea"/>
                <a:cs typeface="標楷體" charset="0"/>
              </a:rPr>
              <a:t>班費結餘款為</a:t>
            </a:r>
            <a:r>
              <a:rPr lang="en-US" altLang="zh-TW" sz="2800" dirty="0" smtClean="0">
                <a:solidFill>
                  <a:srgbClr val="FFFF00"/>
                </a:solidFill>
                <a:latin typeface="+mj-ea"/>
                <a:cs typeface="標楷體" charset="0"/>
              </a:rPr>
              <a:t>$48,442</a:t>
            </a:r>
            <a:r>
              <a:rPr lang="zh-TW" altLang="en-US" sz="2400" dirty="0">
                <a:solidFill>
                  <a:srgbClr val="FFFF00"/>
                </a:solidFill>
                <a:latin typeface="+mj-ea"/>
                <a:cs typeface="標楷體" charset="0"/>
              </a:rPr>
              <a:t/>
            </a:r>
            <a:br>
              <a:rPr lang="zh-TW" altLang="en-US" sz="2400" dirty="0">
                <a:solidFill>
                  <a:srgbClr val="FFFF00"/>
                </a:solidFill>
                <a:latin typeface="+mj-ea"/>
                <a:cs typeface="標楷體" charset="0"/>
              </a:rPr>
            </a:br>
            <a:endParaRPr kumimoji="1" lang="zh-TW" altLang="en-US" sz="2400" dirty="0">
              <a:solidFill>
                <a:srgbClr val="FFFF00"/>
              </a:solidFill>
              <a:latin typeface="+mj-ea"/>
            </a:endParaRPr>
          </a:p>
        </p:txBody>
      </p:sp>
      <p:sp>
        <p:nvSpPr>
          <p:cNvPr id="2" name="子標題 1"/>
          <p:cNvSpPr>
            <a:spLocks noGrp="1"/>
          </p:cNvSpPr>
          <p:nvPr>
            <p:ph type="body" idx="1"/>
          </p:nvPr>
        </p:nvSpPr>
        <p:spPr>
          <a:xfrm>
            <a:off x="2168434" y="863017"/>
            <a:ext cx="4281916" cy="625277"/>
          </a:xfrm>
        </p:spPr>
        <p:txBody>
          <a:bodyPr>
            <a:noAutofit/>
          </a:bodyPr>
          <a:lstStyle/>
          <a:p>
            <a:pPr algn="ctr"/>
            <a:r>
              <a:rPr kumimoji="1" lang="zh-TW" altLang="en-US" sz="3600" dirty="0"/>
              <a:t>班費概況</a:t>
            </a:r>
          </a:p>
        </p:txBody>
      </p:sp>
    </p:spTree>
    <p:extLst>
      <p:ext uri="{BB962C8B-B14F-4D97-AF65-F5344CB8AC3E}">
        <p14:creationId xmlns:p14="http://schemas.microsoft.com/office/powerpoint/2010/main" val="318919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2007127" y="1166139"/>
            <a:ext cx="5370418" cy="5577561"/>
          </a:xfrm>
        </p:spPr>
        <p:txBody>
          <a:bodyPr>
            <a:noAutofit/>
          </a:bodyPr>
          <a:lstStyle/>
          <a:p>
            <a:r>
              <a:rPr kumimoji="1" lang="en-US" altLang="zh-TW" sz="2500" dirty="0" smtClean="0">
                <a:solidFill>
                  <a:srgbClr val="FFFF00"/>
                </a:solidFill>
                <a:latin typeface="標楷體"/>
                <a:ea typeface="標楷體"/>
              </a:rPr>
              <a:t>※</a:t>
            </a:r>
            <a:r>
              <a:rPr kumimoji="1" lang="zh-TW" altLang="en-US" sz="2500" dirty="0" smtClean="0">
                <a:solidFill>
                  <a:srgbClr val="FFFF00"/>
                </a:solidFill>
              </a:rPr>
              <a:t>領導力日誌</a:t>
            </a:r>
            <a:r>
              <a:rPr kumimoji="1" lang="en-US" altLang="zh-TW" sz="2500" dirty="0" smtClean="0"/>
              <a:t/>
            </a:r>
            <a:br>
              <a:rPr kumimoji="1" lang="en-US" altLang="zh-TW" sz="2500" dirty="0" smtClean="0"/>
            </a:br>
            <a:r>
              <a:rPr kumimoji="1" lang="en-US" altLang="zh-TW" sz="2500" dirty="0" smtClean="0">
                <a:solidFill>
                  <a:srgbClr val="92D050"/>
                </a:solidFill>
              </a:rPr>
              <a:t>1.</a:t>
            </a:r>
            <a:r>
              <a:rPr kumimoji="1" lang="zh-TW" altLang="en-US" sz="2500" dirty="0" smtClean="0">
                <a:solidFill>
                  <a:srgbClr val="92D050"/>
                </a:solidFill>
              </a:rPr>
              <a:t> 學校的願景：</a:t>
            </a:r>
            <a:r>
              <a:rPr kumimoji="1" lang="en-US" altLang="zh-TW" sz="2500" dirty="0" smtClean="0">
                <a:solidFill>
                  <a:srgbClr val="92D050"/>
                </a:solidFill>
              </a:rPr>
              <a:t>hope</a:t>
            </a:r>
            <a:br>
              <a:rPr kumimoji="1" lang="en-US" altLang="zh-TW" sz="2500" dirty="0" smtClean="0">
                <a:solidFill>
                  <a:srgbClr val="92D050"/>
                </a:solidFill>
              </a:rPr>
            </a:br>
            <a:r>
              <a:rPr kumimoji="1" lang="en-US" altLang="zh-TW" sz="2500" dirty="0" smtClean="0">
                <a:solidFill>
                  <a:srgbClr val="92D050"/>
                </a:solidFill>
              </a:rPr>
              <a:t>2.</a:t>
            </a:r>
            <a:r>
              <a:rPr kumimoji="1" lang="zh-TW" altLang="en-US" sz="2500" dirty="0" smtClean="0">
                <a:solidFill>
                  <a:srgbClr val="92D050"/>
                </a:solidFill>
              </a:rPr>
              <a:t> 培養七個習慣：追求成功的未來</a:t>
            </a:r>
            <a:r>
              <a:rPr kumimoji="1" lang="en-US" altLang="zh-TW" sz="25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500" dirty="0" smtClean="0">
                <a:solidFill>
                  <a:srgbClr val="92D050"/>
                </a:solidFill>
              </a:rPr>
            </a:br>
            <a:r>
              <a:rPr kumimoji="1" lang="en-US" altLang="zh-TW" sz="2500" dirty="0" smtClean="0">
                <a:solidFill>
                  <a:srgbClr val="92D050"/>
                </a:solidFill>
              </a:rPr>
              <a:t>3.</a:t>
            </a:r>
            <a:r>
              <a:rPr kumimoji="1" lang="zh-TW" altLang="en-US" sz="2500" dirty="0" smtClean="0">
                <a:solidFill>
                  <a:srgbClr val="92D050"/>
                </a:solidFill>
              </a:rPr>
              <a:t> 學校行事曆：重要事項提醒</a:t>
            </a:r>
            <a:r>
              <a:rPr kumimoji="1" lang="en-US" altLang="zh-TW" sz="25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500" dirty="0" smtClean="0">
                <a:solidFill>
                  <a:srgbClr val="92D050"/>
                </a:solidFill>
              </a:rPr>
            </a:br>
            <a:r>
              <a:rPr kumimoji="1" lang="en-US" altLang="zh-TW" sz="2500" dirty="0" smtClean="0">
                <a:solidFill>
                  <a:srgbClr val="92D050"/>
                </a:solidFill>
              </a:rPr>
              <a:t>4.</a:t>
            </a:r>
            <a:r>
              <a:rPr kumimoji="1" lang="zh-TW" altLang="en-US" sz="2500" dirty="0" smtClean="0">
                <a:solidFill>
                  <a:srgbClr val="92D050"/>
                </a:solidFill>
              </a:rPr>
              <a:t> 空白行事曆：培養學生計畫概念</a:t>
            </a:r>
            <a:r>
              <a:rPr kumimoji="1" lang="en-US" altLang="zh-TW" sz="25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500" dirty="0" smtClean="0">
                <a:solidFill>
                  <a:srgbClr val="92D050"/>
                </a:solidFill>
              </a:rPr>
            </a:br>
            <a:r>
              <a:rPr kumimoji="1" lang="en-US" altLang="zh-TW" sz="2500" dirty="0" smtClean="0">
                <a:solidFill>
                  <a:srgbClr val="92D050"/>
                </a:solidFill>
              </a:rPr>
              <a:t>5.</a:t>
            </a:r>
            <a:r>
              <a:rPr kumimoji="1" lang="zh-TW" altLang="en-US" sz="2500" dirty="0" smtClean="0">
                <a:solidFill>
                  <a:srgbClr val="92D050"/>
                </a:solidFill>
              </a:rPr>
              <a:t> 當週行事曆：紀錄課業與生活點滴</a:t>
            </a:r>
            <a:r>
              <a:rPr kumimoji="1" lang="en-US" altLang="zh-TW" sz="25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500" dirty="0" smtClean="0">
                <a:solidFill>
                  <a:srgbClr val="92D050"/>
                </a:solidFill>
              </a:rPr>
            </a:br>
            <a:r>
              <a:rPr kumimoji="1" lang="en-US" altLang="zh-TW" sz="2500" dirty="0"/>
              <a:t/>
            </a:r>
            <a:br>
              <a:rPr kumimoji="1" lang="en-US" altLang="zh-TW" sz="2500" dirty="0"/>
            </a:br>
            <a:r>
              <a:rPr kumimoji="1" lang="en-US" altLang="zh-TW" sz="2500" dirty="0">
                <a:solidFill>
                  <a:srgbClr val="FFFF00"/>
                </a:solidFill>
                <a:latin typeface="新細明體"/>
                <a:ea typeface="新細明體"/>
              </a:rPr>
              <a:t>※</a:t>
            </a:r>
            <a:r>
              <a:rPr kumimoji="1" lang="zh-TW" altLang="en-US" sz="2500" dirty="0" smtClean="0">
                <a:solidFill>
                  <a:srgbClr val="FFFF00"/>
                </a:solidFill>
              </a:rPr>
              <a:t>新民愛閱筆記</a:t>
            </a:r>
            <a:r>
              <a:rPr kumimoji="1" lang="en-US" altLang="zh-TW" sz="2500" dirty="0" smtClean="0">
                <a:solidFill>
                  <a:srgbClr val="0000FF"/>
                </a:solidFill>
              </a:rPr>
              <a:t/>
            </a:r>
            <a:br>
              <a:rPr kumimoji="1" lang="en-US" altLang="zh-TW" sz="2500" dirty="0" smtClean="0">
                <a:solidFill>
                  <a:srgbClr val="0000FF"/>
                </a:solidFill>
              </a:rPr>
            </a:br>
            <a:r>
              <a:rPr kumimoji="1" lang="zh-TW" altLang="zh-TW" sz="2500" dirty="0" smtClean="0">
                <a:solidFill>
                  <a:srgbClr val="92D050"/>
                </a:solidFill>
              </a:rPr>
              <a:t>1</a:t>
            </a:r>
            <a:r>
              <a:rPr kumimoji="1" lang="en-US" altLang="zh-TW" sz="2500" dirty="0" smtClean="0">
                <a:solidFill>
                  <a:srgbClr val="92D050"/>
                </a:solidFill>
              </a:rPr>
              <a:t>.</a:t>
            </a:r>
            <a:r>
              <a:rPr kumimoji="1" lang="zh-TW" altLang="en-US" sz="2500" dirty="0" smtClean="0">
                <a:solidFill>
                  <a:srgbClr val="92D050"/>
                </a:solidFill>
              </a:rPr>
              <a:t>每週星期五早自修實行晨讀</a:t>
            </a:r>
            <a:r>
              <a:rPr kumimoji="1" lang="en-US" altLang="zh-TW" sz="25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500" dirty="0" smtClean="0">
                <a:solidFill>
                  <a:srgbClr val="92D050"/>
                </a:solidFill>
              </a:rPr>
            </a:br>
            <a:r>
              <a:rPr kumimoji="1" lang="zh-TW" altLang="zh-TW" sz="2500" dirty="0" smtClean="0">
                <a:solidFill>
                  <a:srgbClr val="92D050"/>
                </a:solidFill>
              </a:rPr>
              <a:t>2</a:t>
            </a:r>
            <a:r>
              <a:rPr kumimoji="1" lang="en-US" altLang="zh-TW" sz="2500" dirty="0" smtClean="0">
                <a:solidFill>
                  <a:srgbClr val="92D050"/>
                </a:solidFill>
              </a:rPr>
              <a:t>.</a:t>
            </a:r>
            <a:r>
              <a:rPr kumimoji="1" lang="zh-TW" altLang="en-US" sz="2500" dirty="0" smtClean="0">
                <a:solidFill>
                  <a:srgbClr val="92D050"/>
                </a:solidFill>
              </a:rPr>
              <a:t>練習讀書心得書寫：</a:t>
            </a:r>
            <a:r>
              <a:rPr kumimoji="1" lang="en-US" altLang="zh-TW" sz="25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500" dirty="0" smtClean="0">
                <a:solidFill>
                  <a:srgbClr val="92D050"/>
                </a:solidFill>
              </a:rPr>
            </a:br>
            <a:r>
              <a:rPr kumimoji="1" lang="en-US" altLang="zh-TW" sz="2500" dirty="0">
                <a:solidFill>
                  <a:srgbClr val="92D050"/>
                </a:solidFill>
              </a:rPr>
              <a:t> </a:t>
            </a:r>
            <a:r>
              <a:rPr kumimoji="1" lang="en-US" altLang="zh-TW" sz="2500" dirty="0" smtClean="0">
                <a:solidFill>
                  <a:srgbClr val="92D050"/>
                </a:solidFill>
              </a:rPr>
              <a:t>  </a:t>
            </a:r>
            <a:r>
              <a:rPr kumimoji="1" lang="zh-TW" altLang="en-US" sz="2500" dirty="0" smtClean="0">
                <a:solidFill>
                  <a:srgbClr val="92D050"/>
                </a:solidFill>
              </a:rPr>
              <a:t>基本書訊</a:t>
            </a:r>
            <a:r>
              <a:rPr kumimoji="1" lang="en-US" altLang="zh-TW" sz="25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500" dirty="0" smtClean="0">
                <a:solidFill>
                  <a:srgbClr val="92D050"/>
                </a:solidFill>
              </a:rPr>
            </a:br>
            <a:r>
              <a:rPr kumimoji="1" lang="en-US" altLang="zh-TW" sz="2500" dirty="0">
                <a:solidFill>
                  <a:srgbClr val="92D050"/>
                </a:solidFill>
              </a:rPr>
              <a:t> </a:t>
            </a:r>
            <a:r>
              <a:rPr kumimoji="1" lang="en-US" altLang="zh-TW" sz="2500" dirty="0" smtClean="0">
                <a:solidFill>
                  <a:srgbClr val="92D050"/>
                </a:solidFill>
              </a:rPr>
              <a:t>  </a:t>
            </a:r>
            <a:r>
              <a:rPr kumimoji="1" lang="zh-TW" altLang="en-US" sz="2500" dirty="0" smtClean="0">
                <a:solidFill>
                  <a:srgbClr val="92D050"/>
                </a:solidFill>
              </a:rPr>
              <a:t>佳句摘要</a:t>
            </a:r>
            <a:r>
              <a:rPr kumimoji="1" lang="en-US" altLang="zh-TW" sz="25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500" dirty="0" smtClean="0">
                <a:solidFill>
                  <a:srgbClr val="92D050"/>
                </a:solidFill>
              </a:rPr>
            </a:br>
            <a:r>
              <a:rPr kumimoji="1" lang="en-US" altLang="zh-TW" sz="2500" dirty="0">
                <a:solidFill>
                  <a:srgbClr val="92D050"/>
                </a:solidFill>
              </a:rPr>
              <a:t> </a:t>
            </a:r>
            <a:r>
              <a:rPr kumimoji="1" lang="en-US" altLang="zh-TW" sz="2500" dirty="0" smtClean="0">
                <a:solidFill>
                  <a:srgbClr val="92D050"/>
                </a:solidFill>
              </a:rPr>
              <a:t>  </a:t>
            </a:r>
            <a:r>
              <a:rPr kumimoji="1" lang="zh-TW" altLang="en-US" sz="2500" dirty="0" smtClean="0">
                <a:solidFill>
                  <a:srgbClr val="92D050"/>
                </a:solidFill>
              </a:rPr>
              <a:t>書籍大意</a:t>
            </a:r>
            <a:r>
              <a:rPr kumimoji="1" lang="en-US" altLang="zh-TW" sz="25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500" dirty="0" smtClean="0">
                <a:solidFill>
                  <a:srgbClr val="92D050"/>
                </a:solidFill>
              </a:rPr>
            </a:br>
            <a:r>
              <a:rPr kumimoji="1" lang="en-US" altLang="zh-TW" sz="2500" dirty="0">
                <a:solidFill>
                  <a:srgbClr val="92D050"/>
                </a:solidFill>
              </a:rPr>
              <a:t> </a:t>
            </a:r>
            <a:r>
              <a:rPr kumimoji="1" lang="en-US" altLang="zh-TW" sz="2500" dirty="0" smtClean="0">
                <a:solidFill>
                  <a:srgbClr val="92D050"/>
                </a:solidFill>
              </a:rPr>
              <a:t>  </a:t>
            </a:r>
            <a:r>
              <a:rPr kumimoji="1" lang="zh-TW" altLang="en-US" sz="2500" dirty="0" smtClean="0">
                <a:solidFill>
                  <a:srgbClr val="92D050"/>
                </a:solidFill>
              </a:rPr>
              <a:t>我想我思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000" dirty="0" smtClean="0">
                <a:solidFill>
                  <a:srgbClr val="92D050"/>
                </a:solidFill>
              </a:rPr>
            </a:br>
            <a:r>
              <a:rPr kumimoji="1" lang="en-US" altLang="zh-TW" sz="2000" dirty="0"/>
              <a:t/>
            </a:r>
            <a:br>
              <a:rPr kumimoji="1" lang="en-US" altLang="zh-TW" sz="2000" dirty="0"/>
            </a:br>
            <a:r>
              <a:rPr kumimoji="1" lang="en-US" altLang="zh-TW" sz="2000" dirty="0" smtClean="0"/>
              <a:t/>
            </a:r>
            <a:br>
              <a:rPr kumimoji="1" lang="en-US" altLang="zh-TW" sz="2000" dirty="0" smtClean="0"/>
            </a:br>
            <a:endParaRPr kumimoji="1" lang="zh-TW" altLang="en-US" sz="2000" dirty="0"/>
          </a:p>
        </p:txBody>
      </p:sp>
      <p:sp>
        <p:nvSpPr>
          <p:cNvPr id="2" name="子標題 1"/>
          <p:cNvSpPr>
            <a:spLocks noGrp="1"/>
          </p:cNvSpPr>
          <p:nvPr>
            <p:ph type="body" idx="1"/>
          </p:nvPr>
        </p:nvSpPr>
        <p:spPr>
          <a:xfrm>
            <a:off x="1485900" y="439319"/>
            <a:ext cx="6099463" cy="609202"/>
          </a:xfrm>
        </p:spPr>
        <p:txBody>
          <a:bodyPr>
            <a:noAutofit/>
          </a:bodyPr>
          <a:lstStyle/>
          <a:p>
            <a:pPr algn="ctr"/>
            <a:r>
              <a:rPr kumimoji="1" lang="zh-TW" altLang="en-US" sz="3600" dirty="0" smtClean="0"/>
              <a:t>領導</a:t>
            </a:r>
            <a:r>
              <a:rPr kumimoji="1" lang="zh-TW" altLang="en-US" sz="3600" dirty="0"/>
              <a:t>力日誌、新民</a:t>
            </a:r>
            <a:r>
              <a:rPr kumimoji="1" lang="zh-TW" altLang="en-US" sz="3600" dirty="0" smtClean="0"/>
              <a:t>愛閱筆記</a:t>
            </a:r>
            <a:endParaRPr kumimoji="1"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37335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1058092" y="1128301"/>
            <a:ext cx="7511143" cy="5311688"/>
          </a:xfrm>
        </p:spPr>
        <p:txBody>
          <a:bodyPr>
            <a:noAutofit/>
          </a:bodyPr>
          <a:lstStyle/>
          <a:p>
            <a:r>
              <a:rPr kumimoji="1" lang="zh-TW" altLang="en-US" sz="2400" dirty="0" smtClean="0">
                <a:solidFill>
                  <a:srgbClr val="92D050"/>
                </a:solidFill>
              </a:rPr>
              <a:t>「</a:t>
            </a:r>
            <a:r>
              <a:rPr kumimoji="1" lang="zh-TW" altLang="en-US" sz="2400" dirty="0">
                <a:solidFill>
                  <a:srgbClr val="92D050"/>
                </a:solidFill>
              </a:rPr>
              <a:t>希望」是生命的泉源，「希望」是成功的基石，讓「希望」領導我們彩繪新民的教育藍圖。</a:t>
            </a:r>
            <a:br>
              <a:rPr kumimoji="1" lang="zh-TW" altLang="en-US" sz="2400" dirty="0">
                <a:solidFill>
                  <a:srgbClr val="92D050"/>
                </a:solidFill>
              </a:rPr>
            </a:br>
            <a:r>
              <a:rPr kumimoji="1" lang="en-US" altLang="zh-TW" sz="2400" dirty="0">
                <a:solidFill>
                  <a:srgbClr val="FFFF00"/>
                </a:solidFill>
              </a:rPr>
              <a:t>【H】</a:t>
            </a:r>
            <a:r>
              <a:rPr kumimoji="1" lang="zh-TW" altLang="en-US" sz="2400" dirty="0">
                <a:solidFill>
                  <a:srgbClr val="FFFF00"/>
                </a:solidFill>
              </a:rPr>
              <a:t>：</a:t>
            </a:r>
            <a:r>
              <a:rPr kumimoji="1" lang="en-US" altLang="zh-TW" sz="2400" dirty="0">
                <a:solidFill>
                  <a:srgbClr val="FFFF00"/>
                </a:solidFill>
              </a:rPr>
              <a:t>Honor</a:t>
            </a:r>
            <a:r>
              <a:rPr kumimoji="1" lang="zh-TW" altLang="en-US" sz="2400" dirty="0">
                <a:solidFill>
                  <a:srgbClr val="FFFF00"/>
                </a:solidFill>
              </a:rPr>
              <a:t>榮譽、</a:t>
            </a:r>
            <a:r>
              <a:rPr kumimoji="1" lang="en-US" altLang="zh-TW" sz="2400" dirty="0">
                <a:solidFill>
                  <a:srgbClr val="FFFF00"/>
                </a:solidFill>
              </a:rPr>
              <a:t>Happiness</a:t>
            </a:r>
            <a:r>
              <a:rPr kumimoji="1" lang="zh-TW" altLang="en-US" sz="2400" dirty="0">
                <a:solidFill>
                  <a:srgbClr val="FFFF00"/>
                </a:solidFill>
              </a:rPr>
              <a:t>幸福</a:t>
            </a:r>
            <a:r>
              <a:rPr kumimoji="1" lang="zh-TW" altLang="en-US" sz="2400" dirty="0"/>
              <a:t/>
            </a:r>
            <a:br>
              <a:rPr kumimoji="1" lang="zh-TW" altLang="en-US" sz="2400" dirty="0"/>
            </a:br>
            <a:r>
              <a:rPr kumimoji="1" lang="zh-TW" altLang="en-US" sz="2400" dirty="0">
                <a:solidFill>
                  <a:srgbClr val="92D050"/>
                </a:solidFill>
              </a:rPr>
              <a:t>      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       我們</a:t>
            </a:r>
            <a:r>
              <a:rPr kumimoji="1" lang="zh-TW" altLang="en-US" sz="2400" dirty="0">
                <a:solidFill>
                  <a:srgbClr val="92D050"/>
                </a:solidFill>
              </a:rPr>
              <a:t>以自律負責的精神，團結合作，攜手共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創</a:t>
            </a:r>
            <a:r>
              <a:rPr kumimoji="1" lang="en-US" altLang="zh-TW" sz="24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400" dirty="0" smtClean="0">
                <a:solidFill>
                  <a:srgbClr val="92D050"/>
                </a:solidFill>
              </a:rPr>
            </a:br>
            <a:r>
              <a:rPr kumimoji="1" lang="zh-TW" altLang="en-US" sz="2400" dirty="0">
                <a:solidFill>
                  <a:srgbClr val="92D050"/>
                </a:solidFill>
              </a:rPr>
              <a:t> 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            新民</a:t>
            </a:r>
            <a:r>
              <a:rPr kumimoji="1" lang="zh-TW" altLang="en-US" sz="2400" dirty="0">
                <a:solidFill>
                  <a:srgbClr val="92D050"/>
                </a:solidFill>
              </a:rPr>
              <a:t>人的榮譽與幸福。</a:t>
            </a:r>
            <a:br>
              <a:rPr kumimoji="1" lang="zh-TW" altLang="en-US" sz="2400" dirty="0">
                <a:solidFill>
                  <a:srgbClr val="92D050"/>
                </a:solidFill>
              </a:rPr>
            </a:br>
            <a:r>
              <a:rPr kumimoji="1" lang="en-US" altLang="zh-TW" sz="2400" dirty="0">
                <a:solidFill>
                  <a:srgbClr val="FFFF00"/>
                </a:solidFill>
              </a:rPr>
              <a:t>【O】</a:t>
            </a:r>
            <a:r>
              <a:rPr kumimoji="1" lang="zh-TW" altLang="en-US" sz="2400" dirty="0">
                <a:solidFill>
                  <a:srgbClr val="FFFF00"/>
                </a:solidFill>
              </a:rPr>
              <a:t>：</a:t>
            </a:r>
            <a:r>
              <a:rPr kumimoji="1" lang="en-US" altLang="zh-TW" sz="2400" dirty="0">
                <a:solidFill>
                  <a:srgbClr val="FFFF00"/>
                </a:solidFill>
              </a:rPr>
              <a:t>Optimism</a:t>
            </a:r>
            <a:r>
              <a:rPr kumimoji="1" lang="zh-TW" altLang="en-US" sz="2400" dirty="0">
                <a:solidFill>
                  <a:srgbClr val="FFFF00"/>
                </a:solidFill>
              </a:rPr>
              <a:t>樂觀、</a:t>
            </a:r>
            <a:r>
              <a:rPr kumimoji="1" lang="en-US" altLang="zh-TW" sz="2400" dirty="0">
                <a:solidFill>
                  <a:srgbClr val="FFFF00"/>
                </a:solidFill>
              </a:rPr>
              <a:t>Outstanding</a:t>
            </a:r>
            <a:r>
              <a:rPr kumimoji="1" lang="zh-TW" altLang="en-US" sz="2400" dirty="0">
                <a:solidFill>
                  <a:srgbClr val="FFFF00"/>
                </a:solidFill>
              </a:rPr>
              <a:t>傑出</a:t>
            </a:r>
            <a:r>
              <a:rPr kumimoji="1" lang="zh-TW" altLang="en-US" sz="2400" dirty="0"/>
              <a:t/>
            </a:r>
            <a:br>
              <a:rPr kumimoji="1" lang="zh-TW" altLang="en-US" sz="2400" dirty="0"/>
            </a:br>
            <a:r>
              <a:rPr kumimoji="1" lang="zh-TW" altLang="en-US" sz="2400" dirty="0">
                <a:solidFill>
                  <a:srgbClr val="92D050"/>
                </a:solidFill>
              </a:rPr>
              <a:t>      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       我們</a:t>
            </a:r>
            <a:r>
              <a:rPr kumimoji="1" lang="zh-TW" altLang="en-US" sz="2400" dirty="0">
                <a:solidFill>
                  <a:srgbClr val="92D050"/>
                </a:solidFill>
              </a:rPr>
              <a:t>以雙贏的智慧與勇氣，樂觀進取，共同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實</a:t>
            </a:r>
            <a:r>
              <a:rPr kumimoji="1" lang="en-US" altLang="zh-TW" sz="24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400" dirty="0" smtClean="0">
                <a:solidFill>
                  <a:srgbClr val="92D050"/>
                </a:solidFill>
              </a:rPr>
            </a:br>
            <a:r>
              <a:rPr kumimoji="1" lang="zh-TW" altLang="en-US" sz="2400" dirty="0">
                <a:solidFill>
                  <a:srgbClr val="92D050"/>
                </a:solidFill>
              </a:rPr>
              <a:t> 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            現</a:t>
            </a:r>
            <a:r>
              <a:rPr kumimoji="1" lang="zh-TW" altLang="en-US" sz="2400" dirty="0">
                <a:solidFill>
                  <a:srgbClr val="92D050"/>
                </a:solidFill>
              </a:rPr>
              <a:t>傑出的成就。</a:t>
            </a:r>
            <a:br>
              <a:rPr kumimoji="1" lang="zh-TW" altLang="en-US" sz="2400" dirty="0">
                <a:solidFill>
                  <a:srgbClr val="92D050"/>
                </a:solidFill>
              </a:rPr>
            </a:br>
            <a:r>
              <a:rPr kumimoji="1" lang="en-US" altLang="zh-TW" sz="2400" dirty="0">
                <a:solidFill>
                  <a:srgbClr val="FFFF00"/>
                </a:solidFill>
              </a:rPr>
              <a:t>【P】</a:t>
            </a:r>
            <a:r>
              <a:rPr kumimoji="1" lang="zh-TW" altLang="en-US" sz="2400" dirty="0">
                <a:solidFill>
                  <a:srgbClr val="FFFF00"/>
                </a:solidFill>
              </a:rPr>
              <a:t>：</a:t>
            </a:r>
            <a:r>
              <a:rPr kumimoji="1" lang="en-US" altLang="zh-TW" sz="2400" dirty="0">
                <a:solidFill>
                  <a:srgbClr val="FFFF00"/>
                </a:solidFill>
              </a:rPr>
              <a:t>Politeness</a:t>
            </a:r>
            <a:r>
              <a:rPr kumimoji="1" lang="zh-TW" altLang="en-US" sz="2400" dirty="0">
                <a:solidFill>
                  <a:srgbClr val="FFFF00"/>
                </a:solidFill>
              </a:rPr>
              <a:t>禮節、</a:t>
            </a:r>
            <a:r>
              <a:rPr kumimoji="1" lang="en-US" altLang="zh-TW" sz="2400" dirty="0">
                <a:solidFill>
                  <a:srgbClr val="FFFF00"/>
                </a:solidFill>
              </a:rPr>
              <a:t>Progress</a:t>
            </a:r>
            <a:r>
              <a:rPr kumimoji="1" lang="zh-TW" altLang="en-US" sz="2400" dirty="0">
                <a:solidFill>
                  <a:srgbClr val="FFFF00"/>
                </a:solidFill>
              </a:rPr>
              <a:t>進步</a:t>
            </a:r>
            <a:br>
              <a:rPr kumimoji="1" lang="zh-TW" altLang="en-US" sz="2400" dirty="0">
                <a:solidFill>
                  <a:srgbClr val="FFFF00"/>
                </a:solidFill>
              </a:rPr>
            </a:br>
            <a:r>
              <a:rPr kumimoji="1" lang="zh-TW" altLang="en-US" sz="2400" dirty="0" smtClean="0">
                <a:solidFill>
                  <a:srgbClr val="92D050"/>
                </a:solidFill>
              </a:rPr>
              <a:t>             我們</a:t>
            </a:r>
            <a:r>
              <a:rPr kumimoji="1" lang="zh-TW" altLang="en-US" sz="2400" dirty="0">
                <a:solidFill>
                  <a:srgbClr val="92D050"/>
                </a:solidFill>
              </a:rPr>
              <a:t>以謙和誠懇的態度，虛心學習，努力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追求</a:t>
            </a:r>
            <a:r>
              <a:rPr kumimoji="1" lang="en-US" altLang="zh-TW" sz="24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400" dirty="0" smtClean="0">
                <a:solidFill>
                  <a:srgbClr val="92D050"/>
                </a:solidFill>
              </a:rPr>
            </a:br>
            <a:r>
              <a:rPr kumimoji="1" lang="zh-TW" altLang="en-US" sz="2400" dirty="0">
                <a:solidFill>
                  <a:srgbClr val="92D050"/>
                </a:solidFill>
              </a:rPr>
              <a:t> 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            個人</a:t>
            </a:r>
            <a:r>
              <a:rPr kumimoji="1" lang="zh-TW" altLang="en-US" sz="2400" dirty="0">
                <a:solidFill>
                  <a:srgbClr val="92D050"/>
                </a:solidFill>
              </a:rPr>
              <a:t>與團體的進步。</a:t>
            </a:r>
            <a:br>
              <a:rPr kumimoji="1" lang="zh-TW" altLang="en-US" sz="2400" dirty="0">
                <a:solidFill>
                  <a:srgbClr val="92D050"/>
                </a:solidFill>
              </a:rPr>
            </a:br>
            <a:r>
              <a:rPr kumimoji="1" lang="en-US" altLang="zh-TW" sz="2400" dirty="0">
                <a:solidFill>
                  <a:srgbClr val="FFFF00"/>
                </a:solidFill>
              </a:rPr>
              <a:t>【E】</a:t>
            </a:r>
            <a:r>
              <a:rPr kumimoji="1" lang="zh-TW" altLang="en-US" sz="2400" dirty="0">
                <a:solidFill>
                  <a:srgbClr val="FFFF00"/>
                </a:solidFill>
              </a:rPr>
              <a:t>：</a:t>
            </a:r>
            <a:r>
              <a:rPr kumimoji="1" lang="en-US" altLang="zh-TW" sz="2400" dirty="0">
                <a:solidFill>
                  <a:srgbClr val="FFFF00"/>
                </a:solidFill>
              </a:rPr>
              <a:t>Enthusiasm</a:t>
            </a:r>
            <a:r>
              <a:rPr kumimoji="1" lang="zh-TW" altLang="en-US" sz="2400" dirty="0">
                <a:solidFill>
                  <a:srgbClr val="FFFF00"/>
                </a:solidFill>
              </a:rPr>
              <a:t>熱情、</a:t>
            </a:r>
            <a:r>
              <a:rPr kumimoji="1" lang="en-US" altLang="zh-TW" sz="2400" dirty="0">
                <a:solidFill>
                  <a:srgbClr val="FFFF00"/>
                </a:solidFill>
              </a:rPr>
              <a:t>Efficiency</a:t>
            </a:r>
            <a:r>
              <a:rPr kumimoji="1" lang="zh-TW" altLang="en-US" sz="2400" dirty="0">
                <a:solidFill>
                  <a:srgbClr val="FFFF00"/>
                </a:solidFill>
              </a:rPr>
              <a:t>效率</a:t>
            </a:r>
            <a:r>
              <a:rPr kumimoji="1" lang="zh-TW" altLang="en-US" sz="2400" dirty="0"/>
              <a:t/>
            </a:r>
            <a:br>
              <a:rPr kumimoji="1" lang="zh-TW" altLang="en-US" sz="2400" dirty="0"/>
            </a:br>
            <a:r>
              <a:rPr kumimoji="1" lang="zh-TW" altLang="en-US" sz="2400" dirty="0" smtClean="0"/>
              <a:t>             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我們</a:t>
            </a:r>
            <a:r>
              <a:rPr kumimoji="1" lang="zh-TW" altLang="en-US" sz="2400" dirty="0">
                <a:solidFill>
                  <a:srgbClr val="92D050"/>
                </a:solidFill>
              </a:rPr>
              <a:t>盡情的展現生命的熱情，擁抱世界，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致力</a:t>
            </a:r>
            <a:r>
              <a:rPr kumimoji="1" lang="en-US" altLang="zh-TW" sz="24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400" dirty="0" smtClean="0">
                <a:solidFill>
                  <a:srgbClr val="92D050"/>
                </a:solidFill>
              </a:rPr>
            </a:br>
            <a:r>
              <a:rPr kumimoji="1" lang="zh-TW" altLang="en-US" sz="2400" dirty="0">
                <a:solidFill>
                  <a:srgbClr val="92D050"/>
                </a:solidFill>
              </a:rPr>
              <a:t> 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            提升</a:t>
            </a:r>
            <a:r>
              <a:rPr kumimoji="1" lang="zh-TW" altLang="en-US" sz="2400" dirty="0">
                <a:solidFill>
                  <a:srgbClr val="92D050"/>
                </a:solidFill>
              </a:rPr>
              <a:t>領導的學習效能。</a:t>
            </a:r>
            <a:br>
              <a:rPr kumimoji="1" lang="zh-TW" altLang="en-US" sz="2400" dirty="0">
                <a:solidFill>
                  <a:srgbClr val="92D050"/>
                </a:solidFill>
              </a:rPr>
            </a:br>
            <a:r>
              <a:rPr kumimoji="1" lang="en-US" altLang="zh-TW" sz="2000" dirty="0"/>
              <a:t/>
            </a:r>
            <a:br>
              <a:rPr kumimoji="1" lang="en-US" altLang="zh-TW" sz="2000" dirty="0"/>
            </a:br>
            <a:r>
              <a:rPr kumimoji="1" lang="en-US" altLang="zh-TW" sz="2000" dirty="0" smtClean="0"/>
              <a:t/>
            </a:r>
            <a:br>
              <a:rPr kumimoji="1" lang="en-US" altLang="zh-TW" sz="2000" dirty="0" smtClean="0"/>
            </a:br>
            <a:endParaRPr kumimoji="1" lang="zh-TW" altLang="en-US" sz="2000" dirty="0"/>
          </a:p>
        </p:txBody>
      </p:sp>
      <p:sp>
        <p:nvSpPr>
          <p:cNvPr id="2" name="子標題 1"/>
          <p:cNvSpPr>
            <a:spLocks noGrp="1"/>
          </p:cNvSpPr>
          <p:nvPr>
            <p:ph type="body" idx="1"/>
          </p:nvPr>
        </p:nvSpPr>
        <p:spPr>
          <a:xfrm>
            <a:off x="2178796" y="345853"/>
            <a:ext cx="4054197" cy="609202"/>
          </a:xfrm>
        </p:spPr>
        <p:txBody>
          <a:bodyPr>
            <a:noAutofit/>
          </a:bodyPr>
          <a:lstStyle/>
          <a:p>
            <a:pPr algn="ctr"/>
            <a:r>
              <a:rPr kumimoji="1" lang="en-US" altLang="zh-TW" sz="3600" dirty="0"/>
              <a:t>HOPE</a:t>
            </a:r>
            <a:endParaRPr kumimoji="1"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89088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535577" y="1254180"/>
            <a:ext cx="8177349" cy="5259436"/>
          </a:xfrm>
        </p:spPr>
        <p:txBody>
          <a:bodyPr>
            <a:noAutofit/>
          </a:bodyPr>
          <a:lstStyle/>
          <a:p>
            <a:r>
              <a:rPr kumimoji="1" lang="zh-TW" altLang="en-US" sz="2400" dirty="0">
                <a:solidFill>
                  <a:srgbClr val="FFFF00"/>
                </a:solidFill>
              </a:rPr>
              <a:t>習慣一：主動積極</a:t>
            </a:r>
            <a:r>
              <a:rPr kumimoji="1" lang="zh-TW" altLang="en-US" sz="2400" dirty="0"/>
              <a:t/>
            </a:r>
            <a:br>
              <a:rPr kumimoji="1" lang="zh-TW" altLang="en-US" sz="2400" dirty="0"/>
            </a:br>
            <a:r>
              <a:rPr kumimoji="1" lang="zh-TW" altLang="en-US" sz="2400" dirty="0" smtClean="0"/>
              <a:t>              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為</a:t>
            </a:r>
            <a:r>
              <a:rPr kumimoji="1" lang="zh-TW" altLang="en-US" sz="2400" dirty="0">
                <a:solidFill>
                  <a:srgbClr val="92D050"/>
                </a:solidFill>
              </a:rPr>
              <a:t>生活負責。我能自動自發，選擇做對的事，並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決</a:t>
            </a:r>
            <a:r>
              <a:rPr kumimoji="1" lang="en-US" altLang="zh-TW" sz="24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400" dirty="0" smtClean="0">
                <a:solidFill>
                  <a:srgbClr val="92D050"/>
                </a:solidFill>
              </a:rPr>
            </a:br>
            <a:r>
              <a:rPr kumimoji="1" lang="zh-TW" altLang="en-US" sz="2400" dirty="0">
                <a:solidFill>
                  <a:srgbClr val="92D050"/>
                </a:solidFill>
              </a:rPr>
              <a:t> 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             定</a:t>
            </a:r>
            <a:r>
              <a:rPr kumimoji="1" lang="zh-TW" altLang="en-US" sz="2400" dirty="0">
                <a:solidFill>
                  <a:srgbClr val="92D050"/>
                </a:solidFill>
              </a:rPr>
              <a:t>自己的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行動態度</a:t>
            </a:r>
            <a:r>
              <a:rPr kumimoji="1" lang="zh-TW" altLang="en-US" sz="2400" dirty="0">
                <a:solidFill>
                  <a:srgbClr val="92D050"/>
                </a:solidFill>
              </a:rPr>
              <a:t>與情緒，做個負責任的人。</a:t>
            </a:r>
            <a:br>
              <a:rPr kumimoji="1" lang="zh-TW" altLang="en-US" sz="2400" dirty="0">
                <a:solidFill>
                  <a:srgbClr val="92D050"/>
                </a:solidFill>
              </a:rPr>
            </a:br>
            <a:r>
              <a:rPr kumimoji="1" lang="zh-TW" altLang="en-US" sz="2400" dirty="0">
                <a:solidFill>
                  <a:srgbClr val="FFFF00"/>
                </a:solidFill>
              </a:rPr>
              <a:t>習慣二：以終為始</a:t>
            </a:r>
            <a:r>
              <a:rPr kumimoji="1" lang="zh-TW" altLang="en-US" sz="2400" dirty="0"/>
              <a:t/>
            </a:r>
            <a:br>
              <a:rPr kumimoji="1" lang="zh-TW" altLang="en-US" sz="2400" dirty="0"/>
            </a:br>
            <a:r>
              <a:rPr kumimoji="1" lang="zh-TW" altLang="en-US" sz="2400" dirty="0" smtClean="0">
                <a:solidFill>
                  <a:srgbClr val="92D050"/>
                </a:solidFill>
              </a:rPr>
              <a:t>              界定</a:t>
            </a:r>
            <a:r>
              <a:rPr kumimoji="1" lang="zh-TW" altLang="en-US" sz="2400" dirty="0">
                <a:solidFill>
                  <a:srgbClr val="92D050"/>
                </a:solidFill>
              </a:rPr>
              <a:t>生活中的任務與目標。我能選擇正向有意義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的</a:t>
            </a:r>
            <a:r>
              <a:rPr kumimoji="1" lang="en-US" altLang="zh-TW" sz="24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400" dirty="0" smtClean="0">
                <a:solidFill>
                  <a:srgbClr val="92D050"/>
                </a:solidFill>
              </a:rPr>
            </a:br>
            <a:r>
              <a:rPr kumimoji="1" lang="zh-TW" altLang="en-US" sz="2400" dirty="0">
                <a:solidFill>
                  <a:srgbClr val="92D050"/>
                </a:solidFill>
              </a:rPr>
              <a:t> 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             事情</a:t>
            </a:r>
            <a:r>
              <a:rPr kumimoji="1" lang="zh-TW" altLang="en-US" sz="2400" dirty="0">
                <a:solidFill>
                  <a:srgbClr val="92D050"/>
                </a:solidFill>
              </a:rPr>
              <a:t>，並設定目標、事先計畫，成為一位好公民。</a:t>
            </a:r>
            <a:br>
              <a:rPr kumimoji="1" lang="zh-TW" altLang="en-US" sz="2400" dirty="0">
                <a:solidFill>
                  <a:srgbClr val="92D050"/>
                </a:solidFill>
              </a:rPr>
            </a:br>
            <a:r>
              <a:rPr kumimoji="1" lang="zh-TW" altLang="en-US" sz="2400" dirty="0">
                <a:solidFill>
                  <a:srgbClr val="FFFF00"/>
                </a:solidFill>
              </a:rPr>
              <a:t>習慣三：要事第一</a:t>
            </a:r>
            <a:br>
              <a:rPr kumimoji="1" lang="zh-TW" altLang="en-US" sz="2400" dirty="0">
                <a:solidFill>
                  <a:srgbClr val="FFFF00"/>
                </a:solidFill>
              </a:rPr>
            </a:br>
            <a:r>
              <a:rPr kumimoji="1" lang="zh-TW" altLang="en-US" sz="2400" dirty="0" smtClean="0"/>
              <a:t>              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設定</a:t>
            </a:r>
            <a:r>
              <a:rPr kumimoji="1" lang="zh-TW" altLang="en-US" sz="2400" dirty="0">
                <a:solidFill>
                  <a:srgbClr val="92D050"/>
                </a:solidFill>
              </a:rPr>
              <a:t>優先順序，先做最重要的事。我會把時間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運用</a:t>
            </a:r>
            <a:r>
              <a:rPr kumimoji="1" lang="en-US" altLang="zh-TW" sz="24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400" dirty="0" smtClean="0">
                <a:solidFill>
                  <a:srgbClr val="92D050"/>
                </a:solidFill>
              </a:rPr>
            </a:br>
            <a:r>
              <a:rPr kumimoji="1" lang="zh-TW" altLang="en-US" sz="2400" dirty="0">
                <a:solidFill>
                  <a:srgbClr val="92D050"/>
                </a:solidFill>
              </a:rPr>
              <a:t> 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             在</a:t>
            </a:r>
            <a:r>
              <a:rPr kumimoji="1" lang="zh-TW" altLang="en-US" sz="2400" dirty="0">
                <a:solidFill>
                  <a:srgbClr val="92D050"/>
                </a:solidFill>
              </a:rPr>
              <a:t>重要的事情上，並依訂定時間表執行，做個有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紀</a:t>
            </a:r>
            <a:r>
              <a:rPr kumimoji="1" lang="en-US" altLang="zh-TW" sz="24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400" dirty="0" smtClean="0">
                <a:solidFill>
                  <a:srgbClr val="92D050"/>
                </a:solidFill>
              </a:rPr>
            </a:br>
            <a:r>
              <a:rPr kumimoji="1" lang="zh-TW" altLang="en-US" sz="2400" dirty="0">
                <a:solidFill>
                  <a:srgbClr val="92D050"/>
                </a:solidFill>
              </a:rPr>
              <a:t> 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             律</a:t>
            </a:r>
            <a:r>
              <a:rPr kumimoji="1" lang="zh-TW" altLang="en-US" sz="2400" dirty="0">
                <a:solidFill>
                  <a:srgbClr val="92D050"/>
                </a:solidFill>
              </a:rPr>
              <a:t>、有組織的人。</a:t>
            </a:r>
            <a:br>
              <a:rPr kumimoji="1" lang="zh-TW" altLang="en-US" sz="2400" dirty="0">
                <a:solidFill>
                  <a:srgbClr val="92D050"/>
                </a:solidFill>
              </a:rPr>
            </a:br>
            <a:r>
              <a:rPr kumimoji="1" lang="zh-TW" altLang="en-US" sz="2400" dirty="0">
                <a:solidFill>
                  <a:srgbClr val="FFFF00"/>
                </a:solidFill>
              </a:rPr>
              <a:t>習慣四：雙贏思維</a:t>
            </a:r>
            <a:r>
              <a:rPr kumimoji="1" lang="zh-TW" altLang="en-US" sz="2400" dirty="0"/>
              <a:t/>
            </a:r>
            <a:br>
              <a:rPr kumimoji="1" lang="zh-TW" altLang="en-US" sz="2400" dirty="0"/>
            </a:br>
            <a:r>
              <a:rPr kumimoji="1" lang="zh-TW" altLang="en-US" sz="2400" dirty="0" smtClean="0">
                <a:solidFill>
                  <a:srgbClr val="92D050"/>
                </a:solidFill>
              </a:rPr>
              <a:t>              培養</a:t>
            </a:r>
            <a:r>
              <a:rPr kumimoji="1" lang="zh-TW" altLang="en-US" sz="2400" dirty="0">
                <a:solidFill>
                  <a:srgbClr val="92D050"/>
                </a:solidFill>
              </a:rPr>
              <a:t>大家都能獲益的態度。我能積極追求所愛的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事</a:t>
            </a:r>
            <a:r>
              <a:rPr kumimoji="1" lang="en-US" altLang="zh-TW" sz="24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400" dirty="0" smtClean="0">
                <a:solidFill>
                  <a:srgbClr val="92D050"/>
                </a:solidFill>
              </a:rPr>
            </a:br>
            <a:r>
              <a:rPr kumimoji="1" lang="zh-TW" altLang="en-US" sz="2400" dirty="0">
                <a:solidFill>
                  <a:srgbClr val="92D050"/>
                </a:solidFill>
              </a:rPr>
              <a:t> 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             物</a:t>
            </a:r>
            <a:r>
              <a:rPr kumimoji="1" lang="zh-TW" altLang="en-US" sz="2400" dirty="0">
                <a:solidFill>
                  <a:srgbClr val="92D050"/>
                </a:solidFill>
              </a:rPr>
              <a:t>，且能兼顧別人的需求，在兩者間求取最好的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平</a:t>
            </a:r>
            <a:r>
              <a:rPr kumimoji="1" lang="en-US" altLang="zh-TW" sz="24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400" dirty="0" smtClean="0">
                <a:solidFill>
                  <a:srgbClr val="92D050"/>
                </a:solidFill>
              </a:rPr>
            </a:br>
            <a:r>
              <a:rPr kumimoji="1" lang="zh-TW" altLang="en-US" sz="2400" dirty="0">
                <a:solidFill>
                  <a:srgbClr val="92D050"/>
                </a:solidFill>
              </a:rPr>
              <a:t> 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             衡</a:t>
            </a:r>
            <a:r>
              <a:rPr kumimoji="1" lang="zh-TW" altLang="en-US" sz="2400" dirty="0">
                <a:solidFill>
                  <a:srgbClr val="92D050"/>
                </a:solidFill>
              </a:rPr>
              <a:t>而共同獲益。</a:t>
            </a:r>
            <a:br>
              <a:rPr kumimoji="1" lang="zh-TW" altLang="en-US" sz="2400" dirty="0">
                <a:solidFill>
                  <a:srgbClr val="92D050"/>
                </a:solidFill>
              </a:rPr>
            </a:br>
            <a:r>
              <a:rPr kumimoji="1" lang="en-US" altLang="zh-TW" sz="2000" dirty="0"/>
              <a:t/>
            </a:r>
            <a:br>
              <a:rPr kumimoji="1" lang="en-US" altLang="zh-TW" sz="2000" dirty="0"/>
            </a:br>
            <a:r>
              <a:rPr kumimoji="1" lang="en-US" altLang="zh-TW" sz="2000" dirty="0" smtClean="0"/>
              <a:t/>
            </a:r>
            <a:br>
              <a:rPr kumimoji="1" lang="en-US" altLang="zh-TW" sz="2000" dirty="0" smtClean="0"/>
            </a:br>
            <a:endParaRPr kumimoji="1" lang="zh-TW" altLang="en-US" sz="2000" dirty="0"/>
          </a:p>
        </p:txBody>
      </p:sp>
      <p:sp>
        <p:nvSpPr>
          <p:cNvPr id="2" name="子標題 1"/>
          <p:cNvSpPr>
            <a:spLocks noGrp="1"/>
          </p:cNvSpPr>
          <p:nvPr>
            <p:ph type="body" idx="1"/>
          </p:nvPr>
        </p:nvSpPr>
        <p:spPr>
          <a:xfrm>
            <a:off x="1463040" y="463419"/>
            <a:ext cx="5747657" cy="609202"/>
          </a:xfrm>
        </p:spPr>
        <p:txBody>
          <a:bodyPr>
            <a:noAutofit/>
          </a:bodyPr>
          <a:lstStyle/>
          <a:p>
            <a:pPr algn="ctr"/>
            <a:r>
              <a:rPr kumimoji="1" lang="zh-TW" altLang="en-US" sz="3600" dirty="0"/>
              <a:t>七個習慣</a:t>
            </a:r>
            <a:r>
              <a:rPr kumimoji="1" lang="en-US" altLang="zh-TW" sz="3600" dirty="0"/>
              <a:t>--</a:t>
            </a:r>
            <a:r>
              <a:rPr kumimoji="1" lang="zh-TW" altLang="en-US" sz="3600" dirty="0"/>
              <a:t>追求成功的未來</a:t>
            </a:r>
          </a:p>
        </p:txBody>
      </p:sp>
    </p:spTree>
    <p:extLst>
      <p:ext uri="{BB962C8B-B14F-4D97-AF65-F5344CB8AC3E}">
        <p14:creationId xmlns:p14="http://schemas.microsoft.com/office/powerpoint/2010/main" val="283950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535577" y="1337307"/>
            <a:ext cx="8177349" cy="4836479"/>
          </a:xfrm>
        </p:spPr>
        <p:txBody>
          <a:bodyPr>
            <a:noAutofit/>
          </a:bodyPr>
          <a:lstStyle/>
          <a:p>
            <a:r>
              <a:rPr kumimoji="1" lang="zh-TW" altLang="en-US" sz="2400" dirty="0" smtClean="0">
                <a:solidFill>
                  <a:srgbClr val="FFFF00"/>
                </a:solidFill>
              </a:rPr>
              <a:t>習慣</a:t>
            </a:r>
            <a:r>
              <a:rPr kumimoji="1" lang="zh-TW" altLang="en-US" sz="2400" dirty="0">
                <a:solidFill>
                  <a:srgbClr val="FFFF00"/>
                </a:solidFill>
              </a:rPr>
              <a:t>五：知彼解己</a:t>
            </a:r>
            <a:r>
              <a:rPr kumimoji="1" lang="zh-TW" altLang="en-US" sz="2400" dirty="0"/>
              <a:t/>
            </a:r>
            <a:br>
              <a:rPr kumimoji="1" lang="zh-TW" altLang="en-US" sz="2400" dirty="0"/>
            </a:br>
            <a:r>
              <a:rPr kumimoji="1" lang="zh-TW" altLang="en-US" sz="2400" dirty="0" smtClean="0"/>
              <a:t>              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誠懇</a:t>
            </a:r>
            <a:r>
              <a:rPr kumimoji="1" lang="zh-TW" altLang="en-US" sz="2400" dirty="0">
                <a:solidFill>
                  <a:srgbClr val="92D050"/>
                </a:solidFill>
              </a:rPr>
              <a:t>傾聽別人的話語。我能坦誠自信的與人交談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，</a:t>
            </a:r>
            <a:r>
              <a:rPr kumimoji="1" lang="en-US" altLang="zh-TW" sz="24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400" dirty="0" smtClean="0">
                <a:solidFill>
                  <a:srgbClr val="92D050"/>
                </a:solidFill>
              </a:rPr>
            </a:br>
            <a:r>
              <a:rPr kumimoji="1" lang="zh-TW" altLang="en-US" sz="2400" dirty="0">
                <a:solidFill>
                  <a:srgbClr val="92D050"/>
                </a:solidFill>
              </a:rPr>
              <a:t> 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             提出</a:t>
            </a:r>
            <a:r>
              <a:rPr kumimoji="1" lang="zh-TW" altLang="en-US" sz="2400" dirty="0">
                <a:solidFill>
                  <a:srgbClr val="92D050"/>
                </a:solidFill>
              </a:rPr>
              <a:t>己見，更能善體人意，虛心聆聽別人的意見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和</a:t>
            </a:r>
            <a:r>
              <a:rPr kumimoji="1" lang="en-US" altLang="zh-TW" sz="24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400" dirty="0" smtClean="0">
                <a:solidFill>
                  <a:srgbClr val="92D050"/>
                </a:solidFill>
              </a:rPr>
            </a:br>
            <a:r>
              <a:rPr kumimoji="1" lang="zh-TW" altLang="en-US" sz="2400" dirty="0">
                <a:solidFill>
                  <a:srgbClr val="92D050"/>
                </a:solidFill>
              </a:rPr>
              <a:t> 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             感受</a:t>
            </a:r>
            <a:r>
              <a:rPr kumimoji="1" lang="zh-TW" altLang="en-US" sz="2400" dirty="0">
                <a:solidFill>
                  <a:srgbClr val="92D050"/>
                </a:solidFill>
              </a:rPr>
              <a:t>。 </a:t>
            </a:r>
            <a:br>
              <a:rPr kumimoji="1" lang="zh-TW" altLang="en-US" sz="2400" dirty="0">
                <a:solidFill>
                  <a:srgbClr val="92D050"/>
                </a:solidFill>
              </a:rPr>
            </a:br>
            <a:r>
              <a:rPr kumimoji="1" lang="zh-TW" altLang="en-US" sz="2400" dirty="0">
                <a:solidFill>
                  <a:srgbClr val="FFFF00"/>
                </a:solidFill>
              </a:rPr>
              <a:t>習慣六：統合綜效</a:t>
            </a:r>
            <a:br>
              <a:rPr kumimoji="1" lang="zh-TW" altLang="en-US" sz="2400" dirty="0">
                <a:solidFill>
                  <a:srgbClr val="FFFF00"/>
                </a:solidFill>
              </a:rPr>
            </a:br>
            <a:r>
              <a:rPr kumimoji="1" lang="zh-TW" altLang="en-US" sz="2400" dirty="0" smtClean="0">
                <a:solidFill>
                  <a:srgbClr val="92D050"/>
                </a:solidFill>
              </a:rPr>
              <a:t>              與</a:t>
            </a:r>
            <a:r>
              <a:rPr kumimoji="1" lang="zh-TW" altLang="en-US" sz="2400" dirty="0">
                <a:solidFill>
                  <a:srgbClr val="92D050"/>
                </a:solidFill>
              </a:rPr>
              <a:t>別人一起努力，完成最大的結果。我樂於學習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別</a:t>
            </a:r>
            <a:r>
              <a:rPr kumimoji="1" lang="en-US" altLang="zh-TW" sz="24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400" dirty="0" smtClean="0">
                <a:solidFill>
                  <a:srgbClr val="92D050"/>
                </a:solidFill>
              </a:rPr>
            </a:br>
            <a:r>
              <a:rPr kumimoji="1" lang="zh-TW" altLang="en-US" sz="2400" dirty="0">
                <a:solidFill>
                  <a:srgbClr val="92D050"/>
                </a:solidFill>
              </a:rPr>
              <a:t> 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             人</a:t>
            </a:r>
            <a:r>
              <a:rPr kumimoji="1" lang="zh-TW" altLang="en-US" sz="2400" dirty="0">
                <a:solidFill>
                  <a:srgbClr val="92D050"/>
                </a:solidFill>
              </a:rPr>
              <a:t>的長處、尊重別人的立場與意見，並在團隊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合作</a:t>
            </a:r>
            <a:r>
              <a:rPr kumimoji="1" lang="en-US" altLang="zh-TW" sz="24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400" dirty="0" smtClean="0">
                <a:solidFill>
                  <a:srgbClr val="92D050"/>
                </a:solidFill>
              </a:rPr>
            </a:br>
            <a:r>
              <a:rPr kumimoji="1" lang="zh-TW" altLang="en-US" sz="2400" dirty="0">
                <a:solidFill>
                  <a:srgbClr val="92D050"/>
                </a:solidFill>
              </a:rPr>
              <a:t> 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             中</a:t>
            </a:r>
            <a:r>
              <a:rPr kumimoji="1" lang="zh-TW" altLang="en-US" sz="2400" dirty="0">
                <a:solidFill>
                  <a:srgbClr val="92D050"/>
                </a:solidFill>
              </a:rPr>
              <a:t>共同解決問題。</a:t>
            </a:r>
            <a:br>
              <a:rPr kumimoji="1" lang="zh-TW" altLang="en-US" sz="2400" dirty="0">
                <a:solidFill>
                  <a:srgbClr val="92D050"/>
                </a:solidFill>
              </a:rPr>
            </a:br>
            <a:r>
              <a:rPr kumimoji="1" lang="zh-TW" altLang="en-US" sz="2400" dirty="0">
                <a:solidFill>
                  <a:srgbClr val="FFFF00"/>
                </a:solidFill>
              </a:rPr>
              <a:t>習慣七：不斷更新</a:t>
            </a:r>
            <a:r>
              <a:rPr kumimoji="1" lang="zh-TW" altLang="en-US" sz="2400" dirty="0"/>
              <a:t/>
            </a:r>
            <a:br>
              <a:rPr kumimoji="1" lang="zh-TW" altLang="en-US" sz="2400" dirty="0"/>
            </a:br>
            <a:r>
              <a:rPr kumimoji="1" lang="zh-TW" altLang="en-US" sz="2400" dirty="0" smtClean="0"/>
              <a:t>              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定期</a:t>
            </a:r>
            <a:r>
              <a:rPr kumimoji="1" lang="zh-TW" altLang="en-US" sz="2400" dirty="0">
                <a:solidFill>
                  <a:srgbClr val="92D050"/>
                </a:solidFill>
              </a:rPr>
              <a:t>讓自己日新又新。無論在學校學習或與家人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、</a:t>
            </a:r>
            <a:r>
              <a:rPr kumimoji="1" lang="en-US" altLang="zh-TW" sz="24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400" dirty="0" smtClean="0">
                <a:solidFill>
                  <a:srgbClr val="92D050"/>
                </a:solidFill>
              </a:rPr>
            </a:br>
            <a:r>
              <a:rPr kumimoji="1" lang="zh-TW" altLang="en-US" sz="2400" dirty="0">
                <a:solidFill>
                  <a:srgbClr val="92D050"/>
                </a:solidFill>
              </a:rPr>
              <a:t> 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             朋友</a:t>
            </a:r>
            <a:r>
              <a:rPr kumimoji="1" lang="zh-TW" altLang="en-US" sz="2400" dirty="0">
                <a:solidFill>
                  <a:srgbClr val="92D050"/>
                </a:solidFill>
              </a:rPr>
              <a:t>相處，我會努力充實自己，並適時關懷及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幫助</a:t>
            </a:r>
            <a:r>
              <a:rPr kumimoji="1" lang="en-US" altLang="zh-TW" sz="24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400" dirty="0" smtClean="0">
                <a:solidFill>
                  <a:srgbClr val="92D050"/>
                </a:solidFill>
              </a:rPr>
            </a:br>
            <a:r>
              <a:rPr kumimoji="1" lang="zh-TW" altLang="en-US" sz="2400" dirty="0">
                <a:solidFill>
                  <a:srgbClr val="92D050"/>
                </a:solidFill>
              </a:rPr>
              <a:t> 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             他人</a:t>
            </a:r>
            <a:r>
              <a:rPr kumimoji="1" lang="zh-TW" altLang="en-US" sz="2400" dirty="0">
                <a:solidFill>
                  <a:srgbClr val="92D050"/>
                </a:solidFill>
              </a:rPr>
              <a:t>。</a:t>
            </a:r>
            <a:br>
              <a:rPr kumimoji="1" lang="zh-TW" altLang="en-US" sz="2400" dirty="0">
                <a:solidFill>
                  <a:srgbClr val="92D050"/>
                </a:solidFill>
              </a:rPr>
            </a:br>
            <a:r>
              <a:rPr kumimoji="1" lang="en-US" altLang="zh-TW" sz="2000" dirty="0"/>
              <a:t/>
            </a:r>
            <a:br>
              <a:rPr kumimoji="1" lang="en-US" altLang="zh-TW" sz="2000" dirty="0"/>
            </a:br>
            <a:r>
              <a:rPr kumimoji="1" lang="en-US" altLang="zh-TW" sz="2000" dirty="0" smtClean="0"/>
              <a:t/>
            </a:r>
            <a:br>
              <a:rPr kumimoji="1" lang="en-US" altLang="zh-TW" sz="2000" dirty="0" smtClean="0"/>
            </a:br>
            <a:endParaRPr kumimoji="1" lang="zh-TW" altLang="en-US" sz="2000" dirty="0"/>
          </a:p>
        </p:txBody>
      </p:sp>
      <p:sp>
        <p:nvSpPr>
          <p:cNvPr id="2" name="子標題 1"/>
          <p:cNvSpPr>
            <a:spLocks noGrp="1"/>
          </p:cNvSpPr>
          <p:nvPr>
            <p:ph type="body" idx="1"/>
          </p:nvPr>
        </p:nvSpPr>
        <p:spPr>
          <a:xfrm>
            <a:off x="1463040" y="463419"/>
            <a:ext cx="5747657" cy="609202"/>
          </a:xfrm>
        </p:spPr>
        <p:txBody>
          <a:bodyPr>
            <a:noAutofit/>
          </a:bodyPr>
          <a:lstStyle/>
          <a:p>
            <a:pPr algn="ctr"/>
            <a:r>
              <a:rPr kumimoji="1" lang="zh-TW" altLang="en-US" sz="3600" dirty="0"/>
              <a:t>七個習慣</a:t>
            </a:r>
            <a:r>
              <a:rPr kumimoji="1" lang="en-US" altLang="zh-TW" sz="3600" dirty="0"/>
              <a:t>--</a:t>
            </a:r>
            <a:r>
              <a:rPr kumimoji="1" lang="zh-TW" altLang="en-US" sz="3600" dirty="0"/>
              <a:t>追求成功的未來</a:t>
            </a:r>
          </a:p>
        </p:txBody>
      </p:sp>
    </p:spTree>
    <p:extLst>
      <p:ext uri="{BB962C8B-B14F-4D97-AF65-F5344CB8AC3E}">
        <p14:creationId xmlns:p14="http://schemas.microsoft.com/office/powerpoint/2010/main" val="165279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2124125" y="1284991"/>
            <a:ext cx="4865097" cy="5144003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en-US" altLang="zh-TW" sz="2400" dirty="0" smtClean="0"/>
              <a:t/>
            </a:r>
            <a:br>
              <a:rPr kumimoji="1" lang="en-US" altLang="zh-TW" sz="2400" dirty="0" smtClean="0"/>
            </a:br>
            <a:r>
              <a:rPr kumimoji="1" lang="zh-TW" altLang="en-US" sz="3100" b="1" dirty="0" smtClean="0">
                <a:solidFill>
                  <a:srgbClr val="FFFF00"/>
                </a:solidFill>
              </a:rPr>
              <a:t>導師簡介</a:t>
            </a:r>
            <a:r>
              <a:rPr kumimoji="1" lang="en-US" altLang="zh-TW" sz="3100" b="1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3100" b="1" dirty="0" smtClean="0">
                <a:solidFill>
                  <a:srgbClr val="FFFF00"/>
                </a:solidFill>
              </a:rPr>
            </a:br>
            <a:r>
              <a:rPr kumimoji="1" lang="en-US" altLang="zh-TW" sz="3100" b="1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3100" b="1" dirty="0" smtClean="0">
                <a:solidFill>
                  <a:srgbClr val="FFFF00"/>
                </a:solidFill>
              </a:rPr>
            </a:br>
            <a:r>
              <a:rPr kumimoji="1" lang="zh-TW" altLang="en-US" sz="3100" b="1" dirty="0" smtClean="0">
                <a:solidFill>
                  <a:srgbClr val="FFFF00"/>
                </a:solidFill>
              </a:rPr>
              <a:t>班級學生概況</a:t>
            </a:r>
            <a:r>
              <a:rPr kumimoji="1" lang="en-US" altLang="zh-TW" sz="3100" b="1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3100" b="1" dirty="0" smtClean="0">
                <a:solidFill>
                  <a:srgbClr val="FFFF00"/>
                </a:solidFill>
              </a:rPr>
            </a:br>
            <a:r>
              <a:rPr kumimoji="1" lang="en-US" altLang="zh-TW" sz="3100" b="1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3100" b="1" dirty="0" smtClean="0">
                <a:solidFill>
                  <a:srgbClr val="FFFF00"/>
                </a:solidFill>
              </a:rPr>
            </a:br>
            <a:r>
              <a:rPr kumimoji="1" lang="zh-TW" altLang="en-US" sz="3100" b="1" dirty="0" smtClean="0">
                <a:solidFill>
                  <a:srgbClr val="FFFF00"/>
                </a:solidFill>
              </a:rPr>
              <a:t>行政宣導</a:t>
            </a:r>
            <a:r>
              <a:rPr kumimoji="1" lang="en-US" altLang="zh-TW" sz="3100" b="1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3100" b="1" dirty="0" smtClean="0">
                <a:solidFill>
                  <a:srgbClr val="FFFF00"/>
                </a:solidFill>
              </a:rPr>
            </a:br>
            <a:r>
              <a:rPr kumimoji="1" lang="en-US" altLang="zh-TW" sz="3100" b="1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3100" b="1" dirty="0" smtClean="0">
                <a:solidFill>
                  <a:srgbClr val="FFFF00"/>
                </a:solidFill>
              </a:rPr>
            </a:br>
            <a:r>
              <a:rPr kumimoji="1" lang="zh-TW" altLang="en-US" sz="3100" b="1" dirty="0" smtClean="0">
                <a:solidFill>
                  <a:srgbClr val="FFFF00"/>
                </a:solidFill>
              </a:rPr>
              <a:t>班級經營</a:t>
            </a:r>
            <a:r>
              <a:rPr kumimoji="1" lang="en-US" altLang="zh-TW" sz="3100" b="1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3100" b="1" dirty="0" smtClean="0">
                <a:solidFill>
                  <a:srgbClr val="FFFF00"/>
                </a:solidFill>
              </a:rPr>
            </a:br>
            <a:r>
              <a:rPr kumimoji="1" lang="en-US" altLang="zh-TW" sz="3100" b="1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3100" b="1" dirty="0" smtClean="0">
                <a:solidFill>
                  <a:srgbClr val="FFFF00"/>
                </a:solidFill>
              </a:rPr>
            </a:br>
            <a:r>
              <a:rPr kumimoji="1" lang="zh-TW" altLang="en-US" sz="3100" b="1" dirty="0" smtClean="0">
                <a:solidFill>
                  <a:srgbClr val="FFFF00"/>
                </a:solidFill>
              </a:rPr>
              <a:t>升學檢定資訊</a:t>
            </a:r>
            <a:r>
              <a:rPr kumimoji="1" lang="en-US" altLang="zh-TW" sz="3100" b="1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3100" b="1" dirty="0" smtClean="0">
                <a:solidFill>
                  <a:srgbClr val="FFFF00"/>
                </a:solidFill>
              </a:rPr>
            </a:br>
            <a:r>
              <a:rPr kumimoji="1" lang="en-US" altLang="zh-TW" sz="3100" b="1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3100" b="1" dirty="0" smtClean="0">
                <a:solidFill>
                  <a:srgbClr val="FFFF00"/>
                </a:solidFill>
              </a:rPr>
            </a:br>
            <a:r>
              <a:rPr kumimoji="1" lang="zh-TW" altLang="en-US" sz="3100" b="1" dirty="0" smtClean="0">
                <a:solidFill>
                  <a:srgbClr val="FFFF00"/>
                </a:solidFill>
              </a:rPr>
              <a:t>親師交流</a:t>
            </a:r>
            <a:r>
              <a:rPr kumimoji="1" lang="en-US" altLang="zh-TW" sz="3100" dirty="0" smtClean="0"/>
              <a:t/>
            </a:r>
            <a:br>
              <a:rPr kumimoji="1" lang="en-US" altLang="zh-TW" sz="3100" dirty="0" smtClean="0"/>
            </a:br>
            <a:endParaRPr kumimoji="1" lang="zh-TW" altLang="en-US" sz="3100" dirty="0"/>
          </a:p>
        </p:txBody>
      </p:sp>
      <p:sp>
        <p:nvSpPr>
          <p:cNvPr id="2" name="子標題 1"/>
          <p:cNvSpPr>
            <a:spLocks noGrp="1"/>
          </p:cNvSpPr>
          <p:nvPr>
            <p:ph type="body" idx="1"/>
          </p:nvPr>
        </p:nvSpPr>
        <p:spPr>
          <a:xfrm>
            <a:off x="2332538" y="346174"/>
            <a:ext cx="4343589" cy="769952"/>
          </a:xfrm>
        </p:spPr>
        <p:txBody>
          <a:bodyPr>
            <a:normAutofit/>
          </a:bodyPr>
          <a:lstStyle/>
          <a:p>
            <a:pPr algn="ctr"/>
            <a:r>
              <a:rPr kumimoji="1" lang="zh-TW" altLang="en-US" sz="3600" b="1" dirty="0"/>
              <a:t>班親會流程</a:t>
            </a:r>
          </a:p>
        </p:txBody>
      </p:sp>
    </p:spTree>
    <p:extLst>
      <p:ext uri="{BB962C8B-B14F-4D97-AF65-F5344CB8AC3E}">
        <p14:creationId xmlns:p14="http://schemas.microsoft.com/office/powerpoint/2010/main" val="397009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1004058" y="690964"/>
            <a:ext cx="7402186" cy="6073518"/>
          </a:xfrm>
        </p:spPr>
        <p:txBody>
          <a:bodyPr>
            <a:normAutofit fontScale="90000"/>
          </a:bodyPr>
          <a:lstStyle/>
          <a:p>
            <a:r>
              <a:rPr kumimoji="1" lang="zh-TW" altLang="en-US" sz="2400" dirty="0">
                <a:solidFill>
                  <a:srgbClr val="FFFF00"/>
                </a:solidFill>
              </a:rPr>
              <a:t>※</a:t>
            </a:r>
            <a:r>
              <a:rPr kumimoji="1" lang="zh-TW" altLang="en-US" sz="2400" dirty="0" smtClean="0">
                <a:solidFill>
                  <a:srgbClr val="FFFF00"/>
                </a:solidFill>
              </a:rPr>
              <a:t>升學管道：</a:t>
            </a:r>
            <a:r>
              <a:rPr kumimoji="1" lang="en-US" altLang="zh-TW" sz="2400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2400" dirty="0" smtClean="0">
                <a:solidFill>
                  <a:srgbClr val="FFFF00"/>
                </a:solidFill>
              </a:rPr>
            </a:br>
            <a:r>
              <a:rPr kumimoji="1" lang="en-US" altLang="zh-TW" sz="2400" dirty="0" smtClean="0"/>
              <a:t>    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甄選入學（錄取人數佔最大宗）</a:t>
            </a:r>
            <a:r>
              <a:rPr kumimoji="1" lang="en-US" altLang="zh-TW" sz="24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400" dirty="0" smtClean="0">
                <a:solidFill>
                  <a:srgbClr val="92D050"/>
                </a:solidFill>
              </a:rPr>
            </a:br>
            <a:r>
              <a:rPr kumimoji="1" lang="en-US" altLang="zh-TW" sz="2400" dirty="0" smtClean="0">
                <a:solidFill>
                  <a:srgbClr val="92D050"/>
                </a:solidFill>
              </a:rPr>
              <a:t>    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技優入學</a:t>
            </a:r>
            <a:r>
              <a:rPr kumimoji="1" lang="en-US" altLang="zh-TW" sz="24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400" dirty="0" smtClean="0">
                <a:solidFill>
                  <a:srgbClr val="92D050"/>
                </a:solidFill>
              </a:rPr>
            </a:br>
            <a:r>
              <a:rPr kumimoji="1" lang="en-US" altLang="zh-TW" sz="2400" dirty="0">
                <a:solidFill>
                  <a:srgbClr val="92D050"/>
                </a:solidFill>
              </a:rPr>
              <a:t> </a:t>
            </a:r>
            <a:r>
              <a:rPr kumimoji="1" lang="en-US" altLang="zh-TW" sz="2400" dirty="0" smtClean="0">
                <a:solidFill>
                  <a:srgbClr val="92D050"/>
                </a:solidFill>
              </a:rPr>
              <a:t>   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聯合登記分發</a:t>
            </a:r>
            <a:r>
              <a:rPr kumimoji="1" lang="en-US" altLang="zh-TW" sz="24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400" dirty="0" smtClean="0">
                <a:solidFill>
                  <a:srgbClr val="92D050"/>
                </a:solidFill>
              </a:rPr>
            </a:br>
            <a:r>
              <a:rPr kumimoji="1" lang="en-US" altLang="zh-TW" sz="2400" dirty="0">
                <a:solidFill>
                  <a:srgbClr val="92D050"/>
                </a:solidFill>
              </a:rPr>
              <a:t> </a:t>
            </a:r>
            <a:r>
              <a:rPr kumimoji="1" lang="en-US" altLang="zh-TW" sz="2400" dirty="0" smtClean="0">
                <a:solidFill>
                  <a:srgbClr val="92D050"/>
                </a:solidFill>
              </a:rPr>
              <a:t>   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繁星計畫</a:t>
            </a:r>
            <a:r>
              <a:rPr kumimoji="1" lang="en-US" altLang="zh-TW" sz="24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400" dirty="0" smtClean="0">
                <a:solidFill>
                  <a:srgbClr val="92D050"/>
                </a:solidFill>
              </a:rPr>
            </a:br>
            <a:r>
              <a:rPr kumimoji="1" lang="en-US" altLang="zh-TW" sz="2400" dirty="0" smtClean="0"/>
              <a:t/>
            </a:r>
            <a:br>
              <a:rPr kumimoji="1" lang="en-US" altLang="zh-TW" sz="2400" dirty="0" smtClean="0"/>
            </a:br>
            <a:r>
              <a:rPr kumimoji="1" lang="zh-TW" altLang="en-US" sz="2400" dirty="0" smtClean="0">
                <a:solidFill>
                  <a:srgbClr val="FFFF00"/>
                </a:solidFill>
              </a:rPr>
              <a:t>※</a:t>
            </a:r>
            <a:r>
              <a:rPr kumimoji="1" lang="zh-TW" altLang="en-US" sz="2400" dirty="0">
                <a:solidFill>
                  <a:srgbClr val="FFFF00"/>
                </a:solidFill>
              </a:rPr>
              <a:t>觀光</a:t>
            </a:r>
            <a:r>
              <a:rPr kumimoji="1" lang="zh-TW" altLang="en-US" sz="2400" dirty="0" smtClean="0">
                <a:solidFill>
                  <a:srgbClr val="FFFF00"/>
                </a:solidFill>
              </a:rPr>
              <a:t>科報考類別：餐旅群</a:t>
            </a:r>
            <a:r>
              <a:rPr kumimoji="1" lang="en-US" altLang="zh-TW" sz="2400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2400" dirty="0" smtClean="0">
                <a:solidFill>
                  <a:srgbClr val="FFFF00"/>
                </a:solidFill>
              </a:rPr>
            </a:br>
            <a:r>
              <a:rPr kumimoji="1" lang="en-US" altLang="zh-TW" sz="2400" dirty="0" smtClean="0"/>
              <a:t>    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國、英、數（各佔</a:t>
            </a:r>
            <a:r>
              <a:rPr kumimoji="1" lang="en-US" altLang="zh-TW" sz="2400" dirty="0" smtClean="0">
                <a:solidFill>
                  <a:srgbClr val="92D050"/>
                </a:solidFill>
              </a:rPr>
              <a:t>100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分）</a:t>
            </a:r>
            <a:r>
              <a:rPr kumimoji="1" lang="en-US" altLang="zh-TW" sz="24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400" dirty="0" smtClean="0">
                <a:solidFill>
                  <a:srgbClr val="92D050"/>
                </a:solidFill>
              </a:rPr>
            </a:br>
            <a:r>
              <a:rPr kumimoji="1" lang="en-US" altLang="zh-TW" sz="2400" dirty="0">
                <a:solidFill>
                  <a:srgbClr val="92D050"/>
                </a:solidFill>
              </a:rPr>
              <a:t> </a:t>
            </a:r>
            <a:r>
              <a:rPr kumimoji="1" lang="en-US" altLang="zh-TW" sz="2400" dirty="0" smtClean="0">
                <a:solidFill>
                  <a:srgbClr val="92D050"/>
                </a:solidFill>
              </a:rPr>
              <a:t>   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專業科目（一）：餐旅概論</a:t>
            </a:r>
            <a:r>
              <a:rPr kumimoji="1" lang="en-US" altLang="zh-TW" sz="2400" dirty="0" smtClean="0">
                <a:solidFill>
                  <a:srgbClr val="92D050"/>
                </a:solidFill>
              </a:rPr>
              <a:t>(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加權後</a:t>
            </a:r>
            <a:r>
              <a:rPr kumimoji="1" lang="en-US" altLang="zh-TW" sz="2400" dirty="0" smtClean="0">
                <a:solidFill>
                  <a:srgbClr val="92D050"/>
                </a:solidFill>
              </a:rPr>
              <a:t>200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分</a:t>
            </a:r>
            <a:r>
              <a:rPr kumimoji="1" lang="en-US" altLang="zh-TW" sz="2400" dirty="0" smtClean="0">
                <a:solidFill>
                  <a:srgbClr val="92D050"/>
                </a:solidFill>
              </a:rPr>
              <a:t>)</a:t>
            </a:r>
            <a:br>
              <a:rPr kumimoji="1" lang="en-US" altLang="zh-TW" sz="2400" dirty="0" smtClean="0">
                <a:solidFill>
                  <a:srgbClr val="92D050"/>
                </a:solidFill>
              </a:rPr>
            </a:br>
            <a:r>
              <a:rPr kumimoji="1" lang="en-US" altLang="zh-TW" sz="2400" dirty="0">
                <a:solidFill>
                  <a:srgbClr val="92D050"/>
                </a:solidFill>
              </a:rPr>
              <a:t> </a:t>
            </a:r>
            <a:r>
              <a:rPr kumimoji="1" lang="en-US" altLang="zh-TW" sz="2400" dirty="0" smtClean="0">
                <a:solidFill>
                  <a:srgbClr val="92D050"/>
                </a:solidFill>
              </a:rPr>
              <a:t>   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專業科目（二）：餐旅服務、飲料與調酒</a:t>
            </a:r>
            <a:r>
              <a:rPr kumimoji="1" lang="en-US" altLang="zh-TW" sz="2400" dirty="0">
                <a:solidFill>
                  <a:srgbClr val="92D050"/>
                </a:solidFill>
              </a:rPr>
              <a:t>(</a:t>
            </a:r>
            <a:r>
              <a:rPr kumimoji="1" lang="zh-TW" altLang="en-US" sz="2400" dirty="0">
                <a:solidFill>
                  <a:srgbClr val="92D050"/>
                </a:solidFill>
              </a:rPr>
              <a:t>加權後</a:t>
            </a:r>
            <a:r>
              <a:rPr kumimoji="1" lang="en-US" altLang="zh-TW" sz="2400" dirty="0">
                <a:solidFill>
                  <a:srgbClr val="92D050"/>
                </a:solidFill>
              </a:rPr>
              <a:t>200</a:t>
            </a:r>
            <a:r>
              <a:rPr kumimoji="1" lang="zh-TW" altLang="en-US" sz="2400" dirty="0">
                <a:solidFill>
                  <a:srgbClr val="92D050"/>
                </a:solidFill>
              </a:rPr>
              <a:t>分</a:t>
            </a:r>
            <a:r>
              <a:rPr kumimoji="1" lang="en-US" altLang="zh-TW" sz="2400" dirty="0">
                <a:solidFill>
                  <a:srgbClr val="92D050"/>
                </a:solidFill>
              </a:rPr>
              <a:t>)</a:t>
            </a:r>
            <a:br>
              <a:rPr kumimoji="1" lang="en-US" altLang="zh-TW" sz="2400" dirty="0">
                <a:solidFill>
                  <a:srgbClr val="92D050"/>
                </a:solidFill>
              </a:rPr>
            </a:br>
            <a:r>
              <a:rPr kumimoji="1" lang="en-US" altLang="zh-TW" sz="24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400" dirty="0" smtClean="0">
                <a:solidFill>
                  <a:srgbClr val="92D050"/>
                </a:solidFill>
              </a:rPr>
            </a:br>
            <a:r>
              <a:rPr kumimoji="1" lang="zh-TW" altLang="en-US" sz="2400" dirty="0" smtClean="0">
                <a:solidFill>
                  <a:srgbClr val="FFFF00"/>
                </a:solidFill>
              </a:rPr>
              <a:t>※</a:t>
            </a:r>
            <a:r>
              <a:rPr kumimoji="1" lang="zh-TW" altLang="en-US" sz="2400" dirty="0">
                <a:solidFill>
                  <a:srgbClr val="FFFF00"/>
                </a:solidFill>
              </a:rPr>
              <a:t>專業</a:t>
            </a:r>
            <a:r>
              <a:rPr kumimoji="1" lang="zh-TW" altLang="en-US" sz="2400" dirty="0" smtClean="0">
                <a:solidFill>
                  <a:srgbClr val="FFFF00"/>
                </a:solidFill>
              </a:rPr>
              <a:t>證照：</a:t>
            </a:r>
            <a:r>
              <a:rPr kumimoji="1" lang="en-US" altLang="zh-TW" sz="2400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2400" dirty="0" smtClean="0">
                <a:solidFill>
                  <a:srgbClr val="FFFF00"/>
                </a:solidFill>
              </a:rPr>
            </a:br>
            <a:r>
              <a:rPr kumimoji="1" lang="zh-TW" altLang="en-US" sz="2400" dirty="0" smtClean="0">
                <a:solidFill>
                  <a:srgbClr val="FFFF00"/>
                </a:solidFill>
              </a:rPr>
              <a:t>    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餐旅服務丙級</a:t>
            </a:r>
            <a:r>
              <a:rPr kumimoji="1" lang="en-US" altLang="zh-TW" sz="2400" dirty="0">
                <a:solidFill>
                  <a:srgbClr val="92D050"/>
                </a:solidFill>
              </a:rPr>
              <a:t/>
            </a:r>
            <a:br>
              <a:rPr kumimoji="1" lang="en-US" altLang="zh-TW" sz="2400" dirty="0">
                <a:solidFill>
                  <a:srgbClr val="92D050"/>
                </a:solidFill>
              </a:rPr>
            </a:br>
            <a:r>
              <a:rPr kumimoji="1" lang="en-US" altLang="zh-TW" sz="2400" dirty="0" smtClean="0">
                <a:solidFill>
                  <a:srgbClr val="92D050"/>
                </a:solidFill>
              </a:rPr>
              <a:t>    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飲料調製丙級</a:t>
            </a:r>
            <a:r>
              <a:rPr kumimoji="1" lang="en-US" altLang="zh-TW" sz="24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400" dirty="0" smtClean="0">
                <a:solidFill>
                  <a:srgbClr val="92D050"/>
                </a:solidFill>
              </a:rPr>
            </a:br>
            <a:r>
              <a:rPr kumimoji="1" lang="zh-TW" altLang="en-US" sz="2400" dirty="0">
                <a:solidFill>
                  <a:srgbClr val="92D050"/>
                </a:solidFill>
              </a:rPr>
              <a:t> 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   全民英檢</a:t>
            </a:r>
            <a:r>
              <a:rPr kumimoji="1" lang="en-US" altLang="zh-TW" sz="24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400" dirty="0" smtClean="0">
                <a:solidFill>
                  <a:srgbClr val="92D050"/>
                </a:solidFill>
              </a:rPr>
            </a:br>
            <a:r>
              <a:rPr kumimoji="1" lang="zh-TW" altLang="en-US" sz="2400" dirty="0" smtClean="0">
                <a:solidFill>
                  <a:srgbClr val="92D050"/>
                </a:solidFill>
              </a:rPr>
              <a:t>    多</a:t>
            </a:r>
            <a:r>
              <a:rPr kumimoji="1" lang="zh-TW" altLang="en-US" sz="2400" dirty="0">
                <a:solidFill>
                  <a:srgbClr val="92D050"/>
                </a:solidFill>
              </a:rPr>
              <a:t>益英語檢測</a:t>
            </a:r>
            <a:r>
              <a:rPr kumimoji="1" lang="en-US" altLang="zh-TW" sz="24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400" dirty="0" smtClean="0">
                <a:solidFill>
                  <a:srgbClr val="92D050"/>
                </a:solidFill>
              </a:rPr>
            </a:br>
            <a:r>
              <a:rPr kumimoji="1" lang="en-US" altLang="zh-TW" sz="2400" dirty="0" smtClean="0">
                <a:solidFill>
                  <a:srgbClr val="92D050"/>
                </a:solidFill>
              </a:rPr>
              <a:t>    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商教會英文能力測驗</a:t>
            </a:r>
            <a:r>
              <a:rPr kumimoji="1" lang="en-US" altLang="zh-TW" sz="2400" dirty="0" smtClean="0">
                <a:solidFill>
                  <a:srgbClr val="92D050"/>
                </a:solidFill>
              </a:rPr>
              <a:t>(105.11.20)</a:t>
            </a:r>
            <a:br>
              <a:rPr kumimoji="1" lang="en-US" altLang="zh-TW" sz="2400" dirty="0" smtClean="0">
                <a:solidFill>
                  <a:srgbClr val="92D050"/>
                </a:solidFill>
              </a:rPr>
            </a:br>
            <a:r>
              <a:rPr kumimoji="1" lang="zh-TW" altLang="en-US" sz="2400" dirty="0">
                <a:solidFill>
                  <a:srgbClr val="92D050"/>
                </a:solidFill>
              </a:rPr>
              <a:t> 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   日文檢定</a:t>
            </a:r>
            <a:r>
              <a:rPr kumimoji="1" lang="en-US" altLang="zh-TW" sz="2200" dirty="0" smtClean="0"/>
              <a:t/>
            </a:r>
            <a:br>
              <a:rPr kumimoji="1" lang="en-US" altLang="zh-TW" sz="2200" dirty="0" smtClean="0"/>
            </a:br>
            <a:r>
              <a:rPr kumimoji="1" lang="en-US" altLang="zh-TW" sz="2000" dirty="0" smtClean="0"/>
              <a:t>                            </a:t>
            </a:r>
            <a:r>
              <a:rPr kumimoji="1" lang="en-US" altLang="zh-TW" sz="2000" dirty="0"/>
              <a:t/>
            </a:r>
            <a:br>
              <a:rPr kumimoji="1" lang="en-US" altLang="zh-TW" sz="2000" dirty="0"/>
            </a:br>
            <a:endParaRPr kumimoji="1" lang="zh-TW" altLang="en-US" sz="2000" dirty="0"/>
          </a:p>
        </p:txBody>
      </p:sp>
      <p:sp>
        <p:nvSpPr>
          <p:cNvPr id="2" name="子標題 1"/>
          <p:cNvSpPr>
            <a:spLocks noGrp="1"/>
          </p:cNvSpPr>
          <p:nvPr>
            <p:ph type="body" idx="1"/>
          </p:nvPr>
        </p:nvSpPr>
        <p:spPr>
          <a:xfrm>
            <a:off x="2809999" y="271730"/>
            <a:ext cx="3621973" cy="512752"/>
          </a:xfrm>
        </p:spPr>
        <p:txBody>
          <a:bodyPr>
            <a:noAutofit/>
          </a:bodyPr>
          <a:lstStyle/>
          <a:p>
            <a:pPr algn="ctr"/>
            <a:r>
              <a:rPr kumimoji="1" lang="zh-TW" altLang="en-US" sz="3600" dirty="0" smtClean="0"/>
              <a:t>升</a:t>
            </a:r>
            <a:r>
              <a:rPr kumimoji="1" lang="en-US" altLang="zh-TW" sz="3600" dirty="0" smtClean="0"/>
              <a:t> </a:t>
            </a:r>
            <a:r>
              <a:rPr kumimoji="1" lang="zh-TW" altLang="en-US" sz="3600" dirty="0" smtClean="0"/>
              <a:t>學 檢 定 資</a:t>
            </a:r>
            <a:r>
              <a:rPr kumimoji="1" lang="en-US" altLang="zh-TW" sz="3600" dirty="0" smtClean="0"/>
              <a:t> </a:t>
            </a:r>
            <a:r>
              <a:rPr kumimoji="1" lang="zh-TW" altLang="en-US" sz="3600" dirty="0" smtClean="0"/>
              <a:t>訊</a:t>
            </a:r>
            <a:endParaRPr kumimoji="1"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99887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1750423" y="667103"/>
            <a:ext cx="6714308" cy="5909483"/>
          </a:xfrm>
        </p:spPr>
        <p:txBody>
          <a:bodyPr>
            <a:normAutofit/>
          </a:bodyPr>
          <a:lstStyle/>
          <a:p>
            <a:r>
              <a:rPr kumimoji="1" lang="en-US" altLang="zh-TW" sz="2000" dirty="0" smtClean="0"/>
              <a:t>                            </a:t>
            </a:r>
            <a:r>
              <a:rPr kumimoji="1" lang="en-US" altLang="zh-TW" sz="2000" dirty="0"/>
              <a:t/>
            </a:r>
            <a:br>
              <a:rPr kumimoji="1" lang="en-US" altLang="zh-TW" sz="2000" dirty="0"/>
            </a:br>
            <a:endParaRPr kumimoji="1" lang="zh-TW" altLang="en-US" sz="2000" dirty="0"/>
          </a:p>
        </p:txBody>
      </p:sp>
      <p:sp>
        <p:nvSpPr>
          <p:cNvPr id="2" name="子標題 1"/>
          <p:cNvSpPr>
            <a:spLocks noGrp="1"/>
          </p:cNvSpPr>
          <p:nvPr>
            <p:ph type="body" idx="1"/>
          </p:nvPr>
        </p:nvSpPr>
        <p:spPr>
          <a:xfrm>
            <a:off x="2860767" y="667103"/>
            <a:ext cx="3360170" cy="512752"/>
          </a:xfrm>
        </p:spPr>
        <p:txBody>
          <a:bodyPr>
            <a:noAutofit/>
          </a:bodyPr>
          <a:lstStyle/>
          <a:p>
            <a:pPr algn="ctr"/>
            <a:r>
              <a:rPr kumimoji="1" lang="zh-TW" altLang="en-US" sz="3600" dirty="0"/>
              <a:t>專業養成規劃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018443"/>
              </p:ext>
            </p:extLst>
          </p:nvPr>
        </p:nvGraphicFramePr>
        <p:xfrm>
          <a:off x="1302438" y="1632856"/>
          <a:ext cx="6954475" cy="42976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60338"/>
                <a:gridCol w="4894137"/>
              </a:tblGrid>
              <a:tr h="785853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</a:rPr>
                        <a:t>時程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</a:rPr>
                        <a:t>證照</a:t>
                      </a:r>
                      <a:r>
                        <a:rPr lang="en-US" sz="2000" kern="0" dirty="0">
                          <a:effectLst/>
                        </a:rPr>
                        <a:t>&amp;</a:t>
                      </a:r>
                      <a:r>
                        <a:rPr lang="zh-TW" sz="2000" kern="0" dirty="0">
                          <a:effectLst/>
                        </a:rPr>
                        <a:t>教學活動規劃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9050" marR="19050" marT="0" marB="0" anchor="ctr"/>
                </a:tc>
              </a:tr>
              <a:tr h="548166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000" kern="0">
                          <a:solidFill>
                            <a:schemeClr val="bg1"/>
                          </a:solidFill>
                          <a:effectLst/>
                        </a:rPr>
                        <a:t>一上</a:t>
                      </a:r>
                      <a:endParaRPr lang="zh-TW" sz="2000" kern="100">
                        <a:solidFill>
                          <a:schemeClr val="bg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solidFill>
                            <a:schemeClr val="bg1"/>
                          </a:solidFill>
                          <a:effectLst/>
                        </a:rPr>
                        <a:t>商教會英文檢定</a:t>
                      </a:r>
                      <a:r>
                        <a:rPr lang="en-US" sz="2000" kern="0" dirty="0">
                          <a:solidFill>
                            <a:schemeClr val="bg1"/>
                          </a:solidFill>
                          <a:effectLst/>
                        </a:rPr>
                        <a:t>(</a:t>
                      </a:r>
                      <a:r>
                        <a:rPr lang="zh-TW" sz="2000" kern="0" dirty="0">
                          <a:solidFill>
                            <a:schemeClr val="bg1"/>
                          </a:solidFill>
                          <a:effectLst/>
                        </a:rPr>
                        <a:t>四</a:t>
                      </a:r>
                      <a:r>
                        <a:rPr lang="zh-TW" sz="2000" kern="0" dirty="0" smtClean="0">
                          <a:solidFill>
                            <a:schemeClr val="bg1"/>
                          </a:solidFill>
                          <a:effectLst/>
                        </a:rPr>
                        <a:t>級或三級</a:t>
                      </a:r>
                      <a:r>
                        <a:rPr lang="en-US" altLang="zh-TW" sz="2000" kern="0" dirty="0" smtClean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zh-TW" sz="2000" kern="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9050" marR="19050" marT="0" marB="0" anchor="ctr"/>
                </a:tc>
              </a:tr>
              <a:tr h="475374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一下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全民英檢初試</a:t>
                      </a:r>
                      <a:r>
                        <a:rPr lang="en-US" sz="2000" kern="0">
                          <a:effectLst/>
                        </a:rPr>
                        <a:t>(</a:t>
                      </a:r>
                      <a:r>
                        <a:rPr lang="zh-TW" sz="2000" kern="0">
                          <a:effectLst/>
                        </a:rPr>
                        <a:t>中、初級</a:t>
                      </a:r>
                      <a:r>
                        <a:rPr lang="en-US" sz="2000" kern="0">
                          <a:effectLst/>
                        </a:rPr>
                        <a:t>)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9050" marR="19050" marT="0" marB="0" anchor="ctr"/>
                </a:tc>
              </a:tr>
              <a:tr h="522911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二上</a:t>
                      </a:r>
                      <a:r>
                        <a:rPr lang="en-US" sz="2000" kern="0">
                          <a:effectLst/>
                        </a:rPr>
                        <a:t>(12</a:t>
                      </a:r>
                      <a:r>
                        <a:rPr lang="zh-TW" sz="2000" kern="0">
                          <a:effectLst/>
                        </a:rPr>
                        <a:t>月</a:t>
                      </a:r>
                      <a:r>
                        <a:rPr lang="en-US" sz="2000" kern="0">
                          <a:effectLst/>
                        </a:rPr>
                        <a:t>)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</a:rPr>
                        <a:t>新日本語能力五級</a:t>
                      </a:r>
                      <a:r>
                        <a:rPr lang="zh-HK" sz="2000" kern="0" dirty="0" smtClean="0">
                          <a:effectLst/>
                        </a:rPr>
                        <a:t>考試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9050" marR="19050" marT="0" marB="0" anchor="ctr"/>
                </a:tc>
              </a:tr>
              <a:tr h="475374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寒假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餐旅服務丙級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9050" marR="19050" marT="0" marB="0" anchor="ctr"/>
                </a:tc>
              </a:tr>
              <a:tr h="539253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二下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全民英檢中級、多益英語檢測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9050" marR="19050" marT="0" marB="0" anchor="ctr"/>
                </a:tc>
              </a:tr>
              <a:tr h="475374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三上</a:t>
                      </a:r>
                      <a:r>
                        <a:rPr lang="en-US" sz="2000" kern="0">
                          <a:effectLst/>
                        </a:rPr>
                        <a:t>(12</a:t>
                      </a:r>
                      <a:r>
                        <a:rPr lang="zh-TW" sz="2000" kern="0">
                          <a:effectLst/>
                        </a:rPr>
                        <a:t>月</a:t>
                      </a:r>
                      <a:r>
                        <a:rPr lang="en-US" sz="2000" kern="0">
                          <a:effectLst/>
                        </a:rPr>
                        <a:t>)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新日本語能力四級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9050" marR="19050" marT="0" marB="0" anchor="ctr"/>
                </a:tc>
              </a:tr>
              <a:tr h="475374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三下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</a:rPr>
                        <a:t>多益英語檢測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9050" marR="190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872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1750423" y="667103"/>
            <a:ext cx="6714308" cy="5909483"/>
          </a:xfrm>
        </p:spPr>
        <p:txBody>
          <a:bodyPr>
            <a:normAutofit/>
          </a:bodyPr>
          <a:lstStyle/>
          <a:p>
            <a:r>
              <a:rPr kumimoji="1" lang="en-US" altLang="zh-TW" sz="2000" dirty="0" smtClean="0"/>
              <a:t>                            </a:t>
            </a:r>
            <a:r>
              <a:rPr kumimoji="1" lang="en-US" altLang="zh-TW" sz="2000" dirty="0"/>
              <a:t/>
            </a:r>
            <a:br>
              <a:rPr kumimoji="1" lang="en-US" altLang="zh-TW" sz="2000" dirty="0"/>
            </a:br>
            <a:endParaRPr kumimoji="1" lang="zh-TW" altLang="en-US" sz="2000" dirty="0"/>
          </a:p>
        </p:txBody>
      </p:sp>
      <p:sp>
        <p:nvSpPr>
          <p:cNvPr id="2" name="子標題 1"/>
          <p:cNvSpPr>
            <a:spLocks noGrp="1"/>
          </p:cNvSpPr>
          <p:nvPr>
            <p:ph type="body" idx="1"/>
          </p:nvPr>
        </p:nvSpPr>
        <p:spPr>
          <a:xfrm>
            <a:off x="2860767" y="758543"/>
            <a:ext cx="3360170" cy="512752"/>
          </a:xfrm>
        </p:spPr>
        <p:txBody>
          <a:bodyPr>
            <a:noAutofit/>
          </a:bodyPr>
          <a:lstStyle/>
          <a:p>
            <a:pPr algn="ctr"/>
            <a:r>
              <a:rPr kumimoji="1" lang="zh-TW" altLang="en-US" sz="3600" dirty="0"/>
              <a:t>畢業門檻</a:t>
            </a:r>
          </a:p>
        </p:txBody>
      </p:sp>
      <p:sp>
        <p:nvSpPr>
          <p:cNvPr id="4" name="矩形 3"/>
          <p:cNvSpPr/>
          <p:nvPr/>
        </p:nvSpPr>
        <p:spPr>
          <a:xfrm>
            <a:off x="876993" y="1671403"/>
            <a:ext cx="758773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dirty="0">
                <a:solidFill>
                  <a:srgbClr val="FFFF00"/>
                </a:solidFill>
              </a:rPr>
              <a:t>1.</a:t>
            </a:r>
            <a:r>
              <a:rPr lang="zh-TW" altLang="en-US" sz="2800" dirty="0">
                <a:solidFill>
                  <a:srgbClr val="FFFF00"/>
                </a:solidFill>
              </a:rPr>
              <a:t>語文證照</a:t>
            </a:r>
            <a:r>
              <a:rPr lang="zh-TW" altLang="en-US" sz="2800" dirty="0" smtClean="0">
                <a:solidFill>
                  <a:srgbClr val="FFFF00"/>
                </a:solidFill>
              </a:rPr>
              <a:t>：</a:t>
            </a:r>
            <a:endParaRPr lang="en-US" altLang="zh-TW" sz="2800" dirty="0" smtClean="0">
              <a:solidFill>
                <a:srgbClr val="FFFF00"/>
              </a:solidFill>
            </a:endParaRPr>
          </a:p>
          <a:p>
            <a:r>
              <a:rPr lang="zh-TW" altLang="en-US" sz="2800" dirty="0">
                <a:solidFill>
                  <a:srgbClr val="FFC000"/>
                </a:solidFill>
              </a:rPr>
              <a:t> </a:t>
            </a:r>
            <a:r>
              <a:rPr lang="zh-TW" altLang="en-US" sz="2800" dirty="0" smtClean="0">
                <a:solidFill>
                  <a:srgbClr val="FFC000"/>
                </a:solidFill>
              </a:rPr>
              <a:t>  </a:t>
            </a:r>
            <a:r>
              <a:rPr lang="zh-TW" altLang="en-US" sz="2800" dirty="0" smtClean="0">
                <a:solidFill>
                  <a:srgbClr val="92D050"/>
                </a:solidFill>
              </a:rPr>
              <a:t>全民</a:t>
            </a:r>
            <a:r>
              <a:rPr lang="zh-TW" altLang="en-US" sz="2800" dirty="0">
                <a:solidFill>
                  <a:srgbClr val="92D050"/>
                </a:solidFill>
              </a:rPr>
              <a:t>英檢初級通過／多益</a:t>
            </a:r>
            <a:r>
              <a:rPr lang="en-US" altLang="zh-TW" sz="2800" dirty="0">
                <a:solidFill>
                  <a:srgbClr val="92D050"/>
                </a:solidFill>
              </a:rPr>
              <a:t>350</a:t>
            </a:r>
            <a:r>
              <a:rPr lang="zh-TW" altLang="en-US" sz="2800" dirty="0">
                <a:solidFill>
                  <a:srgbClr val="92D050"/>
                </a:solidFill>
              </a:rPr>
              <a:t>分／日本語</a:t>
            </a:r>
            <a:r>
              <a:rPr lang="zh-TW" altLang="en-US" sz="2800" dirty="0" smtClean="0">
                <a:solidFill>
                  <a:srgbClr val="92D050"/>
                </a:solidFill>
              </a:rPr>
              <a:t>能力</a:t>
            </a:r>
            <a:endParaRPr lang="en-US" altLang="zh-TW" sz="2800" dirty="0" smtClean="0">
              <a:solidFill>
                <a:srgbClr val="92D050"/>
              </a:solidFill>
            </a:endParaRPr>
          </a:p>
          <a:p>
            <a:r>
              <a:rPr lang="zh-TW" altLang="en-US" sz="2800" dirty="0">
                <a:solidFill>
                  <a:srgbClr val="92D050"/>
                </a:solidFill>
              </a:rPr>
              <a:t> </a:t>
            </a:r>
            <a:r>
              <a:rPr lang="zh-TW" altLang="en-US" sz="2800" dirty="0" smtClean="0">
                <a:solidFill>
                  <a:srgbClr val="92D050"/>
                </a:solidFill>
              </a:rPr>
              <a:t>  試驗</a:t>
            </a:r>
            <a:r>
              <a:rPr lang="zh-TW" altLang="en-US" sz="2800" dirty="0">
                <a:solidFill>
                  <a:srgbClr val="92D050"/>
                </a:solidFill>
              </a:rPr>
              <a:t>五級（擇一合格</a:t>
            </a:r>
            <a:r>
              <a:rPr lang="zh-TW" altLang="en-US" sz="2800" dirty="0" smtClean="0">
                <a:solidFill>
                  <a:srgbClr val="92D050"/>
                </a:solidFill>
              </a:rPr>
              <a:t>）</a:t>
            </a:r>
            <a:endParaRPr lang="en-US" altLang="zh-TW" sz="2800" dirty="0" smtClean="0">
              <a:solidFill>
                <a:srgbClr val="92D050"/>
              </a:solidFill>
            </a:endParaRPr>
          </a:p>
          <a:p>
            <a:endParaRPr lang="zh-TW" altLang="en-US" sz="2800" dirty="0">
              <a:solidFill>
                <a:srgbClr val="FFC000"/>
              </a:solidFill>
            </a:endParaRPr>
          </a:p>
          <a:p>
            <a:r>
              <a:rPr lang="en-US" altLang="zh-TW" sz="2800" dirty="0">
                <a:solidFill>
                  <a:srgbClr val="FFFF00"/>
                </a:solidFill>
              </a:rPr>
              <a:t>2.</a:t>
            </a:r>
            <a:r>
              <a:rPr lang="zh-TW" altLang="en-US" sz="2800" dirty="0">
                <a:solidFill>
                  <a:srgbClr val="FFFF00"/>
                </a:solidFill>
              </a:rPr>
              <a:t>專業證照</a:t>
            </a:r>
            <a:r>
              <a:rPr lang="zh-TW" altLang="en-US" sz="2800" dirty="0" smtClean="0">
                <a:solidFill>
                  <a:srgbClr val="FFFF00"/>
                </a:solidFill>
              </a:rPr>
              <a:t>：</a:t>
            </a:r>
            <a:endParaRPr lang="en-US" altLang="zh-TW" sz="2800" dirty="0" smtClean="0">
              <a:solidFill>
                <a:srgbClr val="FFFF00"/>
              </a:solidFill>
            </a:endParaRPr>
          </a:p>
          <a:p>
            <a:r>
              <a:rPr lang="zh-TW" altLang="en-US" sz="2800" dirty="0">
                <a:solidFill>
                  <a:srgbClr val="FFC000"/>
                </a:solidFill>
              </a:rPr>
              <a:t> </a:t>
            </a:r>
            <a:r>
              <a:rPr lang="zh-TW" altLang="en-US" sz="2800" dirty="0" smtClean="0">
                <a:solidFill>
                  <a:srgbClr val="FFC000"/>
                </a:solidFill>
              </a:rPr>
              <a:t>  </a:t>
            </a:r>
            <a:r>
              <a:rPr lang="zh-TW" altLang="en-US" sz="2800" dirty="0" smtClean="0">
                <a:solidFill>
                  <a:srgbClr val="92D050"/>
                </a:solidFill>
              </a:rPr>
              <a:t>餐</a:t>
            </a:r>
            <a:r>
              <a:rPr lang="zh-TW" altLang="en-US" sz="2800" dirty="0">
                <a:solidFill>
                  <a:srgbClr val="92D050"/>
                </a:solidFill>
              </a:rPr>
              <a:t>旅服務丙級／飲料調製丙級（擇一合格）</a:t>
            </a:r>
          </a:p>
          <a:p>
            <a:endParaRPr lang="zh-TW" altLang="en-US" sz="2800" dirty="0">
              <a:solidFill>
                <a:srgbClr val="FFC000"/>
              </a:solidFill>
            </a:endParaRPr>
          </a:p>
          <a:p>
            <a:r>
              <a:rPr lang="zh-TW" altLang="en-US" sz="2800" dirty="0">
                <a:solidFill>
                  <a:srgbClr val="FFFF00"/>
                </a:solidFill>
                <a:latin typeface="+mn-ea"/>
                <a:cs typeface="+mj-cs"/>
              </a:rPr>
              <a:t>※以上語文及專業證照均要有一合格，即通過</a:t>
            </a:r>
            <a:endParaRPr lang="en-US" altLang="zh-TW" sz="2800" dirty="0">
              <a:solidFill>
                <a:srgbClr val="FFFF00"/>
              </a:solidFill>
              <a:latin typeface="+mn-ea"/>
              <a:cs typeface="+mj-cs"/>
            </a:endParaRPr>
          </a:p>
          <a:p>
            <a:r>
              <a:rPr lang="zh-TW" altLang="en-US" sz="2800" dirty="0">
                <a:solidFill>
                  <a:srgbClr val="FFFF00"/>
                </a:solidFill>
                <a:latin typeface="+mn-ea"/>
                <a:cs typeface="+mj-cs"/>
              </a:rPr>
              <a:t>  </a:t>
            </a:r>
            <a:r>
              <a:rPr lang="zh-TW" altLang="en-US" sz="2800" dirty="0" smtClean="0">
                <a:solidFill>
                  <a:srgbClr val="FFFF00"/>
                </a:solidFill>
                <a:latin typeface="+mn-ea"/>
                <a:cs typeface="+mj-cs"/>
              </a:rPr>
              <a:t> 畢業</a:t>
            </a:r>
            <a:r>
              <a:rPr lang="zh-TW" altLang="en-US" sz="2800" dirty="0">
                <a:solidFill>
                  <a:srgbClr val="FFFF00"/>
                </a:solidFill>
                <a:latin typeface="+mn-ea"/>
                <a:cs typeface="+mj-cs"/>
              </a:rPr>
              <a:t>門檻</a:t>
            </a:r>
          </a:p>
        </p:txBody>
      </p:sp>
    </p:spTree>
    <p:extLst>
      <p:ext uri="{BB962C8B-B14F-4D97-AF65-F5344CB8AC3E}">
        <p14:creationId xmlns:p14="http://schemas.microsoft.com/office/powerpoint/2010/main" val="414536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571500" y="1172162"/>
            <a:ext cx="8208818" cy="5513383"/>
          </a:xfrm>
        </p:spPr>
        <p:txBody>
          <a:bodyPr>
            <a:noAutofit/>
          </a:bodyPr>
          <a:lstStyle/>
          <a:p>
            <a:r>
              <a:rPr lang="zh-TW" altLang="en-US" sz="2800" dirty="0" smtClean="0">
                <a:solidFill>
                  <a:srgbClr val="FFFF00"/>
                </a:solidFill>
                <a:latin typeface="+mn-ea"/>
                <a:ea typeface="+mn-ea"/>
                <a:cs typeface="標楷體" charset="0"/>
              </a:rPr>
              <a:t>・</a:t>
            </a:r>
            <a:r>
              <a:rPr lang="zh-TW" altLang="en-US" sz="2500" dirty="0" smtClean="0">
                <a:solidFill>
                  <a:srgbClr val="FFFF00"/>
                </a:solidFill>
                <a:latin typeface="+mn-ea"/>
                <a:ea typeface="+mn-ea"/>
                <a:cs typeface="標楷體" charset="0"/>
              </a:rPr>
              <a:t>親師</a:t>
            </a:r>
            <a:r>
              <a:rPr lang="zh-TW" altLang="en-US" sz="2500" dirty="0">
                <a:solidFill>
                  <a:srgbClr val="FFFF00"/>
                </a:solidFill>
                <a:latin typeface="+mn-ea"/>
                <a:ea typeface="+mn-ea"/>
                <a:cs typeface="標楷體" charset="0"/>
              </a:rPr>
              <a:t>合作，全力協助孩子</a:t>
            </a:r>
            <a:r>
              <a:rPr lang="zh-TW" altLang="en-US" sz="2500" dirty="0" smtClean="0">
                <a:solidFill>
                  <a:srgbClr val="FFFF00"/>
                </a:solidFill>
                <a:latin typeface="+mn-ea"/>
                <a:ea typeface="+mn-ea"/>
                <a:cs typeface="標楷體" charset="0"/>
              </a:rPr>
              <a:t>適應新環境。</a:t>
            </a:r>
            <a:r>
              <a:rPr lang="en-US" altLang="zh-TW" sz="2500" dirty="0" smtClean="0">
                <a:solidFill>
                  <a:srgbClr val="FFFF00"/>
                </a:solidFill>
                <a:latin typeface="+mn-ea"/>
                <a:ea typeface="+mn-ea"/>
                <a:cs typeface="標楷體" charset="0"/>
              </a:rPr>
              <a:t/>
            </a:r>
            <a:br>
              <a:rPr lang="en-US" altLang="zh-TW" sz="2500" dirty="0" smtClean="0">
                <a:solidFill>
                  <a:srgbClr val="FFFF00"/>
                </a:solidFill>
                <a:latin typeface="+mn-ea"/>
                <a:ea typeface="+mn-ea"/>
                <a:cs typeface="標楷體" charset="0"/>
              </a:rPr>
            </a:br>
            <a:r>
              <a:rPr lang="en-US" altLang="zh-TW" sz="2500" dirty="0" smtClean="0">
                <a:solidFill>
                  <a:srgbClr val="FFFF00"/>
                </a:solidFill>
                <a:latin typeface="+mn-ea"/>
                <a:ea typeface="+mn-ea"/>
                <a:cs typeface="標楷體" charset="0"/>
              </a:rPr>
              <a:t/>
            </a:r>
            <a:br>
              <a:rPr lang="en-US" altLang="zh-TW" sz="2500" dirty="0" smtClean="0">
                <a:solidFill>
                  <a:srgbClr val="FFFF00"/>
                </a:solidFill>
                <a:latin typeface="+mn-ea"/>
                <a:ea typeface="+mn-ea"/>
                <a:cs typeface="標楷體" charset="0"/>
              </a:rPr>
            </a:br>
            <a:r>
              <a:rPr lang="zh-TW" altLang="en-US" sz="2500" dirty="0" smtClean="0">
                <a:solidFill>
                  <a:srgbClr val="FFFF00"/>
                </a:solidFill>
                <a:latin typeface="+mn-ea"/>
                <a:ea typeface="+mn-ea"/>
                <a:cs typeface="標楷體" charset="0"/>
              </a:rPr>
              <a:t>・請</a:t>
            </a:r>
            <a:r>
              <a:rPr lang="zh-TW" altLang="en-US" sz="2500" dirty="0">
                <a:solidFill>
                  <a:srgbClr val="FFFF00"/>
                </a:solidFill>
                <a:latin typeface="+mn-ea"/>
                <a:ea typeface="+mn-ea"/>
                <a:cs typeface="標楷體" charset="0"/>
              </a:rPr>
              <a:t>家長每週檢查領導力日誌，並給予</a:t>
            </a:r>
            <a:r>
              <a:rPr lang="zh-TW" altLang="en-US" sz="2500" dirty="0" smtClean="0">
                <a:solidFill>
                  <a:srgbClr val="FFFF00"/>
                </a:solidFill>
                <a:latin typeface="+mn-ea"/>
                <a:ea typeface="+mn-ea"/>
                <a:cs typeface="標楷體" charset="0"/>
              </a:rPr>
              <a:t>關懷</a:t>
            </a:r>
            <a:r>
              <a:rPr lang="zh-TW" altLang="en-US" sz="2500" dirty="0">
                <a:solidFill>
                  <a:srgbClr val="FFFF00"/>
                </a:solidFill>
                <a:latin typeface="+mn-ea"/>
                <a:ea typeface="+mn-ea"/>
                <a:cs typeface="標楷體" charset="0"/>
              </a:rPr>
              <a:t>， 包含大</a:t>
            </a:r>
            <a:r>
              <a:rPr lang="zh-TW" altLang="en-US" sz="2500" dirty="0" smtClean="0">
                <a:solidFill>
                  <a:srgbClr val="FFFF00"/>
                </a:solidFill>
                <a:latin typeface="+mn-ea"/>
                <a:ea typeface="+mn-ea"/>
                <a:cs typeface="標楷體" charset="0"/>
              </a:rPr>
              <a:t>小考</a:t>
            </a:r>
            <a:r>
              <a:rPr lang="en-US" altLang="zh-TW" sz="2500" dirty="0" smtClean="0">
                <a:solidFill>
                  <a:srgbClr val="FFFF00"/>
                </a:solidFill>
                <a:latin typeface="+mn-ea"/>
                <a:ea typeface="+mn-ea"/>
                <a:cs typeface="標楷體" charset="0"/>
              </a:rPr>
              <a:t/>
            </a:r>
            <a:br>
              <a:rPr lang="en-US" altLang="zh-TW" sz="2500" dirty="0" smtClean="0">
                <a:solidFill>
                  <a:srgbClr val="FFFF00"/>
                </a:solidFill>
                <a:latin typeface="+mn-ea"/>
                <a:ea typeface="+mn-ea"/>
                <a:cs typeface="標楷體" charset="0"/>
              </a:rPr>
            </a:br>
            <a:r>
              <a:rPr lang="zh-TW" altLang="en-US" sz="2500" dirty="0">
                <a:solidFill>
                  <a:srgbClr val="FFFF00"/>
                </a:solidFill>
                <a:latin typeface="+mn-ea"/>
                <a:ea typeface="+mn-ea"/>
                <a:cs typeface="標楷體" charset="0"/>
              </a:rPr>
              <a:t> </a:t>
            </a:r>
            <a:r>
              <a:rPr lang="zh-TW" altLang="en-US" sz="2500" dirty="0" smtClean="0">
                <a:solidFill>
                  <a:srgbClr val="FFFF00"/>
                </a:solidFill>
                <a:latin typeface="+mn-ea"/>
                <a:ea typeface="+mn-ea"/>
                <a:cs typeface="標楷體" charset="0"/>
              </a:rPr>
              <a:t>   試</a:t>
            </a:r>
            <a:r>
              <a:rPr lang="zh-TW" altLang="en-US" sz="2500" dirty="0">
                <a:solidFill>
                  <a:srgbClr val="FFFF00"/>
                </a:solidFill>
                <a:latin typeface="+mn-ea"/>
                <a:ea typeface="+mn-ea"/>
                <a:cs typeface="標楷體" charset="0"/>
              </a:rPr>
              <a:t>、作業、資料繳交，利用</a:t>
            </a:r>
            <a:r>
              <a:rPr lang="zh-TW" altLang="en-US" sz="2500" dirty="0" smtClean="0">
                <a:solidFill>
                  <a:srgbClr val="FFFF00"/>
                </a:solidFill>
                <a:latin typeface="+mn-ea"/>
                <a:ea typeface="+mn-ea"/>
                <a:cs typeface="標楷體" charset="0"/>
              </a:rPr>
              <a:t>課餘</a:t>
            </a:r>
            <a:r>
              <a:rPr lang="zh-TW" altLang="en-US" sz="2500" dirty="0">
                <a:solidFill>
                  <a:srgbClr val="FFFF00"/>
                </a:solidFill>
                <a:latin typeface="+mn-ea"/>
                <a:ea typeface="+mn-ea"/>
                <a:cs typeface="標楷體" charset="0"/>
              </a:rPr>
              <a:t>時間及假日預習、</a:t>
            </a:r>
            <a:r>
              <a:rPr lang="zh-TW" altLang="en-US" sz="2500" dirty="0" smtClean="0">
                <a:solidFill>
                  <a:srgbClr val="FFFF00"/>
                </a:solidFill>
                <a:latin typeface="+mn-ea"/>
                <a:ea typeface="+mn-ea"/>
                <a:cs typeface="標楷體" charset="0"/>
              </a:rPr>
              <a:t>複習</a:t>
            </a:r>
            <a:r>
              <a:rPr lang="en-US" altLang="zh-TW" sz="2500" dirty="0" smtClean="0">
                <a:solidFill>
                  <a:srgbClr val="FFFF00"/>
                </a:solidFill>
                <a:latin typeface="+mn-ea"/>
                <a:ea typeface="+mn-ea"/>
                <a:cs typeface="標楷體" charset="0"/>
              </a:rPr>
              <a:t/>
            </a:r>
            <a:br>
              <a:rPr lang="en-US" altLang="zh-TW" sz="2500" dirty="0" smtClean="0">
                <a:solidFill>
                  <a:srgbClr val="FFFF00"/>
                </a:solidFill>
                <a:latin typeface="+mn-ea"/>
                <a:ea typeface="+mn-ea"/>
                <a:cs typeface="標楷體" charset="0"/>
              </a:rPr>
            </a:br>
            <a:r>
              <a:rPr lang="zh-TW" altLang="en-US" sz="2500" dirty="0">
                <a:solidFill>
                  <a:srgbClr val="FFFF00"/>
                </a:solidFill>
                <a:latin typeface="+mn-ea"/>
                <a:ea typeface="+mn-ea"/>
                <a:cs typeface="標楷體" charset="0"/>
              </a:rPr>
              <a:t> </a:t>
            </a:r>
            <a:r>
              <a:rPr lang="zh-TW" altLang="en-US" sz="2500" dirty="0" smtClean="0">
                <a:solidFill>
                  <a:srgbClr val="FFFF00"/>
                </a:solidFill>
                <a:latin typeface="+mn-ea"/>
                <a:ea typeface="+mn-ea"/>
                <a:cs typeface="標楷體" charset="0"/>
              </a:rPr>
              <a:t>   課業。</a:t>
            </a:r>
            <a:r>
              <a:rPr lang="en-US" altLang="zh-TW" sz="2500" dirty="0">
                <a:solidFill>
                  <a:srgbClr val="FFFF00"/>
                </a:solidFill>
                <a:latin typeface="+mn-ea"/>
                <a:ea typeface="+mn-ea"/>
                <a:cs typeface="標楷體" charset="0"/>
              </a:rPr>
              <a:t/>
            </a:r>
            <a:br>
              <a:rPr lang="en-US" altLang="zh-TW" sz="2500" dirty="0">
                <a:solidFill>
                  <a:srgbClr val="FFFF00"/>
                </a:solidFill>
                <a:latin typeface="+mn-ea"/>
                <a:ea typeface="+mn-ea"/>
                <a:cs typeface="標楷體" charset="0"/>
              </a:rPr>
            </a:br>
            <a:r>
              <a:rPr lang="en-US" altLang="zh-TW" sz="2500" dirty="0" smtClean="0">
                <a:solidFill>
                  <a:srgbClr val="FFFF00"/>
                </a:solidFill>
                <a:latin typeface="+mn-ea"/>
                <a:ea typeface="+mn-ea"/>
                <a:cs typeface="標楷體" charset="0"/>
              </a:rPr>
              <a:t/>
            </a:r>
            <a:br>
              <a:rPr lang="en-US" altLang="zh-TW" sz="2500" dirty="0" smtClean="0">
                <a:solidFill>
                  <a:srgbClr val="FFFF00"/>
                </a:solidFill>
                <a:latin typeface="+mn-ea"/>
                <a:ea typeface="+mn-ea"/>
                <a:cs typeface="標楷體" charset="0"/>
              </a:rPr>
            </a:br>
            <a:r>
              <a:rPr lang="zh-TW" altLang="en-US" sz="2500" dirty="0" smtClean="0">
                <a:solidFill>
                  <a:srgbClr val="FFFF00"/>
                </a:solidFill>
                <a:latin typeface="+mn-ea"/>
                <a:ea typeface="+mn-ea"/>
                <a:cs typeface="標楷體" charset="0"/>
              </a:rPr>
              <a:t>・上學請準時（</a:t>
            </a:r>
            <a:r>
              <a:rPr lang="en-US" altLang="zh-TW" sz="2500" dirty="0">
                <a:solidFill>
                  <a:srgbClr val="FFFF00"/>
                </a:solidFill>
                <a:latin typeface="+mn-ea"/>
                <a:ea typeface="+mn-ea"/>
                <a:cs typeface="標楷體" charset="0"/>
              </a:rPr>
              <a:t>7</a:t>
            </a:r>
            <a:r>
              <a:rPr lang="zh-TW" altLang="en-US" sz="2500" dirty="0" smtClean="0">
                <a:solidFill>
                  <a:srgbClr val="FFFF00"/>
                </a:solidFill>
                <a:latin typeface="+mn-ea"/>
                <a:ea typeface="+mn-ea"/>
                <a:cs typeface="標楷體" charset="0"/>
              </a:rPr>
              <a:t>：</a:t>
            </a:r>
            <a:r>
              <a:rPr lang="en-US" altLang="zh-TW" sz="2500" dirty="0" smtClean="0">
                <a:solidFill>
                  <a:srgbClr val="FFFF00"/>
                </a:solidFill>
                <a:latin typeface="+mn-ea"/>
                <a:ea typeface="+mn-ea"/>
                <a:cs typeface="標楷體" charset="0"/>
              </a:rPr>
              <a:t>20</a:t>
            </a:r>
            <a:r>
              <a:rPr lang="zh-TW" altLang="en-US" sz="2500" dirty="0" smtClean="0">
                <a:solidFill>
                  <a:srgbClr val="FFFF00"/>
                </a:solidFill>
                <a:latin typeface="+mn-ea"/>
                <a:ea typeface="+mn-ea"/>
                <a:cs typeface="標楷體" charset="0"/>
              </a:rPr>
              <a:t>前</a:t>
            </a:r>
            <a:r>
              <a:rPr lang="zh-TW" altLang="en-US" sz="2500" dirty="0">
                <a:solidFill>
                  <a:srgbClr val="FFFF00"/>
                </a:solidFill>
                <a:latin typeface="+mn-ea"/>
                <a:ea typeface="+mn-ea"/>
                <a:cs typeface="標楷體" charset="0"/>
              </a:rPr>
              <a:t>到校），</a:t>
            </a:r>
            <a:r>
              <a:rPr lang="zh-TW" altLang="en-US" sz="2500" dirty="0" smtClean="0">
                <a:solidFill>
                  <a:srgbClr val="FFFF00"/>
                </a:solidFill>
                <a:latin typeface="+mn-ea"/>
                <a:ea typeface="+mn-ea"/>
                <a:cs typeface="標楷體" charset="0"/>
              </a:rPr>
              <a:t>不任意請假。</a:t>
            </a:r>
            <a:r>
              <a:rPr lang="zh-TW" altLang="en-US" sz="2500" dirty="0">
                <a:solidFill>
                  <a:srgbClr val="FFFF00"/>
                </a:solidFill>
                <a:latin typeface="+mn-ea"/>
                <a:ea typeface="+mn-ea"/>
                <a:cs typeface="標楷體" charset="0"/>
              </a:rPr>
              <a:t/>
            </a:r>
            <a:br>
              <a:rPr lang="zh-TW" altLang="en-US" sz="2500" dirty="0">
                <a:solidFill>
                  <a:srgbClr val="FFFF00"/>
                </a:solidFill>
                <a:latin typeface="+mn-ea"/>
                <a:ea typeface="+mn-ea"/>
                <a:cs typeface="標楷體" charset="0"/>
              </a:rPr>
            </a:br>
            <a:r>
              <a:rPr lang="en-US" altLang="zh-TW" sz="2500" dirty="0" smtClean="0">
                <a:solidFill>
                  <a:srgbClr val="FFFF00"/>
                </a:solidFill>
                <a:latin typeface="+mn-ea"/>
                <a:ea typeface="+mn-ea"/>
                <a:cs typeface="標楷體" charset="0"/>
              </a:rPr>
              <a:t/>
            </a:r>
            <a:br>
              <a:rPr lang="en-US" altLang="zh-TW" sz="2500" dirty="0" smtClean="0">
                <a:solidFill>
                  <a:srgbClr val="FFFF00"/>
                </a:solidFill>
                <a:latin typeface="+mn-ea"/>
                <a:ea typeface="+mn-ea"/>
                <a:cs typeface="標楷體" charset="0"/>
              </a:rPr>
            </a:br>
            <a:r>
              <a:rPr lang="zh-TW" altLang="en-US" sz="2500" dirty="0">
                <a:solidFill>
                  <a:srgbClr val="FFFF00"/>
                </a:solidFill>
                <a:latin typeface="+mn-ea"/>
                <a:ea typeface="+mn-ea"/>
                <a:cs typeface="標楷體" charset="0"/>
              </a:rPr>
              <a:t>・</a:t>
            </a:r>
            <a:r>
              <a:rPr lang="zh-TW" altLang="en-US" sz="2500" dirty="0">
                <a:solidFill>
                  <a:srgbClr val="FFFF00"/>
                </a:solidFill>
                <a:latin typeface="+mj-ea"/>
                <a:cs typeface="標楷體" charset="0"/>
              </a:rPr>
              <a:t>假日作息正常，共同規劃電視、電腦、手機</a:t>
            </a:r>
            <a:r>
              <a:rPr lang="zh-TW" altLang="en-US" sz="2500" dirty="0" smtClean="0">
                <a:solidFill>
                  <a:srgbClr val="FFFF00"/>
                </a:solidFill>
                <a:latin typeface="+mj-ea"/>
                <a:cs typeface="標楷體" charset="0"/>
              </a:rPr>
              <a:t>的</a:t>
            </a:r>
            <a:r>
              <a:rPr lang="zh-TW" altLang="en-US" sz="2500" dirty="0">
                <a:solidFill>
                  <a:srgbClr val="FFFF00"/>
                </a:solidFill>
                <a:latin typeface="+mj-ea"/>
                <a:cs typeface="標楷體" charset="0"/>
              </a:rPr>
              <a:t>使用，</a:t>
            </a:r>
            <a:r>
              <a:rPr lang="zh-TW" altLang="en-US" sz="2500" dirty="0" smtClean="0">
                <a:solidFill>
                  <a:srgbClr val="FFFF00"/>
                </a:solidFill>
                <a:latin typeface="+mj-ea"/>
                <a:cs typeface="標楷體" charset="0"/>
              </a:rPr>
              <a:t>不</a:t>
            </a:r>
            <a:r>
              <a:rPr lang="en-US" altLang="zh-TW" sz="2500" dirty="0" smtClean="0">
                <a:solidFill>
                  <a:srgbClr val="FFFF00"/>
                </a:solidFill>
                <a:latin typeface="+mj-ea"/>
                <a:cs typeface="標楷體" charset="0"/>
              </a:rPr>
              <a:t/>
            </a:r>
            <a:br>
              <a:rPr lang="en-US" altLang="zh-TW" sz="2500" dirty="0" smtClean="0">
                <a:solidFill>
                  <a:srgbClr val="FFFF00"/>
                </a:solidFill>
                <a:latin typeface="+mj-ea"/>
                <a:cs typeface="標楷體" charset="0"/>
              </a:rPr>
            </a:br>
            <a:r>
              <a:rPr lang="zh-TW" altLang="en-US" sz="2500" dirty="0">
                <a:solidFill>
                  <a:srgbClr val="FFFF00"/>
                </a:solidFill>
                <a:latin typeface="+mj-ea"/>
                <a:cs typeface="標楷體" charset="0"/>
              </a:rPr>
              <a:t> </a:t>
            </a:r>
            <a:r>
              <a:rPr lang="zh-TW" altLang="en-US" sz="2500" dirty="0" smtClean="0">
                <a:solidFill>
                  <a:srgbClr val="FFFF00"/>
                </a:solidFill>
                <a:latin typeface="+mj-ea"/>
                <a:cs typeface="標楷體" charset="0"/>
              </a:rPr>
              <a:t>   過度</a:t>
            </a:r>
            <a:r>
              <a:rPr lang="zh-TW" altLang="en-US" sz="2500" dirty="0">
                <a:solidFill>
                  <a:srgbClr val="FFFF00"/>
                </a:solidFill>
                <a:latin typeface="+mj-ea"/>
                <a:cs typeface="標楷體" charset="0"/>
              </a:rPr>
              <a:t>、勿沉溺；多參與正當休閒活動。</a:t>
            </a:r>
            <a:r>
              <a:rPr lang="en-US" altLang="zh-TW" sz="2500" dirty="0">
                <a:solidFill>
                  <a:srgbClr val="FFFF00"/>
                </a:solidFill>
                <a:latin typeface="+mj-ea"/>
                <a:cs typeface="標楷體" charset="0"/>
              </a:rPr>
              <a:t/>
            </a:r>
            <a:br>
              <a:rPr lang="en-US" altLang="zh-TW" sz="2500" dirty="0">
                <a:solidFill>
                  <a:srgbClr val="FFFF00"/>
                </a:solidFill>
                <a:latin typeface="+mj-ea"/>
                <a:cs typeface="標楷體" charset="0"/>
              </a:rPr>
            </a:br>
            <a:r>
              <a:rPr lang="zh-TW" altLang="en-US" sz="2500" dirty="0">
                <a:solidFill>
                  <a:srgbClr val="FFFF00"/>
                </a:solidFill>
                <a:latin typeface="+mj-ea"/>
                <a:cs typeface="標楷體" charset="0"/>
              </a:rPr>
              <a:t/>
            </a:r>
            <a:br>
              <a:rPr lang="zh-TW" altLang="en-US" sz="2500" dirty="0">
                <a:solidFill>
                  <a:srgbClr val="FFFF00"/>
                </a:solidFill>
                <a:latin typeface="+mj-ea"/>
                <a:cs typeface="標楷體" charset="0"/>
              </a:rPr>
            </a:br>
            <a:r>
              <a:rPr lang="zh-TW" altLang="en-US" sz="2500" dirty="0" smtClean="0">
                <a:solidFill>
                  <a:srgbClr val="FFFF00"/>
                </a:solidFill>
                <a:latin typeface="+mj-ea"/>
                <a:cs typeface="標楷體" charset="0"/>
              </a:rPr>
              <a:t>・</a:t>
            </a:r>
            <a:r>
              <a:rPr lang="zh-TW" altLang="en-US" sz="2500" dirty="0">
                <a:solidFill>
                  <a:srgbClr val="FFFF00"/>
                </a:solidFill>
                <a:latin typeface="+mj-ea"/>
                <a:cs typeface="標楷體" charset="0"/>
              </a:rPr>
              <a:t>面對孩子課業挫折，設法共同解決，不宜僅</a:t>
            </a:r>
            <a:r>
              <a:rPr lang="zh-TW" altLang="en-US" sz="2500" dirty="0" smtClean="0">
                <a:solidFill>
                  <a:srgbClr val="FFFF00"/>
                </a:solidFill>
                <a:latin typeface="+mj-ea"/>
                <a:cs typeface="標楷體" charset="0"/>
              </a:rPr>
              <a:t>看</a:t>
            </a:r>
            <a:r>
              <a:rPr lang="zh-TW" altLang="en-US" sz="2500" dirty="0">
                <a:solidFill>
                  <a:srgbClr val="FFFF00"/>
                </a:solidFill>
                <a:latin typeface="+mj-ea"/>
                <a:cs typeface="標楷體" charset="0"/>
              </a:rPr>
              <a:t>成績苛責</a:t>
            </a:r>
            <a:r>
              <a:rPr lang="zh-TW" altLang="en-US" sz="2500" dirty="0" smtClean="0">
                <a:solidFill>
                  <a:srgbClr val="FFFF00"/>
                </a:solidFill>
                <a:latin typeface="+mj-ea"/>
                <a:cs typeface="標楷體" charset="0"/>
              </a:rPr>
              <a:t>。</a:t>
            </a:r>
            <a:r>
              <a:rPr lang="en-US" altLang="zh-TW" sz="2500" dirty="0" smtClean="0">
                <a:solidFill>
                  <a:srgbClr val="FFFF00"/>
                </a:solidFill>
                <a:latin typeface="+mj-ea"/>
                <a:cs typeface="標楷體" charset="0"/>
              </a:rPr>
              <a:t/>
            </a:r>
            <a:br>
              <a:rPr lang="en-US" altLang="zh-TW" sz="2500" dirty="0" smtClean="0">
                <a:solidFill>
                  <a:srgbClr val="FFFF00"/>
                </a:solidFill>
                <a:latin typeface="+mj-ea"/>
                <a:cs typeface="標楷體" charset="0"/>
              </a:rPr>
            </a:br>
            <a:r>
              <a:rPr lang="zh-TW" altLang="en-US" sz="2500" dirty="0">
                <a:solidFill>
                  <a:srgbClr val="FFFF00"/>
                </a:solidFill>
                <a:latin typeface="+mj-ea"/>
                <a:cs typeface="標楷體" charset="0"/>
              </a:rPr>
              <a:t> </a:t>
            </a:r>
            <a:r>
              <a:rPr lang="zh-TW" altLang="en-US" sz="2500" dirty="0" smtClean="0">
                <a:solidFill>
                  <a:srgbClr val="FFFF00"/>
                </a:solidFill>
                <a:latin typeface="+mj-ea"/>
                <a:cs typeface="標楷體" charset="0"/>
              </a:rPr>
              <a:t>   態度重</a:t>
            </a:r>
            <a:r>
              <a:rPr lang="zh-TW" altLang="en-US" sz="2500" dirty="0">
                <a:solidFill>
                  <a:srgbClr val="FFFF00"/>
                </a:solidFill>
                <a:latin typeface="+mj-ea"/>
                <a:cs typeface="標楷體" charset="0"/>
              </a:rPr>
              <a:t>於</a:t>
            </a:r>
            <a:r>
              <a:rPr lang="zh-TW" altLang="en-US" sz="2500" dirty="0" smtClean="0">
                <a:solidFill>
                  <a:srgbClr val="FFFF00"/>
                </a:solidFill>
                <a:latin typeface="+mj-ea"/>
                <a:cs typeface="標楷體" charset="0"/>
              </a:rPr>
              <a:t>分數，態度</a:t>
            </a:r>
            <a:r>
              <a:rPr lang="zh-TW" altLang="en-US" sz="2500" dirty="0">
                <a:solidFill>
                  <a:srgbClr val="FFFF00"/>
                </a:solidFill>
                <a:latin typeface="+mj-ea"/>
                <a:cs typeface="標楷體" charset="0"/>
              </a:rPr>
              <a:t>影響程度，格局決定結局。</a:t>
            </a:r>
            <a:br>
              <a:rPr lang="zh-TW" altLang="en-US" sz="2500" dirty="0">
                <a:solidFill>
                  <a:srgbClr val="FFFF00"/>
                </a:solidFill>
                <a:latin typeface="+mj-ea"/>
                <a:cs typeface="標楷體" charset="0"/>
              </a:rPr>
            </a:br>
            <a:r>
              <a:rPr lang="zh-TW" altLang="en-US" sz="2500" dirty="0">
                <a:latin typeface="+mj-ea"/>
                <a:cs typeface="標楷體" charset="0"/>
              </a:rPr>
              <a:t/>
            </a:r>
            <a:br>
              <a:rPr lang="zh-TW" altLang="en-US" sz="2500" dirty="0">
                <a:latin typeface="+mj-ea"/>
                <a:cs typeface="標楷體" charset="0"/>
              </a:rPr>
            </a:br>
            <a:r>
              <a:rPr lang="ja-JP" altLang="en-US" sz="2500" dirty="0">
                <a:latin typeface="+mj-ea"/>
                <a:cs typeface="標楷體" charset="0"/>
              </a:rPr>
              <a:t/>
            </a:r>
            <a:br>
              <a:rPr lang="ja-JP" altLang="en-US" sz="2500" dirty="0">
                <a:latin typeface="+mj-ea"/>
                <a:cs typeface="標楷體" charset="0"/>
              </a:rPr>
            </a:br>
            <a:r>
              <a:rPr lang="en-US" altLang="zh-TW" sz="2500" dirty="0" smtClean="0">
                <a:latin typeface="+mj-ea"/>
                <a:cs typeface="標楷體" charset="0"/>
              </a:rPr>
              <a:t/>
            </a:r>
            <a:br>
              <a:rPr lang="en-US" altLang="zh-TW" sz="2500" dirty="0" smtClean="0">
                <a:latin typeface="+mj-ea"/>
                <a:cs typeface="標楷體" charset="0"/>
              </a:rPr>
            </a:br>
            <a:endParaRPr lang="zh-TW" altLang="en-US" sz="2500" dirty="0">
              <a:latin typeface="+mj-ea"/>
              <a:cs typeface="標楷體" charset="0"/>
            </a:endParaRPr>
          </a:p>
        </p:txBody>
      </p:sp>
      <p:sp>
        <p:nvSpPr>
          <p:cNvPr id="2" name="子標題 1"/>
          <p:cNvSpPr>
            <a:spLocks noGrp="1"/>
          </p:cNvSpPr>
          <p:nvPr>
            <p:ph type="body" idx="1"/>
          </p:nvPr>
        </p:nvSpPr>
        <p:spPr>
          <a:xfrm>
            <a:off x="2483427" y="262424"/>
            <a:ext cx="4371305" cy="753876"/>
          </a:xfrm>
        </p:spPr>
        <p:txBody>
          <a:bodyPr>
            <a:noAutofit/>
          </a:bodyPr>
          <a:lstStyle/>
          <a:p>
            <a:r>
              <a:rPr kumimoji="1" lang="zh-TW" altLang="en-US" sz="3600" dirty="0"/>
              <a:t>親 師 生 共 同 努 力</a:t>
            </a:r>
          </a:p>
        </p:txBody>
      </p:sp>
    </p:spTree>
    <p:extLst>
      <p:ext uri="{BB962C8B-B14F-4D97-AF65-F5344CB8AC3E}">
        <p14:creationId xmlns:p14="http://schemas.microsoft.com/office/powerpoint/2010/main" val="45000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1894138" y="2628899"/>
            <a:ext cx="4672917" cy="2886223"/>
          </a:xfrm>
        </p:spPr>
        <p:txBody>
          <a:bodyPr>
            <a:normAutofit/>
          </a:bodyPr>
          <a:lstStyle/>
          <a:p>
            <a:pPr algn="ctr"/>
            <a:r>
              <a:rPr kumimoji="1" lang="zh-TW" altLang="en-US" sz="3100" dirty="0" smtClean="0">
                <a:solidFill>
                  <a:srgbClr val="FFFF00"/>
                </a:solidFill>
              </a:rPr>
              <a:t>・給孩子的鼓勵</a:t>
            </a:r>
            <a:r>
              <a:rPr kumimoji="1" lang="en-US" altLang="zh-TW" sz="3100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3100" dirty="0" smtClean="0">
                <a:solidFill>
                  <a:srgbClr val="FFFF00"/>
                </a:solidFill>
              </a:rPr>
            </a:br>
            <a:r>
              <a:rPr kumimoji="1" lang="en-US" altLang="zh-TW" sz="3100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3100" dirty="0" smtClean="0">
                <a:solidFill>
                  <a:srgbClr val="FFFF00"/>
                </a:solidFill>
              </a:rPr>
            </a:br>
            <a:r>
              <a:rPr kumimoji="1" lang="zh-TW" altLang="en-US" sz="3100" dirty="0" smtClean="0"/>
              <a:t>・</a:t>
            </a:r>
            <a:r>
              <a:rPr kumimoji="1" lang="zh-TW" altLang="en-US" sz="3100" dirty="0" smtClean="0">
                <a:hlinkClick r:id="rId2" action="ppaction://hlinkfile"/>
              </a:rPr>
              <a:t>班親會回饋單</a:t>
            </a:r>
            <a:r>
              <a:rPr kumimoji="1" lang="en-US" altLang="zh-TW" sz="2400" dirty="0"/>
              <a:t/>
            </a:r>
            <a:br>
              <a:rPr kumimoji="1" lang="en-US" altLang="zh-TW" sz="2400" dirty="0"/>
            </a:br>
            <a:endParaRPr kumimoji="1" lang="zh-TW" altLang="en-US" sz="2400" dirty="0"/>
          </a:p>
        </p:txBody>
      </p:sp>
      <p:sp>
        <p:nvSpPr>
          <p:cNvPr id="2" name="子標題 1"/>
          <p:cNvSpPr>
            <a:spLocks noGrp="1"/>
          </p:cNvSpPr>
          <p:nvPr>
            <p:ph type="body" idx="1"/>
          </p:nvPr>
        </p:nvSpPr>
        <p:spPr>
          <a:xfrm>
            <a:off x="2383994" y="1588503"/>
            <a:ext cx="3960368" cy="560977"/>
          </a:xfrm>
        </p:spPr>
        <p:txBody>
          <a:bodyPr>
            <a:noAutofit/>
          </a:bodyPr>
          <a:lstStyle/>
          <a:p>
            <a:pPr algn="ctr"/>
            <a:r>
              <a:rPr kumimoji="1" lang="zh-TW" altLang="en-US" sz="3600" dirty="0" smtClean="0">
                <a:latin typeface="+mj-ea"/>
                <a:ea typeface="+mj-ea"/>
                <a:hlinkClick r:id="rId3" action="ppaction://hlinkfile"/>
              </a:rPr>
              <a:t>親</a:t>
            </a:r>
            <a:r>
              <a:rPr kumimoji="1" lang="en-US" altLang="zh-TW" sz="3600" dirty="0" smtClean="0">
                <a:latin typeface="+mj-ea"/>
                <a:ea typeface="+mj-ea"/>
                <a:hlinkClick r:id="rId3" action="ppaction://hlinkfile"/>
              </a:rPr>
              <a:t> </a:t>
            </a:r>
            <a:r>
              <a:rPr kumimoji="1" lang="zh-TW" altLang="en-US" sz="3600" dirty="0" smtClean="0">
                <a:latin typeface="+mj-ea"/>
                <a:ea typeface="+mj-ea"/>
                <a:hlinkClick r:id="rId3" action="ppaction://hlinkfile"/>
              </a:rPr>
              <a:t>師</a:t>
            </a:r>
            <a:r>
              <a:rPr kumimoji="1" lang="en-US" altLang="zh-TW" sz="3600" dirty="0" smtClean="0">
                <a:latin typeface="+mj-ea"/>
                <a:ea typeface="+mj-ea"/>
                <a:hlinkClick r:id="rId3" action="ppaction://hlinkfile"/>
              </a:rPr>
              <a:t> </a:t>
            </a:r>
            <a:r>
              <a:rPr kumimoji="1" lang="zh-TW" altLang="en-US" sz="3600" dirty="0" smtClean="0">
                <a:latin typeface="+mj-ea"/>
                <a:ea typeface="+mj-ea"/>
                <a:hlinkClick r:id="rId3" action="ppaction://hlinkfile"/>
              </a:rPr>
              <a:t>交</a:t>
            </a:r>
            <a:r>
              <a:rPr kumimoji="1" lang="en-US" altLang="zh-TW" sz="3600" dirty="0" smtClean="0">
                <a:latin typeface="+mj-ea"/>
                <a:ea typeface="+mj-ea"/>
                <a:hlinkClick r:id="rId3" action="ppaction://hlinkfile"/>
              </a:rPr>
              <a:t> </a:t>
            </a:r>
            <a:r>
              <a:rPr kumimoji="1" lang="zh-TW" altLang="en-US" sz="3600" dirty="0" smtClean="0">
                <a:latin typeface="+mj-ea"/>
                <a:ea typeface="+mj-ea"/>
                <a:hlinkClick r:id="rId3" action="ppaction://hlinkfile"/>
              </a:rPr>
              <a:t>流</a:t>
            </a:r>
            <a:endParaRPr kumimoji="1" lang="zh-TW" altLang="en-US" sz="36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44880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1253340" y="3004753"/>
            <a:ext cx="6768442" cy="3213463"/>
          </a:xfrm>
        </p:spPr>
        <p:txBody>
          <a:bodyPr>
            <a:normAutofit/>
          </a:bodyPr>
          <a:lstStyle/>
          <a:p>
            <a:pPr algn="ctr"/>
            <a:r>
              <a:rPr kumimoji="1" lang="zh-TW" altLang="en-US" sz="4400" b="1" dirty="0">
                <a:solidFill>
                  <a:srgbClr val="FFFF00"/>
                </a:solidFill>
              </a:rPr>
              <a:t>感謝您的蒞臨</a:t>
            </a:r>
            <a:r>
              <a:rPr kumimoji="1" lang="zh-TW" altLang="en-US" sz="4400" dirty="0"/>
              <a:t/>
            </a:r>
            <a:br>
              <a:rPr kumimoji="1" lang="zh-TW" altLang="en-US" sz="4400" dirty="0"/>
            </a:br>
            <a:r>
              <a:rPr kumimoji="1" lang="en-US" altLang="zh-TW" sz="3200" dirty="0"/>
              <a:t/>
            </a:r>
            <a:br>
              <a:rPr kumimoji="1" lang="en-US" altLang="zh-TW" sz="3200" dirty="0"/>
            </a:br>
            <a:r>
              <a:rPr kumimoji="1" lang="en-US" altLang="zh-TW" sz="3200" dirty="0" smtClean="0"/>
              <a:t/>
            </a:r>
            <a:br>
              <a:rPr kumimoji="1" lang="en-US" altLang="zh-TW" sz="3200" dirty="0" smtClean="0"/>
            </a:br>
            <a:r>
              <a:rPr kumimoji="1" lang="en-US" altLang="zh-TW" sz="3200" dirty="0" smtClean="0"/>
              <a:t/>
            </a:r>
            <a:br>
              <a:rPr kumimoji="1" lang="en-US" altLang="zh-TW" sz="3200" dirty="0" smtClean="0"/>
            </a:br>
            <a:r>
              <a:rPr kumimoji="1" lang="en-US" altLang="zh-TW" sz="3200" dirty="0"/>
              <a:t/>
            </a:r>
            <a:br>
              <a:rPr kumimoji="1" lang="en-US" altLang="zh-TW" sz="3200" dirty="0"/>
            </a:br>
            <a:r>
              <a:rPr kumimoji="1" lang="en-US" altLang="zh-TW" sz="3200" dirty="0" smtClean="0"/>
              <a:t>                     </a:t>
            </a:r>
            <a:r>
              <a:rPr kumimoji="1" lang="zh-TW" altLang="en-US" sz="3200" dirty="0" smtClean="0"/>
              <a:t>              </a:t>
            </a:r>
            <a:r>
              <a:rPr kumimoji="1" lang="zh-TW" altLang="en-US" sz="2800" b="1" dirty="0" smtClean="0"/>
              <a:t>導師：黃錦照   </a:t>
            </a:r>
            <a:endParaRPr kumimoji="1" lang="zh-TW" altLang="en-US" sz="2800" b="1" dirty="0"/>
          </a:p>
        </p:txBody>
      </p:sp>
      <p:sp>
        <p:nvSpPr>
          <p:cNvPr id="2" name="子標題 1"/>
          <p:cNvSpPr>
            <a:spLocks noGrp="1"/>
          </p:cNvSpPr>
          <p:nvPr>
            <p:ph type="body" idx="1"/>
          </p:nvPr>
        </p:nvSpPr>
        <p:spPr>
          <a:xfrm>
            <a:off x="2094732" y="942305"/>
            <a:ext cx="5120640" cy="1059578"/>
          </a:xfrm>
        </p:spPr>
        <p:txBody>
          <a:bodyPr>
            <a:normAutofit/>
          </a:bodyPr>
          <a:lstStyle/>
          <a:p>
            <a:pPr algn="ctr"/>
            <a:r>
              <a:rPr kumimoji="1" lang="zh-TW" altLang="en-US" sz="4800" b="1" dirty="0" smtClean="0">
                <a:solidFill>
                  <a:schemeClr val="tx2"/>
                </a:solidFill>
              </a:rPr>
              <a:t>觀 一 丙  班 親</a:t>
            </a:r>
            <a:r>
              <a:rPr kumimoji="1" lang="en-US" altLang="zh-TW" sz="4800" b="1" dirty="0" smtClean="0">
                <a:solidFill>
                  <a:schemeClr val="tx2"/>
                </a:solidFill>
              </a:rPr>
              <a:t>  </a:t>
            </a:r>
            <a:r>
              <a:rPr kumimoji="1" lang="zh-TW" altLang="en-US" sz="4800" b="1" dirty="0" smtClean="0">
                <a:solidFill>
                  <a:schemeClr val="tx2"/>
                </a:solidFill>
              </a:rPr>
              <a:t>會</a:t>
            </a:r>
            <a:endParaRPr kumimoji="1" lang="zh-TW" altLang="en-US" sz="4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46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2393266" y="941654"/>
            <a:ext cx="5129543" cy="5800256"/>
          </a:xfrm>
        </p:spPr>
        <p:txBody>
          <a:bodyPr>
            <a:normAutofit fontScale="90000"/>
          </a:bodyPr>
          <a:lstStyle/>
          <a:p>
            <a:r>
              <a:rPr kumimoji="1" lang="zh-TW" altLang="en-US" sz="2000" dirty="0" smtClean="0">
                <a:solidFill>
                  <a:srgbClr val="FFFF00"/>
                </a:solidFill>
              </a:rPr>
              <a:t>導       師：黃錦照</a:t>
            </a:r>
            <a:r>
              <a:rPr kumimoji="1" lang="en-US" altLang="zh-TW" sz="2000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2000" dirty="0" smtClean="0">
                <a:solidFill>
                  <a:srgbClr val="FFFF00"/>
                </a:solidFill>
              </a:rPr>
            </a:br>
            <a:r>
              <a:rPr kumimoji="1" lang="en-US" altLang="zh-TW" sz="2000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2000" dirty="0" smtClean="0">
                <a:solidFill>
                  <a:srgbClr val="FFFF00"/>
                </a:solidFill>
              </a:rPr>
            </a:br>
            <a:r>
              <a:rPr kumimoji="1" lang="zh-TW" altLang="en-US" sz="2000" dirty="0" smtClean="0">
                <a:solidFill>
                  <a:srgbClr val="FFFF00"/>
                </a:solidFill>
              </a:rPr>
              <a:t>學       歷：臺中商專企業管理科</a:t>
            </a:r>
            <a:r>
              <a:rPr kumimoji="1" lang="en-US" altLang="zh-TW" sz="2000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2000" dirty="0" smtClean="0">
                <a:solidFill>
                  <a:srgbClr val="FFFF00"/>
                </a:solidFill>
              </a:rPr>
            </a:br>
            <a:r>
              <a:rPr kumimoji="1" lang="en-US" altLang="zh-TW" sz="2000" dirty="0">
                <a:solidFill>
                  <a:srgbClr val="FFFF00"/>
                </a:solidFill>
              </a:rPr>
              <a:t> </a:t>
            </a:r>
            <a:r>
              <a:rPr kumimoji="1" lang="en-US" altLang="zh-TW" sz="2000" dirty="0" smtClean="0">
                <a:solidFill>
                  <a:srgbClr val="FFFF00"/>
                </a:solidFill>
              </a:rPr>
              <a:t>            </a:t>
            </a:r>
            <a:r>
              <a:rPr kumimoji="1" lang="zh-TW" altLang="en-US" sz="2000" dirty="0" smtClean="0">
                <a:solidFill>
                  <a:srgbClr val="FFFF00"/>
                </a:solidFill>
              </a:rPr>
              <a:t>     文化大學觀光事業學系</a:t>
            </a:r>
            <a:r>
              <a:rPr kumimoji="1" lang="en-US" altLang="zh-TW" sz="2000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2000" dirty="0" smtClean="0">
                <a:solidFill>
                  <a:srgbClr val="FFFF00"/>
                </a:solidFill>
              </a:rPr>
            </a:br>
            <a:r>
              <a:rPr kumimoji="1" lang="en-US" altLang="zh-TW" sz="2000" dirty="0">
                <a:solidFill>
                  <a:srgbClr val="FFFF00"/>
                </a:solidFill>
              </a:rPr>
              <a:t> </a:t>
            </a:r>
            <a:r>
              <a:rPr kumimoji="1" lang="en-US" altLang="zh-TW" sz="2000" dirty="0" smtClean="0">
                <a:solidFill>
                  <a:srgbClr val="FFFF00"/>
                </a:solidFill>
              </a:rPr>
              <a:t>            </a:t>
            </a:r>
            <a:r>
              <a:rPr kumimoji="1" lang="zh-TW" altLang="en-US" sz="2000" dirty="0" smtClean="0">
                <a:solidFill>
                  <a:srgbClr val="FFFF00"/>
                </a:solidFill>
              </a:rPr>
              <a:t>     南華大學旅遊事業管理研究所</a:t>
            </a:r>
            <a:r>
              <a:rPr kumimoji="1" lang="en-US" altLang="zh-TW" sz="2000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2000" dirty="0" smtClean="0">
                <a:solidFill>
                  <a:srgbClr val="FFFF00"/>
                </a:solidFill>
              </a:rPr>
            </a:br>
            <a:r>
              <a:rPr kumimoji="1" lang="en-US" altLang="zh-TW" sz="2000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2000" dirty="0" smtClean="0">
                <a:solidFill>
                  <a:srgbClr val="FFFF00"/>
                </a:solidFill>
              </a:rPr>
            </a:br>
            <a:r>
              <a:rPr kumimoji="1" lang="zh-TW" altLang="en-US" sz="2000" dirty="0" smtClean="0">
                <a:solidFill>
                  <a:srgbClr val="FFFF00"/>
                </a:solidFill>
              </a:rPr>
              <a:t>教學經歷：達德商工觀光科教師兼科主任</a:t>
            </a:r>
            <a:r>
              <a:rPr kumimoji="1" lang="en-US" altLang="zh-TW" sz="2000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2000" dirty="0" smtClean="0">
                <a:solidFill>
                  <a:srgbClr val="FFFF00"/>
                </a:solidFill>
              </a:rPr>
            </a:br>
            <a:r>
              <a:rPr kumimoji="1" lang="en-US" altLang="zh-TW" sz="2000" dirty="0">
                <a:solidFill>
                  <a:srgbClr val="FFFF00"/>
                </a:solidFill>
              </a:rPr>
              <a:t> </a:t>
            </a:r>
            <a:r>
              <a:rPr kumimoji="1" lang="en-US" altLang="zh-TW" sz="2000" dirty="0" smtClean="0">
                <a:solidFill>
                  <a:srgbClr val="FFFF00"/>
                </a:solidFill>
              </a:rPr>
              <a:t>                 </a:t>
            </a:r>
            <a:r>
              <a:rPr kumimoji="1" lang="zh-TW" altLang="en-US" sz="2000" dirty="0" smtClean="0">
                <a:solidFill>
                  <a:srgbClr val="FFFF00"/>
                </a:solidFill>
              </a:rPr>
              <a:t>正修科技大學兼任講師 </a:t>
            </a:r>
            <a:r>
              <a:rPr kumimoji="1" lang="en-US" altLang="zh-TW" sz="2000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2000" dirty="0" smtClean="0">
                <a:solidFill>
                  <a:srgbClr val="FFFF00"/>
                </a:solidFill>
              </a:rPr>
            </a:br>
            <a:r>
              <a:rPr kumimoji="1" lang="zh-TW" altLang="en-US" sz="2000" dirty="0" smtClean="0">
                <a:solidFill>
                  <a:srgbClr val="FFFF00"/>
                </a:solidFill>
              </a:rPr>
              <a:t>                  環球科技大學兼任講師</a:t>
            </a:r>
            <a:r>
              <a:rPr kumimoji="1" lang="en-US" altLang="zh-TW" sz="2000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2000" dirty="0" smtClean="0">
                <a:solidFill>
                  <a:srgbClr val="FFFF00"/>
                </a:solidFill>
              </a:rPr>
            </a:br>
            <a:r>
              <a:rPr kumimoji="1" lang="en-US" altLang="zh-TW" sz="2000" dirty="0">
                <a:solidFill>
                  <a:srgbClr val="FFFF00"/>
                </a:solidFill>
              </a:rPr>
              <a:t> </a:t>
            </a:r>
            <a:r>
              <a:rPr kumimoji="1" lang="en-US" altLang="zh-TW" sz="2000" dirty="0" smtClean="0">
                <a:solidFill>
                  <a:srgbClr val="FFFF00"/>
                </a:solidFill>
              </a:rPr>
              <a:t>                 </a:t>
            </a:r>
            <a:r>
              <a:rPr kumimoji="1" lang="zh-TW" altLang="en-US" sz="2000" dirty="0" smtClean="0">
                <a:solidFill>
                  <a:srgbClr val="FFFF00"/>
                </a:solidFill>
              </a:rPr>
              <a:t>新民高中觀光科教師</a:t>
            </a:r>
            <a:r>
              <a:rPr kumimoji="1" lang="en-US" altLang="zh-TW" sz="2000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2000" dirty="0" smtClean="0">
                <a:solidFill>
                  <a:srgbClr val="FFFF00"/>
                </a:solidFill>
              </a:rPr>
            </a:br>
            <a:r>
              <a:rPr kumimoji="1" lang="en-US" altLang="zh-TW" sz="2000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2000" dirty="0" smtClean="0">
                <a:solidFill>
                  <a:srgbClr val="FFFF00"/>
                </a:solidFill>
              </a:rPr>
            </a:br>
            <a:r>
              <a:rPr kumimoji="1" lang="zh-TW" altLang="en-US" sz="2000" dirty="0" smtClean="0">
                <a:solidFill>
                  <a:srgbClr val="FFFF00"/>
                </a:solidFill>
              </a:rPr>
              <a:t>專業證照：調酒丙級</a:t>
            </a:r>
            <a:r>
              <a:rPr kumimoji="1" lang="en-US" altLang="zh-TW" sz="2000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2000" dirty="0" smtClean="0">
                <a:solidFill>
                  <a:srgbClr val="FFFF00"/>
                </a:solidFill>
              </a:rPr>
            </a:br>
            <a:r>
              <a:rPr kumimoji="1" lang="en-US" altLang="zh-TW" sz="2000" dirty="0">
                <a:solidFill>
                  <a:srgbClr val="FFFF00"/>
                </a:solidFill>
              </a:rPr>
              <a:t> </a:t>
            </a:r>
            <a:r>
              <a:rPr kumimoji="1" lang="en-US" altLang="zh-TW" sz="2000" dirty="0" smtClean="0">
                <a:solidFill>
                  <a:srgbClr val="FFFF00"/>
                </a:solidFill>
              </a:rPr>
              <a:t>                 </a:t>
            </a:r>
            <a:r>
              <a:rPr kumimoji="1" lang="zh-TW" altLang="en-US" sz="2000" dirty="0" smtClean="0">
                <a:solidFill>
                  <a:srgbClr val="FFFF00"/>
                </a:solidFill>
              </a:rPr>
              <a:t>餐旅服務丙級</a:t>
            </a:r>
            <a:r>
              <a:rPr kumimoji="1" lang="en-US" altLang="zh-TW" sz="2000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2000" dirty="0" smtClean="0">
                <a:solidFill>
                  <a:srgbClr val="FFFF00"/>
                </a:solidFill>
              </a:rPr>
            </a:br>
            <a:r>
              <a:rPr kumimoji="1" lang="en-US" altLang="zh-TW" sz="2000" dirty="0">
                <a:solidFill>
                  <a:srgbClr val="FFFF00"/>
                </a:solidFill>
              </a:rPr>
              <a:t> </a:t>
            </a:r>
            <a:r>
              <a:rPr kumimoji="1" lang="en-US" altLang="zh-TW" sz="2000" dirty="0" smtClean="0">
                <a:solidFill>
                  <a:srgbClr val="FFFF00"/>
                </a:solidFill>
              </a:rPr>
              <a:t>                 </a:t>
            </a:r>
            <a:r>
              <a:rPr kumimoji="1" lang="zh-TW" altLang="en-US" sz="2000" dirty="0" smtClean="0">
                <a:solidFill>
                  <a:srgbClr val="FFFF00"/>
                </a:solidFill>
              </a:rPr>
              <a:t>華語導遊</a:t>
            </a:r>
            <a:r>
              <a:rPr kumimoji="1" lang="en-US" altLang="zh-TW" sz="2000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2000" dirty="0" smtClean="0">
                <a:solidFill>
                  <a:srgbClr val="FFFF00"/>
                </a:solidFill>
              </a:rPr>
            </a:br>
            <a:r>
              <a:rPr kumimoji="1" lang="zh-TW" altLang="en-US" sz="2000" dirty="0" smtClean="0">
                <a:solidFill>
                  <a:srgbClr val="FFFF00"/>
                </a:solidFill>
              </a:rPr>
              <a:t>                  外語</a:t>
            </a:r>
            <a:r>
              <a:rPr kumimoji="1" lang="en-US" altLang="zh-TW" sz="2000" dirty="0" smtClean="0">
                <a:solidFill>
                  <a:srgbClr val="FFFF00"/>
                </a:solidFill>
              </a:rPr>
              <a:t>(</a:t>
            </a:r>
            <a:r>
              <a:rPr kumimoji="1" lang="zh-TW" altLang="en-US" sz="2000" dirty="0" smtClean="0">
                <a:solidFill>
                  <a:srgbClr val="FFFF00"/>
                </a:solidFill>
              </a:rPr>
              <a:t>英語</a:t>
            </a:r>
            <a:r>
              <a:rPr kumimoji="1" lang="en-US" altLang="zh-TW" sz="2000" dirty="0" smtClean="0">
                <a:solidFill>
                  <a:srgbClr val="FFFF00"/>
                </a:solidFill>
              </a:rPr>
              <a:t>)</a:t>
            </a:r>
            <a:r>
              <a:rPr kumimoji="1" lang="zh-TW" altLang="en-US" sz="2000" dirty="0" smtClean="0">
                <a:solidFill>
                  <a:srgbClr val="FFFF00"/>
                </a:solidFill>
              </a:rPr>
              <a:t>領隊</a:t>
            </a:r>
            <a:r>
              <a:rPr kumimoji="1" lang="en-US" altLang="zh-TW" sz="2000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2000" dirty="0" smtClean="0">
                <a:solidFill>
                  <a:srgbClr val="FFFF00"/>
                </a:solidFill>
              </a:rPr>
            </a:br>
            <a:r>
              <a:rPr kumimoji="1" lang="zh-TW" altLang="en-US" sz="2000" dirty="0">
                <a:solidFill>
                  <a:srgbClr val="FFFF00"/>
                </a:solidFill>
              </a:rPr>
              <a:t> </a:t>
            </a:r>
            <a:r>
              <a:rPr kumimoji="1" lang="zh-TW" altLang="en-US" sz="2000" dirty="0" smtClean="0">
                <a:solidFill>
                  <a:srgbClr val="FFFF00"/>
                </a:solidFill>
              </a:rPr>
              <a:t>                 飲料調製丙級監評人員</a:t>
            </a:r>
            <a:r>
              <a:rPr kumimoji="1" lang="en-US" altLang="zh-TW" sz="2000" dirty="0">
                <a:solidFill>
                  <a:srgbClr val="FFFF00"/>
                </a:solidFill>
              </a:rPr>
              <a:t/>
            </a:r>
            <a:br>
              <a:rPr kumimoji="1" lang="en-US" altLang="zh-TW" sz="2000" dirty="0">
                <a:solidFill>
                  <a:srgbClr val="FFFF00"/>
                </a:solidFill>
              </a:rPr>
            </a:br>
            <a:r>
              <a:rPr kumimoji="1" lang="en-US" altLang="zh-TW" sz="2000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2000" dirty="0" smtClean="0">
                <a:solidFill>
                  <a:srgbClr val="FFFF00"/>
                </a:solidFill>
              </a:rPr>
            </a:br>
            <a:r>
              <a:rPr kumimoji="1" lang="zh-TW" altLang="en-US" sz="2000" dirty="0" smtClean="0">
                <a:solidFill>
                  <a:srgbClr val="FFFF00"/>
                </a:solidFill>
              </a:rPr>
              <a:t>導師手機：</a:t>
            </a:r>
            <a:r>
              <a:rPr kumimoji="1" lang="en-US" altLang="zh-TW" sz="2000" dirty="0" smtClean="0">
                <a:solidFill>
                  <a:srgbClr val="FFFF00"/>
                </a:solidFill>
              </a:rPr>
              <a:t>0935-908187</a:t>
            </a:r>
            <a:br>
              <a:rPr kumimoji="1" lang="en-US" altLang="zh-TW" sz="2000" dirty="0" smtClean="0">
                <a:solidFill>
                  <a:srgbClr val="FFFF00"/>
                </a:solidFill>
              </a:rPr>
            </a:br>
            <a:r>
              <a:rPr kumimoji="1" lang="zh-TW" altLang="en-US" sz="2000" dirty="0" smtClean="0">
                <a:solidFill>
                  <a:srgbClr val="FFFF00"/>
                </a:solidFill>
              </a:rPr>
              <a:t>辦  公  室：</a:t>
            </a:r>
            <a:r>
              <a:rPr kumimoji="1" lang="en-US" altLang="zh-TW" sz="2000" dirty="0" smtClean="0">
                <a:solidFill>
                  <a:srgbClr val="FFFF00"/>
                </a:solidFill>
              </a:rPr>
              <a:t>04-2233-4105</a:t>
            </a:r>
            <a:r>
              <a:rPr kumimoji="1" lang="zh-TW" altLang="en-US" sz="2000" dirty="0" smtClean="0">
                <a:solidFill>
                  <a:srgbClr val="FFFF00"/>
                </a:solidFill>
              </a:rPr>
              <a:t>＃</a:t>
            </a:r>
            <a:r>
              <a:rPr kumimoji="1" lang="en-US" altLang="zh-TW" sz="2000" dirty="0" smtClean="0">
                <a:solidFill>
                  <a:srgbClr val="FFFF00"/>
                </a:solidFill>
              </a:rPr>
              <a:t>6141</a:t>
            </a:r>
            <a:br>
              <a:rPr kumimoji="1" lang="en-US" altLang="zh-TW" sz="2000" dirty="0" smtClean="0">
                <a:solidFill>
                  <a:srgbClr val="FFFF00"/>
                </a:solidFill>
              </a:rPr>
            </a:br>
            <a:r>
              <a:rPr kumimoji="1" lang="zh-TW" altLang="en-US" sz="2000" dirty="0" smtClean="0">
                <a:solidFill>
                  <a:srgbClr val="FFFF00"/>
                </a:solidFill>
              </a:rPr>
              <a:t>教官室（</a:t>
            </a:r>
            <a:r>
              <a:rPr kumimoji="1" lang="en-US" altLang="zh-TW" sz="2000" dirty="0" smtClean="0">
                <a:solidFill>
                  <a:srgbClr val="FFFF00"/>
                </a:solidFill>
              </a:rPr>
              <a:t>24HR)</a:t>
            </a:r>
            <a:r>
              <a:rPr kumimoji="1" lang="zh-TW" altLang="en-US" sz="2000" dirty="0" smtClean="0">
                <a:solidFill>
                  <a:srgbClr val="FFFF00"/>
                </a:solidFill>
              </a:rPr>
              <a:t>：</a:t>
            </a:r>
            <a:r>
              <a:rPr kumimoji="1" lang="en-US" altLang="zh-TW" sz="2000" dirty="0" smtClean="0">
                <a:solidFill>
                  <a:srgbClr val="FFFF00"/>
                </a:solidFill>
              </a:rPr>
              <a:t>04-2233-5972</a:t>
            </a:r>
            <a:br>
              <a:rPr kumimoji="1" lang="en-US" altLang="zh-TW" sz="2000" dirty="0" smtClean="0">
                <a:solidFill>
                  <a:srgbClr val="FFFF00"/>
                </a:solidFill>
              </a:rPr>
            </a:br>
            <a:r>
              <a:rPr kumimoji="1" lang="en-US" altLang="zh-TW" sz="2000" dirty="0" smtClean="0"/>
              <a:t/>
            </a:r>
            <a:br>
              <a:rPr kumimoji="1" lang="en-US" altLang="zh-TW" sz="2000" dirty="0" smtClean="0"/>
            </a:br>
            <a:endParaRPr kumimoji="1" lang="zh-TW" altLang="en-US" sz="2000" dirty="0"/>
          </a:p>
        </p:txBody>
      </p:sp>
      <p:sp>
        <p:nvSpPr>
          <p:cNvPr id="2" name="子標題 1"/>
          <p:cNvSpPr>
            <a:spLocks noGrp="1"/>
          </p:cNvSpPr>
          <p:nvPr>
            <p:ph type="body" idx="1"/>
          </p:nvPr>
        </p:nvSpPr>
        <p:spPr>
          <a:xfrm>
            <a:off x="2653038" y="212502"/>
            <a:ext cx="3710019" cy="590151"/>
          </a:xfrm>
        </p:spPr>
        <p:txBody>
          <a:bodyPr>
            <a:noAutofit/>
          </a:bodyPr>
          <a:lstStyle/>
          <a:p>
            <a:pPr algn="ctr"/>
            <a:r>
              <a:rPr kumimoji="1" lang="zh-TW" altLang="en-US" sz="3600" dirty="0" smtClean="0"/>
              <a:t>導</a:t>
            </a:r>
            <a:r>
              <a:rPr kumimoji="1" lang="en-US" altLang="zh-TW" sz="3600" dirty="0" smtClean="0"/>
              <a:t> </a:t>
            </a:r>
            <a:r>
              <a:rPr kumimoji="1" lang="zh-TW" altLang="en-US" sz="3600" dirty="0" smtClean="0"/>
              <a:t>師</a:t>
            </a:r>
            <a:r>
              <a:rPr kumimoji="1" lang="en-US" altLang="zh-TW" sz="3600" dirty="0" smtClean="0"/>
              <a:t> </a:t>
            </a:r>
            <a:r>
              <a:rPr kumimoji="1" lang="zh-TW" altLang="en-US" sz="3600" dirty="0" smtClean="0"/>
              <a:t>簡</a:t>
            </a:r>
            <a:r>
              <a:rPr kumimoji="1" lang="en-US" altLang="zh-TW" sz="3600" dirty="0" smtClean="0"/>
              <a:t> </a:t>
            </a:r>
            <a:r>
              <a:rPr kumimoji="1" lang="zh-TW" altLang="en-US" sz="3600" dirty="0" smtClean="0"/>
              <a:t>介</a:t>
            </a:r>
            <a:endParaRPr kumimoji="1"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39116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257620" y="1132725"/>
            <a:ext cx="4425143" cy="4963283"/>
          </a:xfrm>
        </p:spPr>
        <p:txBody>
          <a:bodyPr>
            <a:normAutofit fontScale="90000"/>
          </a:bodyPr>
          <a:lstStyle/>
          <a:p>
            <a:r>
              <a:rPr kumimoji="1" lang="zh-TW" altLang="en-US" sz="2400" dirty="0">
                <a:solidFill>
                  <a:srgbClr val="FFFF00"/>
                </a:solidFill>
              </a:rPr>
              <a:t>班級人數：</a:t>
            </a:r>
            <a:r>
              <a:rPr kumimoji="1" lang="en-US" altLang="zh-TW" sz="2400" dirty="0">
                <a:solidFill>
                  <a:srgbClr val="FFFF00"/>
                </a:solidFill>
              </a:rPr>
              <a:t>52</a:t>
            </a:r>
            <a:r>
              <a:rPr kumimoji="1" lang="zh-TW" altLang="en-US" sz="2400" dirty="0">
                <a:solidFill>
                  <a:srgbClr val="FFFF00"/>
                </a:solidFill>
              </a:rPr>
              <a:t>人</a:t>
            </a:r>
            <a:r>
              <a:rPr kumimoji="1" lang="en-US" altLang="zh-TW" sz="2400" dirty="0" smtClean="0"/>
              <a:t/>
            </a:r>
            <a:br>
              <a:rPr kumimoji="1" lang="en-US" altLang="zh-TW" sz="2400" dirty="0" smtClean="0"/>
            </a:br>
            <a:r>
              <a:rPr kumimoji="1" lang="zh-TW" altLang="en-US" sz="2400" dirty="0">
                <a:solidFill>
                  <a:srgbClr val="92D050"/>
                </a:solidFill>
              </a:rPr>
              <a:t>男生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：</a:t>
            </a:r>
            <a:r>
              <a:rPr kumimoji="1" lang="en-US" altLang="zh-TW" sz="2400" dirty="0" smtClean="0">
                <a:solidFill>
                  <a:srgbClr val="92D050"/>
                </a:solidFill>
              </a:rPr>
              <a:t>15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人      女生：</a:t>
            </a:r>
            <a:r>
              <a:rPr kumimoji="1" lang="en-US" altLang="zh-TW" sz="2400" dirty="0" smtClean="0">
                <a:solidFill>
                  <a:srgbClr val="92D050"/>
                </a:solidFill>
              </a:rPr>
              <a:t>37</a:t>
            </a:r>
            <a:r>
              <a:rPr kumimoji="1" lang="zh-TW" altLang="en-US" sz="2400" dirty="0" smtClean="0">
                <a:solidFill>
                  <a:srgbClr val="92D050"/>
                </a:solidFill>
              </a:rPr>
              <a:t>人</a:t>
            </a:r>
            <a:r>
              <a:rPr kumimoji="1" lang="en-US" altLang="zh-TW" sz="24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400" dirty="0" smtClean="0">
                <a:solidFill>
                  <a:srgbClr val="92D050"/>
                </a:solidFill>
              </a:rPr>
            </a:br>
            <a:r>
              <a:rPr kumimoji="1" lang="zh-TW" altLang="en-US" sz="2400" dirty="0" smtClean="0">
                <a:solidFill>
                  <a:srgbClr val="92D050"/>
                </a:solidFill>
              </a:rPr>
              <a:t>班級屬性：活潑、好動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000" dirty="0" smtClean="0">
                <a:solidFill>
                  <a:srgbClr val="92D050"/>
                </a:solidFill>
              </a:rPr>
            </a:br>
            <a:r>
              <a:rPr kumimoji="1" lang="en-US" altLang="zh-TW" sz="20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000" dirty="0" smtClean="0">
                <a:solidFill>
                  <a:srgbClr val="92D050"/>
                </a:solidFill>
              </a:rPr>
            </a:br>
            <a:r>
              <a:rPr kumimoji="1" lang="zh-TW" altLang="en-US" sz="2400" dirty="0" smtClean="0">
                <a:solidFill>
                  <a:srgbClr val="FFFF00"/>
                </a:solidFill>
              </a:rPr>
              <a:t>班級幹部：</a:t>
            </a:r>
            <a:r>
              <a:rPr kumimoji="1" lang="en-US" altLang="zh-TW" sz="2000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2000" dirty="0" smtClean="0">
                <a:solidFill>
                  <a:srgbClr val="FFFF00"/>
                </a:solidFill>
              </a:rPr>
            </a:br>
            <a:r>
              <a:rPr kumimoji="1" lang="zh-TW" altLang="en-US" sz="2000" dirty="0" smtClean="0">
                <a:solidFill>
                  <a:srgbClr val="92D050"/>
                </a:solidFill>
              </a:rPr>
              <a:t>班長</a:t>
            </a:r>
            <a:r>
              <a:rPr kumimoji="1" lang="zh-TW" altLang="en-US" sz="2000" dirty="0">
                <a:solidFill>
                  <a:srgbClr val="92D050"/>
                </a:solidFill>
              </a:rPr>
              <a:t>：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丁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>O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婷         副班長</a:t>
            </a:r>
            <a:r>
              <a:rPr kumimoji="1" lang="zh-TW" altLang="en-US" sz="2000" dirty="0">
                <a:solidFill>
                  <a:srgbClr val="92D050"/>
                </a:solidFill>
              </a:rPr>
              <a:t>：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伍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>O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文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000" dirty="0" smtClean="0">
                <a:solidFill>
                  <a:srgbClr val="92D050"/>
                </a:solidFill>
              </a:rPr>
            </a:br>
            <a:r>
              <a:rPr kumimoji="1" lang="zh-TW" altLang="en-US" sz="2000" dirty="0" smtClean="0">
                <a:solidFill>
                  <a:srgbClr val="92D050"/>
                </a:solidFill>
              </a:rPr>
              <a:t>風紀</a:t>
            </a:r>
            <a:r>
              <a:rPr kumimoji="1" lang="zh-TW" altLang="en-US" sz="2000" dirty="0">
                <a:solidFill>
                  <a:srgbClr val="92D050"/>
                </a:solidFill>
              </a:rPr>
              <a:t>：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陳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>O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宇         學藝</a:t>
            </a:r>
            <a:r>
              <a:rPr kumimoji="1" lang="zh-TW" altLang="en-US" sz="2000" dirty="0">
                <a:solidFill>
                  <a:srgbClr val="92D050"/>
                </a:solidFill>
              </a:rPr>
              <a:t>：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洪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>O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庭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000" dirty="0" smtClean="0">
                <a:solidFill>
                  <a:srgbClr val="92D050"/>
                </a:solidFill>
              </a:rPr>
            </a:br>
            <a:r>
              <a:rPr kumimoji="1" lang="zh-TW" altLang="en-US" sz="2000" dirty="0" smtClean="0">
                <a:solidFill>
                  <a:srgbClr val="92D050"/>
                </a:solidFill>
              </a:rPr>
              <a:t>環保</a:t>
            </a:r>
            <a:r>
              <a:rPr kumimoji="1" lang="zh-TW" altLang="en-US" sz="2000" dirty="0">
                <a:solidFill>
                  <a:srgbClr val="92D050"/>
                </a:solidFill>
              </a:rPr>
              <a:t>：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張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>O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惠         衛生</a:t>
            </a:r>
            <a:r>
              <a:rPr kumimoji="1" lang="zh-TW" altLang="en-US" sz="2000" dirty="0">
                <a:solidFill>
                  <a:srgbClr val="92D050"/>
                </a:solidFill>
              </a:rPr>
              <a:t>：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黃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>O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茲、黃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>O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禧</a:t>
            </a:r>
            <a:r>
              <a:rPr kumimoji="1" lang="en-US" altLang="zh-TW" sz="2000" dirty="0">
                <a:solidFill>
                  <a:srgbClr val="92D050"/>
                </a:solidFill>
              </a:rPr>
              <a:t/>
            </a:r>
            <a:br>
              <a:rPr kumimoji="1" lang="en-US" altLang="zh-TW" sz="2000" dirty="0">
                <a:solidFill>
                  <a:srgbClr val="92D050"/>
                </a:solidFill>
              </a:rPr>
            </a:br>
            <a:r>
              <a:rPr kumimoji="1" lang="zh-TW" altLang="en-US" sz="2000" dirty="0" smtClean="0">
                <a:solidFill>
                  <a:srgbClr val="92D050"/>
                </a:solidFill>
              </a:rPr>
              <a:t>康樂</a:t>
            </a:r>
            <a:r>
              <a:rPr kumimoji="1" lang="zh-TW" altLang="en-US" sz="2000" dirty="0">
                <a:solidFill>
                  <a:srgbClr val="92D050"/>
                </a:solidFill>
              </a:rPr>
              <a:t>：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曾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>O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賀         團膳</a:t>
            </a:r>
            <a:r>
              <a:rPr kumimoji="1" lang="zh-TW" altLang="en-US" sz="2000" dirty="0">
                <a:solidFill>
                  <a:srgbClr val="92D050"/>
                </a:solidFill>
              </a:rPr>
              <a:t>：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陳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>O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宇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000" dirty="0" smtClean="0">
                <a:solidFill>
                  <a:srgbClr val="92D050"/>
                </a:solidFill>
              </a:rPr>
            </a:br>
            <a:r>
              <a:rPr kumimoji="1" lang="zh-TW" altLang="en-US" sz="2000" dirty="0">
                <a:solidFill>
                  <a:srgbClr val="92D050"/>
                </a:solidFill>
              </a:rPr>
              <a:t>事務：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許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>O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婷         能源</a:t>
            </a:r>
            <a:r>
              <a:rPr kumimoji="1" lang="zh-TW" altLang="en-US" sz="2000" dirty="0">
                <a:solidFill>
                  <a:srgbClr val="92D050"/>
                </a:solidFill>
              </a:rPr>
              <a:t>：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周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>O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誼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000" dirty="0" smtClean="0">
                <a:solidFill>
                  <a:srgbClr val="92D050"/>
                </a:solidFill>
              </a:rPr>
            </a:br>
            <a:r>
              <a:rPr kumimoji="1" lang="zh-TW" altLang="en-US" sz="2000" dirty="0" smtClean="0">
                <a:solidFill>
                  <a:srgbClr val="92D050"/>
                </a:solidFill>
              </a:rPr>
              <a:t>輔導</a:t>
            </a:r>
            <a:r>
              <a:rPr kumimoji="1" lang="zh-TW" altLang="en-US" sz="2000" dirty="0">
                <a:solidFill>
                  <a:srgbClr val="92D050"/>
                </a:solidFill>
              </a:rPr>
              <a:t>：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陳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>O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帆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000" dirty="0" smtClean="0">
                <a:solidFill>
                  <a:srgbClr val="92D050"/>
                </a:solidFill>
              </a:rPr>
            </a:br>
            <a:r>
              <a:rPr kumimoji="1" lang="en-US" altLang="zh-TW" sz="24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400" dirty="0" smtClean="0">
                <a:solidFill>
                  <a:srgbClr val="92D050"/>
                </a:solidFill>
              </a:rPr>
            </a:br>
            <a:r>
              <a:rPr kumimoji="1" lang="zh-TW" altLang="en-US" sz="2400" dirty="0" smtClean="0">
                <a:solidFill>
                  <a:srgbClr val="FFFF00"/>
                </a:solidFill>
              </a:rPr>
              <a:t>學校糾察：</a:t>
            </a:r>
            <a:r>
              <a:rPr kumimoji="1" lang="en-US" altLang="zh-TW" sz="2000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2000" dirty="0" smtClean="0">
                <a:solidFill>
                  <a:srgbClr val="FFFF00"/>
                </a:solidFill>
              </a:rPr>
            </a:br>
            <a:r>
              <a:rPr kumimoji="1" lang="zh-TW" altLang="en-US" sz="2000" dirty="0" smtClean="0">
                <a:solidFill>
                  <a:srgbClr val="92D050"/>
                </a:solidFill>
              </a:rPr>
              <a:t>交通糾察</a:t>
            </a:r>
            <a:r>
              <a:rPr kumimoji="1" lang="zh-TW" altLang="en-US" sz="2000" dirty="0">
                <a:solidFill>
                  <a:srgbClr val="92D050"/>
                </a:solidFill>
              </a:rPr>
              <a:t>：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周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>O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展、林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>O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婷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000" dirty="0" smtClean="0">
                <a:solidFill>
                  <a:srgbClr val="92D050"/>
                </a:solidFill>
              </a:rPr>
            </a:br>
            <a:r>
              <a:rPr kumimoji="1" lang="zh-TW" altLang="en-US" sz="2000" dirty="0" smtClean="0">
                <a:solidFill>
                  <a:srgbClr val="92D050"/>
                </a:solidFill>
              </a:rPr>
              <a:t>衛生糾察：曾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>O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賀、蔡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>O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企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000" dirty="0" smtClean="0">
                <a:solidFill>
                  <a:srgbClr val="92D050"/>
                </a:solidFill>
              </a:rPr>
            </a:br>
            <a:r>
              <a:rPr kumimoji="1" lang="zh-TW" altLang="en-US" sz="2000" dirty="0" smtClean="0">
                <a:solidFill>
                  <a:srgbClr val="92D050"/>
                </a:solidFill>
              </a:rPr>
              <a:t>秩序糾察：王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>O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宇、賴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>O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為</a:t>
            </a:r>
            <a:endParaRPr kumimoji="1" lang="zh-TW" altLang="en-US" sz="2000" dirty="0">
              <a:solidFill>
                <a:srgbClr val="92D050"/>
              </a:solidFill>
            </a:endParaRPr>
          </a:p>
        </p:txBody>
      </p:sp>
      <p:sp>
        <p:nvSpPr>
          <p:cNvPr id="2" name="子標題 1"/>
          <p:cNvSpPr>
            <a:spLocks noGrp="1"/>
          </p:cNvSpPr>
          <p:nvPr>
            <p:ph type="body" idx="1"/>
          </p:nvPr>
        </p:nvSpPr>
        <p:spPr>
          <a:xfrm>
            <a:off x="2846697" y="356017"/>
            <a:ext cx="3658606" cy="593127"/>
          </a:xfrm>
        </p:spPr>
        <p:txBody>
          <a:bodyPr>
            <a:noAutofit/>
          </a:bodyPr>
          <a:lstStyle/>
          <a:p>
            <a:pPr algn="ctr"/>
            <a:r>
              <a:rPr kumimoji="1" lang="zh-TW" altLang="en-US" sz="3600" dirty="0" smtClean="0"/>
              <a:t>班</a:t>
            </a:r>
            <a:r>
              <a:rPr kumimoji="1" lang="en-US" altLang="zh-TW" sz="3600" dirty="0" smtClean="0"/>
              <a:t> </a:t>
            </a:r>
            <a:r>
              <a:rPr kumimoji="1" lang="zh-TW" altLang="en-US" sz="3600" dirty="0" smtClean="0"/>
              <a:t>級</a:t>
            </a:r>
            <a:r>
              <a:rPr kumimoji="1" lang="en-US" altLang="zh-TW" sz="3600" dirty="0" smtClean="0"/>
              <a:t> </a:t>
            </a:r>
            <a:r>
              <a:rPr kumimoji="1" lang="zh-TW" altLang="en-US" sz="3600" dirty="0" smtClean="0"/>
              <a:t>學</a:t>
            </a:r>
            <a:r>
              <a:rPr kumimoji="1" lang="en-US" altLang="zh-TW" sz="3600" dirty="0" smtClean="0"/>
              <a:t> </a:t>
            </a:r>
            <a:r>
              <a:rPr kumimoji="1" lang="zh-TW" altLang="en-US" sz="3600" dirty="0" smtClean="0"/>
              <a:t>生</a:t>
            </a:r>
            <a:r>
              <a:rPr kumimoji="1" lang="en-US" altLang="zh-TW" sz="3600" dirty="0" smtClean="0"/>
              <a:t> </a:t>
            </a:r>
            <a:r>
              <a:rPr kumimoji="1" lang="zh-TW" altLang="en-US" sz="3600" dirty="0" smtClean="0"/>
              <a:t>概 況 </a:t>
            </a:r>
            <a:endParaRPr kumimoji="1" lang="zh-TW" altLang="en-US" sz="3600" dirty="0"/>
          </a:p>
        </p:txBody>
      </p:sp>
      <p:sp>
        <p:nvSpPr>
          <p:cNvPr id="4" name="標題 2"/>
          <p:cNvSpPr txBox="1">
            <a:spLocks/>
          </p:cNvSpPr>
          <p:nvPr/>
        </p:nvSpPr>
        <p:spPr>
          <a:xfrm>
            <a:off x="4682763" y="1128326"/>
            <a:ext cx="3801687" cy="584723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kumimoji="1" lang="zh-TW" altLang="en-US" sz="2400" dirty="0" smtClean="0">
                <a:solidFill>
                  <a:srgbClr val="FFFF00"/>
                </a:solidFill>
              </a:rPr>
              <a:t>各科小老師：</a:t>
            </a:r>
            <a:r>
              <a:rPr kumimoji="1" lang="en-US" altLang="zh-TW" sz="2000" dirty="0" smtClean="0">
                <a:solidFill>
                  <a:srgbClr val="FFFF00"/>
                </a:solidFill>
              </a:rPr>
              <a:t/>
            </a:r>
            <a:br>
              <a:rPr kumimoji="1" lang="en-US" altLang="zh-TW" sz="2000" dirty="0" smtClean="0">
                <a:solidFill>
                  <a:srgbClr val="FFFF00"/>
                </a:solidFill>
              </a:rPr>
            </a:br>
            <a:r>
              <a:rPr kumimoji="1" lang="zh-TW" altLang="en-US" sz="2000" dirty="0" smtClean="0">
                <a:solidFill>
                  <a:srgbClr val="92D050"/>
                </a:solidFill>
              </a:rPr>
              <a:t>國       文：彭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>O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茹、曾尤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>O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婷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000" dirty="0" smtClean="0">
                <a:solidFill>
                  <a:srgbClr val="92D050"/>
                </a:solidFill>
              </a:rPr>
            </a:br>
            <a:r>
              <a:rPr kumimoji="1" lang="zh-TW" altLang="en-US" sz="2000" dirty="0" smtClean="0">
                <a:solidFill>
                  <a:srgbClr val="92D050"/>
                </a:solidFill>
              </a:rPr>
              <a:t>英       文：洪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>O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庭、劉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>O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恩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000" dirty="0" smtClean="0">
                <a:solidFill>
                  <a:srgbClr val="92D050"/>
                </a:solidFill>
              </a:rPr>
            </a:br>
            <a:r>
              <a:rPr kumimoji="1" lang="zh-TW" altLang="en-US" sz="2000" dirty="0" smtClean="0">
                <a:solidFill>
                  <a:srgbClr val="92D050"/>
                </a:solidFill>
              </a:rPr>
              <a:t>英語會話：洪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>O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庭、劉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>O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恩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000" dirty="0" smtClean="0">
                <a:solidFill>
                  <a:srgbClr val="92D050"/>
                </a:solidFill>
              </a:rPr>
            </a:br>
            <a:r>
              <a:rPr kumimoji="1" lang="zh-TW" altLang="en-US" sz="2000" dirty="0" smtClean="0">
                <a:solidFill>
                  <a:srgbClr val="92D050"/>
                </a:solidFill>
              </a:rPr>
              <a:t>數       學：周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>O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展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000" dirty="0" smtClean="0">
                <a:solidFill>
                  <a:srgbClr val="92D050"/>
                </a:solidFill>
              </a:rPr>
            </a:br>
            <a:r>
              <a:rPr kumimoji="1" lang="zh-TW" altLang="en-US" sz="2000" dirty="0" smtClean="0">
                <a:solidFill>
                  <a:srgbClr val="92D050"/>
                </a:solidFill>
              </a:rPr>
              <a:t>日       文：黃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>O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禧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000" dirty="0" smtClean="0">
                <a:solidFill>
                  <a:srgbClr val="92D050"/>
                </a:solidFill>
              </a:rPr>
            </a:br>
            <a:r>
              <a:rPr kumimoji="1" lang="zh-TW" altLang="en-US" sz="2000" dirty="0" smtClean="0">
                <a:solidFill>
                  <a:srgbClr val="92D050"/>
                </a:solidFill>
              </a:rPr>
              <a:t>日語會話：黃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>O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禧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000" dirty="0" smtClean="0">
                <a:solidFill>
                  <a:srgbClr val="92D050"/>
                </a:solidFill>
              </a:rPr>
            </a:br>
            <a:r>
              <a:rPr kumimoji="1" lang="zh-TW" altLang="en-US" sz="2000" dirty="0" smtClean="0">
                <a:solidFill>
                  <a:srgbClr val="92D050"/>
                </a:solidFill>
              </a:rPr>
              <a:t>餐旅概論：劉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>O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瑄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000" dirty="0" smtClean="0">
                <a:solidFill>
                  <a:srgbClr val="92D050"/>
                </a:solidFill>
              </a:rPr>
            </a:br>
            <a:r>
              <a:rPr kumimoji="1" lang="zh-TW" altLang="en-US" sz="2000" dirty="0" smtClean="0">
                <a:solidFill>
                  <a:srgbClr val="92D050"/>
                </a:solidFill>
              </a:rPr>
              <a:t>餐旅服務：郭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>O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騏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000" dirty="0" smtClean="0">
                <a:solidFill>
                  <a:srgbClr val="92D050"/>
                </a:solidFill>
              </a:rPr>
            </a:br>
            <a:r>
              <a:rPr kumimoji="1" lang="zh-TW" altLang="en-US" sz="2000" dirty="0" smtClean="0">
                <a:solidFill>
                  <a:srgbClr val="92D050"/>
                </a:solidFill>
              </a:rPr>
              <a:t>觀光資源：劉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>O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瑄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000" dirty="0" smtClean="0">
                <a:solidFill>
                  <a:srgbClr val="92D050"/>
                </a:solidFill>
              </a:rPr>
            </a:br>
            <a:r>
              <a:rPr kumimoji="1" lang="zh-TW" altLang="en-US" sz="2000" dirty="0" smtClean="0">
                <a:solidFill>
                  <a:srgbClr val="92D050"/>
                </a:solidFill>
              </a:rPr>
              <a:t>歷       史：劉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>O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恩、曾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>O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庭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000" dirty="0" smtClean="0">
                <a:solidFill>
                  <a:srgbClr val="92D050"/>
                </a:solidFill>
              </a:rPr>
            </a:br>
            <a:r>
              <a:rPr kumimoji="1" lang="zh-TW" altLang="en-US" sz="2000" dirty="0" smtClean="0">
                <a:solidFill>
                  <a:srgbClr val="92D050"/>
                </a:solidFill>
              </a:rPr>
              <a:t>生       物：丁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>O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婷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000" dirty="0" smtClean="0">
                <a:solidFill>
                  <a:srgbClr val="92D050"/>
                </a:solidFill>
              </a:rPr>
            </a:br>
            <a:r>
              <a:rPr kumimoji="1" lang="zh-TW" altLang="en-US" sz="2000" dirty="0" smtClean="0">
                <a:solidFill>
                  <a:srgbClr val="92D050"/>
                </a:solidFill>
              </a:rPr>
              <a:t>物       理：洪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>O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皓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000" dirty="0" smtClean="0">
                <a:solidFill>
                  <a:srgbClr val="92D050"/>
                </a:solidFill>
              </a:rPr>
            </a:br>
            <a:r>
              <a:rPr kumimoji="1" lang="zh-TW" altLang="en-US" sz="2000" dirty="0" smtClean="0">
                <a:solidFill>
                  <a:srgbClr val="92D050"/>
                </a:solidFill>
              </a:rPr>
              <a:t>全民國防：王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>O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宇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000" dirty="0" smtClean="0">
                <a:solidFill>
                  <a:srgbClr val="92D050"/>
                </a:solidFill>
              </a:rPr>
            </a:br>
            <a:r>
              <a:rPr kumimoji="1" lang="zh-TW" altLang="en-US" sz="2000" dirty="0" smtClean="0">
                <a:solidFill>
                  <a:srgbClr val="92D050"/>
                </a:solidFill>
              </a:rPr>
              <a:t>音       樂：林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>O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傑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/>
            </a:r>
            <a:br>
              <a:rPr kumimoji="1" lang="en-US" altLang="zh-TW" sz="2000" dirty="0" smtClean="0">
                <a:solidFill>
                  <a:srgbClr val="92D050"/>
                </a:solidFill>
              </a:rPr>
            </a:br>
            <a:r>
              <a:rPr kumimoji="1" lang="zh-TW" altLang="en-US" sz="2000" dirty="0" smtClean="0">
                <a:solidFill>
                  <a:srgbClr val="92D050"/>
                </a:solidFill>
              </a:rPr>
              <a:t>體       育：曾</a:t>
            </a:r>
            <a:r>
              <a:rPr kumimoji="1" lang="en-US" altLang="zh-TW" sz="2000" dirty="0" smtClean="0">
                <a:solidFill>
                  <a:srgbClr val="92D050"/>
                </a:solidFill>
              </a:rPr>
              <a:t>O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賀</a:t>
            </a:r>
            <a:endParaRPr kumimoji="1" lang="en-US" altLang="zh-TW" sz="2000" dirty="0" smtClean="0">
              <a:solidFill>
                <a:srgbClr val="92D050"/>
              </a:solidFill>
            </a:endParaRPr>
          </a:p>
          <a:p>
            <a:r>
              <a:rPr kumimoji="1" lang="zh-TW" altLang="en-US" sz="2000" dirty="0">
                <a:solidFill>
                  <a:srgbClr val="92D050"/>
                </a:solidFill>
              </a:rPr>
              <a:t>健康</a:t>
            </a:r>
            <a:r>
              <a:rPr kumimoji="1" lang="zh-TW" altLang="en-US" sz="2000" dirty="0" smtClean="0">
                <a:solidFill>
                  <a:srgbClr val="92D050"/>
                </a:solidFill>
              </a:rPr>
              <a:t>護理：戴秀美</a:t>
            </a:r>
            <a:endParaRPr kumimoji="1" lang="en-US" altLang="zh-TW" sz="2000" dirty="0" smtClean="0">
              <a:solidFill>
                <a:srgbClr val="92D050"/>
              </a:solidFill>
            </a:endParaRPr>
          </a:p>
          <a:p>
            <a:r>
              <a:rPr kumimoji="1" lang="zh-TW" altLang="en-US" sz="2000">
                <a:solidFill>
                  <a:srgbClr val="92D050"/>
                </a:solidFill>
              </a:rPr>
              <a:t>愛</a:t>
            </a:r>
            <a:r>
              <a:rPr kumimoji="1" lang="zh-TW" altLang="en-US" sz="2000">
                <a:solidFill>
                  <a:srgbClr val="92D050"/>
                </a:solidFill>
              </a:rPr>
              <a:t>閱</a:t>
            </a:r>
            <a:r>
              <a:rPr kumimoji="1" lang="zh-TW" altLang="en-US" sz="2000" smtClean="0">
                <a:solidFill>
                  <a:srgbClr val="92D050"/>
                </a:solidFill>
              </a:rPr>
              <a:t>筆記：李沛蓉</a:t>
            </a:r>
            <a:endParaRPr kumimoji="1" lang="zh-TW" altLang="en-US" sz="20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57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2138813" y="2502903"/>
            <a:ext cx="4706815" cy="2900370"/>
          </a:xfrm>
        </p:spPr>
        <p:txBody>
          <a:bodyPr>
            <a:normAutofit/>
          </a:bodyPr>
          <a:lstStyle/>
          <a:p>
            <a:pPr algn="ctr"/>
            <a:r>
              <a:rPr lang="zh-TW" altLang="en-US" sz="2800" b="1" dirty="0" smtClean="0">
                <a:solidFill>
                  <a:srgbClr val="FFFF00"/>
                </a:solidFill>
                <a:latin typeface="+mj-ea"/>
              </a:rPr>
              <a:t>服裝儀容</a:t>
            </a:r>
            <a:r>
              <a:rPr lang="zh-TW" altLang="en-US" sz="2800" b="1" dirty="0">
                <a:solidFill>
                  <a:srgbClr val="FFFF00"/>
                </a:solidFill>
                <a:latin typeface="+mj-ea"/>
              </a:rPr>
              <a:t>原則</a:t>
            </a:r>
            <a:r>
              <a:rPr lang="en-US" altLang="zh-TW" sz="2800" b="1" dirty="0">
                <a:solidFill>
                  <a:srgbClr val="FFFF00"/>
                </a:solidFill>
                <a:latin typeface="+mj-ea"/>
              </a:rPr>
              <a:t/>
            </a:r>
            <a:br>
              <a:rPr lang="en-US" altLang="zh-TW" sz="2800" b="1" dirty="0">
                <a:solidFill>
                  <a:srgbClr val="FFFF00"/>
                </a:solidFill>
                <a:latin typeface="+mj-ea"/>
              </a:rPr>
            </a:br>
            <a:r>
              <a:rPr lang="en-US" altLang="zh-TW" sz="2800" b="1" dirty="0" smtClean="0">
                <a:solidFill>
                  <a:srgbClr val="FFFF00"/>
                </a:solidFill>
                <a:latin typeface="+mj-ea"/>
              </a:rPr>
              <a:t/>
            </a:r>
            <a:br>
              <a:rPr lang="en-US" altLang="zh-TW" sz="2800" b="1" dirty="0" smtClean="0">
                <a:solidFill>
                  <a:srgbClr val="FFFF00"/>
                </a:solidFill>
                <a:latin typeface="+mj-ea"/>
              </a:rPr>
            </a:br>
            <a:r>
              <a:rPr lang="zh-TW" altLang="en-US" sz="2800" b="1" dirty="0" smtClean="0">
                <a:solidFill>
                  <a:srgbClr val="FFFF00"/>
                </a:solidFill>
                <a:latin typeface="+mj-ea"/>
              </a:rPr>
              <a:t>手機管理原則</a:t>
            </a:r>
            <a:r>
              <a:rPr lang="en-US" altLang="zh-TW" sz="2800" b="1" dirty="0">
                <a:solidFill>
                  <a:srgbClr val="FFFF00"/>
                </a:solidFill>
                <a:latin typeface="+mj-ea"/>
              </a:rPr>
              <a:t/>
            </a:r>
            <a:br>
              <a:rPr lang="en-US" altLang="zh-TW" sz="2800" b="1" dirty="0">
                <a:solidFill>
                  <a:srgbClr val="FFFF00"/>
                </a:solidFill>
                <a:latin typeface="+mj-ea"/>
              </a:rPr>
            </a:br>
            <a:r>
              <a:rPr lang="en-US" altLang="zh-TW" sz="2800" b="1" dirty="0" smtClean="0">
                <a:solidFill>
                  <a:srgbClr val="FFFF00"/>
                </a:solidFill>
                <a:latin typeface="+mj-ea"/>
              </a:rPr>
              <a:t/>
            </a:r>
            <a:br>
              <a:rPr lang="en-US" altLang="zh-TW" sz="2800" b="1" dirty="0" smtClean="0">
                <a:solidFill>
                  <a:srgbClr val="FFFF00"/>
                </a:solidFill>
                <a:latin typeface="+mj-ea"/>
              </a:rPr>
            </a:br>
            <a:r>
              <a:rPr lang="zh-TW" altLang="en-US" sz="2800" b="1" dirty="0" smtClean="0">
                <a:solidFill>
                  <a:srgbClr val="FFFF00"/>
                </a:solidFill>
                <a:latin typeface="+mj-ea"/>
              </a:rPr>
              <a:t>上放學</a:t>
            </a:r>
            <a:r>
              <a:rPr lang="zh-TW" altLang="en-US" sz="2800" b="1" dirty="0">
                <a:solidFill>
                  <a:srgbClr val="FFFF00"/>
                </a:solidFill>
                <a:latin typeface="+mj-ea"/>
              </a:rPr>
              <a:t>交通安全</a:t>
            </a:r>
            <a:r>
              <a:rPr lang="en-US" altLang="zh-TW" sz="2800" b="1" dirty="0">
                <a:solidFill>
                  <a:srgbClr val="FFFF00"/>
                </a:solidFill>
                <a:latin typeface="+mj-ea"/>
              </a:rPr>
              <a:t/>
            </a:r>
            <a:br>
              <a:rPr lang="en-US" altLang="zh-TW" sz="2800" b="1" dirty="0">
                <a:solidFill>
                  <a:srgbClr val="FFFF00"/>
                </a:solidFill>
                <a:latin typeface="+mj-ea"/>
              </a:rPr>
            </a:br>
            <a:endParaRPr kumimoji="1" lang="zh-TW" altLang="en-US" sz="2800" b="1" dirty="0">
              <a:solidFill>
                <a:srgbClr val="FFFF00"/>
              </a:solidFill>
              <a:latin typeface="+mj-ea"/>
            </a:endParaRPr>
          </a:p>
        </p:txBody>
      </p:sp>
      <p:sp>
        <p:nvSpPr>
          <p:cNvPr id="2" name="子標題 1"/>
          <p:cNvSpPr>
            <a:spLocks noGrp="1"/>
          </p:cNvSpPr>
          <p:nvPr>
            <p:ph type="body" idx="1"/>
          </p:nvPr>
        </p:nvSpPr>
        <p:spPr>
          <a:xfrm>
            <a:off x="2597498" y="1079499"/>
            <a:ext cx="3681717" cy="802102"/>
          </a:xfrm>
        </p:spPr>
        <p:txBody>
          <a:bodyPr>
            <a:normAutofit/>
          </a:bodyPr>
          <a:lstStyle/>
          <a:p>
            <a:pPr algn="ctr"/>
            <a:r>
              <a:rPr kumimoji="1" lang="zh-TW" altLang="en-US" sz="3600" dirty="0" smtClean="0"/>
              <a:t>行</a:t>
            </a:r>
            <a:r>
              <a:rPr kumimoji="1" lang="en-US" altLang="zh-TW" sz="3600" dirty="0" smtClean="0"/>
              <a:t> </a:t>
            </a:r>
            <a:r>
              <a:rPr kumimoji="1" lang="zh-TW" altLang="en-US" sz="3600" dirty="0" smtClean="0"/>
              <a:t>政</a:t>
            </a:r>
            <a:r>
              <a:rPr kumimoji="1" lang="en-US" altLang="zh-TW" sz="3600" dirty="0" smtClean="0"/>
              <a:t> </a:t>
            </a:r>
            <a:r>
              <a:rPr kumimoji="1" lang="zh-TW" altLang="en-US" sz="3600" dirty="0" smtClean="0"/>
              <a:t>宣</a:t>
            </a:r>
            <a:r>
              <a:rPr kumimoji="1" lang="en-US" altLang="zh-TW" sz="3600" dirty="0" smtClean="0"/>
              <a:t> </a:t>
            </a:r>
            <a:r>
              <a:rPr kumimoji="1" lang="zh-TW" altLang="en-US" sz="3600" dirty="0" smtClean="0"/>
              <a:t>導</a:t>
            </a:r>
            <a:endParaRPr kumimoji="1"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18591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1465118" y="2273459"/>
            <a:ext cx="6764482" cy="3005122"/>
          </a:xfrm>
        </p:spPr>
        <p:txBody>
          <a:bodyPr>
            <a:normAutofit fontScale="90000"/>
          </a:bodyPr>
          <a:lstStyle/>
          <a:p>
            <a:r>
              <a:rPr lang="en-US" altLang="zh-TW" sz="2800" b="1" dirty="0">
                <a:latin typeface="+mj-ea"/>
              </a:rPr>
              <a:t/>
            </a:r>
            <a:br>
              <a:rPr lang="en-US" altLang="zh-TW" sz="2800" b="1" dirty="0">
                <a:latin typeface="+mj-ea"/>
              </a:rPr>
            </a:br>
            <a:r>
              <a:rPr lang="en-US" altLang="zh-TW" sz="3100" b="1" dirty="0" smtClean="0">
                <a:solidFill>
                  <a:srgbClr val="FFFF00"/>
                </a:solidFill>
                <a:latin typeface="+mj-ea"/>
              </a:rPr>
              <a:t>1.</a:t>
            </a:r>
            <a:r>
              <a:rPr lang="zh-TW" altLang="en-US" sz="3100" b="1" dirty="0" smtClean="0">
                <a:solidFill>
                  <a:srgbClr val="FFFF00"/>
                </a:solidFill>
                <a:latin typeface="+mj-ea"/>
              </a:rPr>
              <a:t>鼓勵</a:t>
            </a:r>
            <a:r>
              <a:rPr lang="zh-TW" altLang="en-US" sz="3100" b="1" dirty="0">
                <a:solidFill>
                  <a:srgbClr val="FFFF00"/>
                </a:solidFill>
                <a:latin typeface="+mj-ea"/>
              </a:rPr>
              <a:t>學生學習自主</a:t>
            </a:r>
            <a:r>
              <a:rPr lang="zh-TW" altLang="en-US" sz="3100" b="1" dirty="0" smtClean="0">
                <a:solidFill>
                  <a:srgbClr val="FFFF00"/>
                </a:solidFill>
                <a:latin typeface="+mj-ea"/>
              </a:rPr>
              <a:t>管理，並</a:t>
            </a:r>
            <a:r>
              <a:rPr lang="zh-TW" altLang="en-US" sz="3100" b="1" dirty="0">
                <a:solidFill>
                  <a:srgbClr val="FFFF00"/>
                </a:solidFill>
                <a:latin typeface="+mj-ea"/>
              </a:rPr>
              <a:t>以整齊</a:t>
            </a:r>
            <a:r>
              <a:rPr lang="zh-TW" altLang="en-US" sz="3100" b="1" dirty="0" smtClean="0">
                <a:solidFill>
                  <a:srgbClr val="FFFF00"/>
                </a:solidFill>
                <a:latin typeface="+mj-ea"/>
              </a:rPr>
              <a:t>、</a:t>
            </a:r>
            <a:r>
              <a:rPr lang="en-US" altLang="zh-TW" sz="3100" b="1" dirty="0" smtClean="0">
                <a:solidFill>
                  <a:srgbClr val="FFFF00"/>
                </a:solidFill>
                <a:latin typeface="+mj-ea"/>
              </a:rPr>
              <a:t/>
            </a:r>
            <a:br>
              <a:rPr lang="en-US" altLang="zh-TW" sz="3100" b="1" dirty="0" smtClean="0">
                <a:solidFill>
                  <a:srgbClr val="FFFF00"/>
                </a:solidFill>
                <a:latin typeface="+mj-ea"/>
              </a:rPr>
            </a:br>
            <a:r>
              <a:rPr lang="zh-TW" altLang="en-US" sz="3100" b="1" dirty="0" smtClean="0">
                <a:solidFill>
                  <a:srgbClr val="FFFF00"/>
                </a:solidFill>
                <a:latin typeface="+mj-ea"/>
              </a:rPr>
              <a:t>    自然健康、符合</a:t>
            </a:r>
            <a:r>
              <a:rPr lang="zh-TW" altLang="en-US" sz="3100" b="1" dirty="0">
                <a:solidFill>
                  <a:srgbClr val="FFFF00"/>
                </a:solidFill>
                <a:latin typeface="+mj-ea"/>
              </a:rPr>
              <a:t>禮儀</a:t>
            </a:r>
            <a:r>
              <a:rPr lang="zh-TW" altLang="en-US" sz="3100" b="1" dirty="0" smtClean="0">
                <a:solidFill>
                  <a:srgbClr val="FFFF00"/>
                </a:solidFill>
                <a:latin typeface="+mj-ea"/>
              </a:rPr>
              <a:t>為原則。</a:t>
            </a:r>
            <a:r>
              <a:rPr lang="en-US" altLang="zh-TW" sz="3100" b="1" dirty="0" smtClean="0">
                <a:solidFill>
                  <a:srgbClr val="FFFF00"/>
                </a:solidFill>
                <a:latin typeface="+mj-ea"/>
              </a:rPr>
              <a:t/>
            </a:r>
            <a:br>
              <a:rPr lang="en-US" altLang="zh-TW" sz="3100" b="1" dirty="0" smtClean="0">
                <a:solidFill>
                  <a:srgbClr val="FFFF00"/>
                </a:solidFill>
                <a:latin typeface="+mj-ea"/>
              </a:rPr>
            </a:br>
            <a:r>
              <a:rPr lang="en-US" altLang="zh-TW" sz="3100" b="1" dirty="0">
                <a:solidFill>
                  <a:srgbClr val="FFFF00"/>
                </a:solidFill>
                <a:latin typeface="+mj-ea"/>
              </a:rPr>
              <a:t/>
            </a:r>
            <a:br>
              <a:rPr lang="en-US" altLang="zh-TW" sz="3100" b="1" dirty="0">
                <a:solidFill>
                  <a:srgbClr val="FFFF00"/>
                </a:solidFill>
                <a:latin typeface="+mj-ea"/>
              </a:rPr>
            </a:br>
            <a:r>
              <a:rPr lang="en-US" altLang="zh-TW" sz="3100" b="1" dirty="0" smtClean="0">
                <a:solidFill>
                  <a:srgbClr val="FFFF00"/>
                </a:solidFill>
                <a:latin typeface="+mj-ea"/>
              </a:rPr>
              <a:t>2.</a:t>
            </a:r>
            <a:r>
              <a:rPr lang="zh-TW" altLang="en-US" sz="3100" b="1" dirty="0" smtClean="0">
                <a:solidFill>
                  <a:srgbClr val="FFFF00"/>
                </a:solidFill>
                <a:latin typeface="+mj-ea"/>
              </a:rPr>
              <a:t>體育課、實習課及學校重要活動，應</a:t>
            </a:r>
            <a:r>
              <a:rPr lang="en-US" altLang="zh-TW" sz="3100" b="1" dirty="0" smtClean="0">
                <a:solidFill>
                  <a:srgbClr val="FFFF00"/>
                </a:solidFill>
                <a:latin typeface="+mj-ea"/>
              </a:rPr>
              <a:t/>
            </a:r>
            <a:br>
              <a:rPr lang="en-US" altLang="zh-TW" sz="3100" b="1" dirty="0" smtClean="0">
                <a:solidFill>
                  <a:srgbClr val="FFFF00"/>
                </a:solidFill>
                <a:latin typeface="+mj-ea"/>
              </a:rPr>
            </a:br>
            <a:r>
              <a:rPr lang="zh-TW" altLang="en-US" sz="3100" b="1" dirty="0">
                <a:solidFill>
                  <a:srgbClr val="FFFF00"/>
                </a:solidFill>
                <a:latin typeface="+mj-ea"/>
              </a:rPr>
              <a:t> </a:t>
            </a:r>
            <a:r>
              <a:rPr lang="zh-TW" altLang="en-US" sz="3100" b="1" dirty="0" smtClean="0">
                <a:solidFill>
                  <a:srgbClr val="FFFF00"/>
                </a:solidFill>
                <a:latin typeface="+mj-ea"/>
              </a:rPr>
              <a:t>  穿著學校規定之服裝。</a:t>
            </a:r>
            <a:r>
              <a:rPr lang="en-US" altLang="zh-TW" sz="3100" b="1" dirty="0" smtClean="0">
                <a:solidFill>
                  <a:srgbClr val="FFFF00"/>
                </a:solidFill>
                <a:latin typeface="+mj-ea"/>
              </a:rPr>
              <a:t/>
            </a:r>
            <a:br>
              <a:rPr lang="en-US" altLang="zh-TW" sz="3100" b="1" dirty="0" smtClean="0">
                <a:solidFill>
                  <a:srgbClr val="FFFF00"/>
                </a:solidFill>
                <a:latin typeface="+mj-ea"/>
              </a:rPr>
            </a:br>
            <a:r>
              <a:rPr lang="en-US" altLang="zh-TW" sz="3100" b="1" dirty="0">
                <a:solidFill>
                  <a:srgbClr val="FFFF00"/>
                </a:solidFill>
                <a:latin typeface="+mj-ea"/>
              </a:rPr>
              <a:t/>
            </a:r>
            <a:br>
              <a:rPr lang="en-US" altLang="zh-TW" sz="3100" b="1" dirty="0">
                <a:solidFill>
                  <a:srgbClr val="FFFF00"/>
                </a:solidFill>
                <a:latin typeface="+mj-ea"/>
              </a:rPr>
            </a:br>
            <a:r>
              <a:rPr lang="en-US" altLang="zh-TW" sz="3100" b="1" dirty="0">
                <a:latin typeface="+mj-ea"/>
              </a:rPr>
              <a:t/>
            </a:r>
            <a:br>
              <a:rPr lang="en-US" altLang="zh-TW" sz="3100" b="1" dirty="0">
                <a:latin typeface="+mj-ea"/>
              </a:rPr>
            </a:br>
            <a:r>
              <a:rPr lang="en-US" altLang="zh-TW" sz="2800" b="1" dirty="0" smtClean="0">
                <a:latin typeface="+mj-ea"/>
              </a:rPr>
              <a:t/>
            </a:r>
            <a:br>
              <a:rPr lang="en-US" altLang="zh-TW" sz="2800" b="1" dirty="0" smtClean="0">
                <a:latin typeface="+mj-ea"/>
              </a:rPr>
            </a:br>
            <a:r>
              <a:rPr lang="zh-TW" altLang="en-US" sz="2800" b="1" dirty="0">
                <a:latin typeface="+mj-ea"/>
              </a:rPr>
              <a:t>　</a:t>
            </a:r>
            <a:r>
              <a:rPr lang="en-US" altLang="zh-TW" sz="2800" b="1" dirty="0" smtClean="0">
                <a:latin typeface="+mj-ea"/>
              </a:rPr>
              <a:t/>
            </a:r>
            <a:br>
              <a:rPr lang="en-US" altLang="zh-TW" sz="2800" b="1" dirty="0" smtClean="0">
                <a:latin typeface="+mj-ea"/>
              </a:rPr>
            </a:br>
            <a:r>
              <a:rPr lang="en-US" altLang="zh-TW" sz="2800" b="1" dirty="0" smtClean="0">
                <a:latin typeface="+mj-ea"/>
              </a:rPr>
              <a:t/>
            </a:r>
            <a:br>
              <a:rPr lang="en-US" altLang="zh-TW" sz="2800" b="1" dirty="0" smtClean="0">
                <a:latin typeface="+mj-ea"/>
              </a:rPr>
            </a:br>
            <a:r>
              <a:rPr lang="en-US" altLang="zh-TW" sz="2800" b="1" dirty="0" smtClean="0">
                <a:latin typeface="+mj-ea"/>
              </a:rPr>
              <a:t/>
            </a:r>
            <a:br>
              <a:rPr lang="en-US" altLang="zh-TW" sz="2800" b="1" dirty="0" smtClean="0">
                <a:latin typeface="+mj-ea"/>
              </a:rPr>
            </a:br>
            <a:r>
              <a:rPr lang="zh-TW" altLang="en-US" sz="2800" b="1" dirty="0">
                <a:latin typeface="+mj-ea"/>
              </a:rPr>
              <a:t> </a:t>
            </a:r>
            <a:r>
              <a:rPr lang="zh-TW" altLang="en-US" sz="2800" b="1" dirty="0" smtClean="0">
                <a:latin typeface="+mj-ea"/>
              </a:rPr>
              <a:t>   </a:t>
            </a:r>
            <a:r>
              <a:rPr lang="en-US" altLang="zh-TW" sz="2200" b="1" dirty="0">
                <a:latin typeface="+mj-ea"/>
              </a:rPr>
              <a:t/>
            </a:r>
            <a:br>
              <a:rPr lang="en-US" altLang="zh-TW" sz="2200" b="1" dirty="0">
                <a:latin typeface="+mj-ea"/>
              </a:rPr>
            </a:br>
            <a:endParaRPr kumimoji="1" lang="zh-TW" altLang="en-US" sz="2200" b="1" dirty="0">
              <a:latin typeface="+mj-ea"/>
            </a:endParaRPr>
          </a:p>
        </p:txBody>
      </p:sp>
      <p:sp>
        <p:nvSpPr>
          <p:cNvPr id="2" name="子標題 1"/>
          <p:cNvSpPr>
            <a:spLocks noGrp="1"/>
          </p:cNvSpPr>
          <p:nvPr>
            <p:ph type="body" idx="1"/>
          </p:nvPr>
        </p:nvSpPr>
        <p:spPr>
          <a:xfrm>
            <a:off x="2386345" y="1285282"/>
            <a:ext cx="4076799" cy="528827"/>
          </a:xfrm>
        </p:spPr>
        <p:txBody>
          <a:bodyPr>
            <a:noAutofit/>
          </a:bodyPr>
          <a:lstStyle/>
          <a:p>
            <a:pPr algn="ctr"/>
            <a:r>
              <a:rPr kumimoji="1" lang="zh-TW" altLang="en-US" sz="3600" dirty="0" smtClean="0"/>
              <a:t>服</a:t>
            </a:r>
            <a:r>
              <a:rPr kumimoji="1" lang="en-US" altLang="zh-TW" sz="3600" dirty="0" smtClean="0"/>
              <a:t> </a:t>
            </a:r>
            <a:r>
              <a:rPr kumimoji="1" lang="zh-TW" altLang="en-US" sz="3600" dirty="0" smtClean="0"/>
              <a:t>裝 儀 容 原 則</a:t>
            </a:r>
            <a:endParaRPr kumimoji="1"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23402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290945" y="1715393"/>
            <a:ext cx="8853055" cy="4425633"/>
          </a:xfrm>
        </p:spPr>
        <p:txBody>
          <a:bodyPr>
            <a:noAutofit/>
          </a:bodyPr>
          <a:lstStyle/>
          <a:p>
            <a:r>
              <a:rPr lang="en-US" altLang="zh-TW" sz="2800" dirty="0" smtClean="0">
                <a:solidFill>
                  <a:srgbClr val="FFFF00"/>
                </a:solidFill>
                <a:latin typeface="+mj-ea"/>
              </a:rPr>
              <a:t>1.</a:t>
            </a:r>
            <a:r>
              <a:rPr lang="zh-TW" altLang="en-US" sz="2800" b="1" dirty="0">
                <a:solidFill>
                  <a:srgbClr val="FFFF00"/>
                </a:solidFill>
                <a:latin typeface="+mj-ea"/>
              </a:rPr>
              <a:t>上學期間應關機，且由導師統一管理</a:t>
            </a:r>
            <a:r>
              <a:rPr lang="zh-TW" altLang="en-US" sz="2800" b="1" dirty="0" smtClean="0">
                <a:solidFill>
                  <a:srgbClr val="FFFF00"/>
                </a:solidFill>
                <a:latin typeface="+mj-ea"/>
              </a:rPr>
              <a:t>或者留置</a:t>
            </a:r>
            <a:r>
              <a:rPr lang="zh-TW" altLang="en-US" sz="2800" b="1" dirty="0">
                <a:solidFill>
                  <a:srgbClr val="FFFF00"/>
                </a:solidFill>
                <a:latin typeface="+mj-ea"/>
              </a:rPr>
              <a:t>家中</a:t>
            </a:r>
            <a:r>
              <a:rPr lang="zh-TW" altLang="en-US" sz="2800" b="1" dirty="0" smtClean="0">
                <a:solidFill>
                  <a:srgbClr val="FFFF00"/>
                </a:solidFill>
                <a:latin typeface="+mj-ea"/>
              </a:rPr>
              <a:t>，</a:t>
            </a:r>
            <a:r>
              <a:rPr lang="en-US" altLang="zh-TW" sz="2800" b="1" dirty="0" smtClean="0">
                <a:solidFill>
                  <a:srgbClr val="FFFF00"/>
                </a:solidFill>
                <a:latin typeface="+mj-ea"/>
              </a:rPr>
              <a:t/>
            </a:r>
            <a:br>
              <a:rPr lang="en-US" altLang="zh-TW" sz="2800" b="1" dirty="0" smtClean="0">
                <a:solidFill>
                  <a:srgbClr val="FFFF00"/>
                </a:solidFill>
                <a:latin typeface="+mj-ea"/>
              </a:rPr>
            </a:br>
            <a:r>
              <a:rPr lang="zh-TW" altLang="en-US" sz="2800" b="1" dirty="0">
                <a:solidFill>
                  <a:srgbClr val="FFFF00"/>
                </a:solidFill>
                <a:latin typeface="+mj-ea"/>
              </a:rPr>
              <a:t> </a:t>
            </a:r>
            <a:r>
              <a:rPr lang="zh-TW" altLang="en-US" sz="2800" b="1" dirty="0" smtClean="0">
                <a:solidFill>
                  <a:srgbClr val="FFFF00"/>
                </a:solidFill>
                <a:latin typeface="+mj-ea"/>
              </a:rPr>
              <a:t>  學生</a:t>
            </a:r>
            <a:r>
              <a:rPr lang="zh-TW" altLang="en-US" sz="2800" b="1" dirty="0">
                <a:solidFill>
                  <a:srgbClr val="FFFF00"/>
                </a:solidFill>
                <a:latin typeface="+mj-ea"/>
              </a:rPr>
              <a:t>倘遇臨時、緊急</a:t>
            </a:r>
            <a:r>
              <a:rPr lang="zh-TW" altLang="en-US" sz="2800" b="1" dirty="0" smtClean="0">
                <a:solidFill>
                  <a:srgbClr val="FFFF00"/>
                </a:solidFill>
                <a:latin typeface="+mj-ea"/>
              </a:rPr>
              <a:t>狀況或其他</a:t>
            </a:r>
            <a:r>
              <a:rPr lang="zh-TW" altLang="en-US" sz="2800" b="1" dirty="0">
                <a:solidFill>
                  <a:srgbClr val="FFFF00"/>
                </a:solidFill>
                <a:latin typeface="+mj-ea"/>
              </a:rPr>
              <a:t>特殊需要時，得向</a:t>
            </a:r>
            <a:r>
              <a:rPr lang="zh-TW" altLang="en-US" sz="2800" b="1" dirty="0" smtClean="0">
                <a:solidFill>
                  <a:srgbClr val="FFFF00"/>
                </a:solidFill>
                <a:latin typeface="+mj-ea"/>
              </a:rPr>
              <a:t>老</a:t>
            </a:r>
            <a:r>
              <a:rPr lang="en-US" altLang="zh-TW" sz="2800" b="1" dirty="0" smtClean="0">
                <a:solidFill>
                  <a:srgbClr val="FFFF00"/>
                </a:solidFill>
                <a:latin typeface="+mj-ea"/>
              </a:rPr>
              <a:t/>
            </a:r>
            <a:br>
              <a:rPr lang="en-US" altLang="zh-TW" sz="2800" b="1" dirty="0" smtClean="0">
                <a:solidFill>
                  <a:srgbClr val="FFFF00"/>
                </a:solidFill>
                <a:latin typeface="+mj-ea"/>
              </a:rPr>
            </a:br>
            <a:r>
              <a:rPr lang="zh-TW" altLang="en-US" sz="2800" b="1" dirty="0">
                <a:solidFill>
                  <a:srgbClr val="FFFF00"/>
                </a:solidFill>
                <a:latin typeface="+mj-ea"/>
              </a:rPr>
              <a:t> </a:t>
            </a:r>
            <a:r>
              <a:rPr lang="zh-TW" altLang="en-US" sz="2800" b="1" dirty="0" smtClean="0">
                <a:solidFill>
                  <a:srgbClr val="FFFF00"/>
                </a:solidFill>
                <a:latin typeface="+mj-ea"/>
              </a:rPr>
              <a:t>  師報告經同意後方能</a:t>
            </a:r>
            <a:r>
              <a:rPr lang="zh-TW" altLang="en-US" sz="2800" b="1" dirty="0">
                <a:solidFill>
                  <a:srgbClr val="FFFF00"/>
                </a:solidFill>
                <a:latin typeface="+mj-ea"/>
              </a:rPr>
              <a:t>開機使用</a:t>
            </a:r>
            <a:r>
              <a:rPr lang="zh-TW" altLang="en-US" sz="2800" b="1" dirty="0" smtClean="0">
                <a:solidFill>
                  <a:srgbClr val="FFFF00"/>
                </a:solidFill>
                <a:latin typeface="+mj-ea"/>
              </a:rPr>
              <a:t>。</a:t>
            </a:r>
            <a:r>
              <a:rPr lang="zh-TW" altLang="en-US" sz="2800" b="1" dirty="0">
                <a:solidFill>
                  <a:srgbClr val="FFFF00"/>
                </a:solidFill>
                <a:latin typeface="+mj-ea"/>
              </a:rPr>
              <a:t/>
            </a:r>
            <a:br>
              <a:rPr lang="zh-TW" altLang="en-US" sz="2800" b="1" dirty="0">
                <a:solidFill>
                  <a:srgbClr val="FFFF00"/>
                </a:solidFill>
                <a:latin typeface="+mj-ea"/>
              </a:rPr>
            </a:br>
            <a:r>
              <a:rPr lang="en-US" altLang="zh-TW" sz="2800" b="1" dirty="0" smtClean="0">
                <a:solidFill>
                  <a:srgbClr val="FFFF00"/>
                </a:solidFill>
                <a:latin typeface="+mj-ea"/>
              </a:rPr>
              <a:t/>
            </a:r>
            <a:br>
              <a:rPr lang="en-US" altLang="zh-TW" sz="2800" b="1" dirty="0" smtClean="0">
                <a:solidFill>
                  <a:srgbClr val="FFFF00"/>
                </a:solidFill>
                <a:latin typeface="+mj-ea"/>
              </a:rPr>
            </a:br>
            <a:r>
              <a:rPr lang="zh-TW" altLang="zh-TW" sz="2800" b="1" dirty="0" smtClean="0">
                <a:solidFill>
                  <a:srgbClr val="FFFF00"/>
                </a:solidFill>
                <a:latin typeface="+mj-ea"/>
              </a:rPr>
              <a:t>2</a:t>
            </a:r>
            <a:r>
              <a:rPr lang="en-US" altLang="zh-TW" sz="2800" b="1" dirty="0" smtClean="0">
                <a:solidFill>
                  <a:srgbClr val="FFFF00"/>
                </a:solidFill>
                <a:latin typeface="+mj-ea"/>
              </a:rPr>
              <a:t>.</a:t>
            </a:r>
            <a:r>
              <a:rPr lang="zh-TW" altLang="en-US" sz="2800" b="1" dirty="0" smtClean="0">
                <a:solidFill>
                  <a:srgbClr val="FFFF00"/>
                </a:solidFill>
                <a:latin typeface="+mj-ea"/>
              </a:rPr>
              <a:t> 學生凡於上課</a:t>
            </a:r>
            <a:r>
              <a:rPr lang="zh-TW" altLang="en-US" sz="2800" b="1" dirty="0">
                <a:solidFill>
                  <a:srgbClr val="FFFF00"/>
                </a:solidFill>
                <a:latin typeface="+mj-ea"/>
              </a:rPr>
              <a:t>時間使用（含鈴響）</a:t>
            </a:r>
            <a:r>
              <a:rPr lang="zh-TW" altLang="en-US" sz="2800" b="1" dirty="0" smtClean="0">
                <a:solidFill>
                  <a:srgbClr val="FFFF00"/>
                </a:solidFill>
                <a:latin typeface="+mj-ea"/>
              </a:rPr>
              <a:t>以小過處分，下</a:t>
            </a:r>
            <a:r>
              <a:rPr lang="en-US" altLang="zh-TW" sz="2800" b="1" dirty="0" smtClean="0">
                <a:solidFill>
                  <a:srgbClr val="FFFF00"/>
                </a:solidFill>
                <a:latin typeface="+mj-ea"/>
              </a:rPr>
              <a:t/>
            </a:r>
            <a:br>
              <a:rPr lang="en-US" altLang="zh-TW" sz="2800" b="1" dirty="0" smtClean="0">
                <a:solidFill>
                  <a:srgbClr val="FFFF00"/>
                </a:solidFill>
                <a:latin typeface="+mj-ea"/>
              </a:rPr>
            </a:br>
            <a:r>
              <a:rPr lang="zh-TW" altLang="en-US" sz="2800" b="1" dirty="0">
                <a:solidFill>
                  <a:srgbClr val="FFFF00"/>
                </a:solidFill>
                <a:latin typeface="+mj-ea"/>
              </a:rPr>
              <a:t> </a:t>
            </a:r>
            <a:r>
              <a:rPr lang="zh-TW" altLang="en-US" sz="2800" b="1" dirty="0" smtClean="0">
                <a:solidFill>
                  <a:srgbClr val="FFFF00"/>
                </a:solidFill>
                <a:latin typeface="+mj-ea"/>
              </a:rPr>
              <a:t>   課</a:t>
            </a:r>
            <a:r>
              <a:rPr lang="zh-TW" altLang="en-US" sz="2800" b="1" dirty="0">
                <a:solidFill>
                  <a:srgbClr val="FFFF00"/>
                </a:solidFill>
                <a:latin typeface="+mj-ea"/>
              </a:rPr>
              <a:t>時間使用（含鈴響）</a:t>
            </a:r>
            <a:r>
              <a:rPr lang="zh-TW" altLang="en-US" sz="2800" b="1" dirty="0" smtClean="0">
                <a:solidFill>
                  <a:srgbClr val="FFFF00"/>
                </a:solidFill>
                <a:latin typeface="+mj-ea"/>
              </a:rPr>
              <a:t>以警告處分。</a:t>
            </a:r>
            <a:r>
              <a:rPr lang="en-US" altLang="zh-TW" sz="2800" b="1" dirty="0" smtClean="0">
                <a:solidFill>
                  <a:srgbClr val="FFFF00"/>
                </a:solidFill>
                <a:latin typeface="+mj-ea"/>
              </a:rPr>
              <a:t/>
            </a:r>
            <a:br>
              <a:rPr lang="en-US" altLang="zh-TW" sz="2800" b="1" dirty="0" smtClean="0">
                <a:solidFill>
                  <a:srgbClr val="FFFF00"/>
                </a:solidFill>
                <a:latin typeface="+mj-ea"/>
              </a:rPr>
            </a:br>
            <a:r>
              <a:rPr lang="en-US" altLang="zh-TW" sz="2800" b="1" dirty="0">
                <a:solidFill>
                  <a:srgbClr val="FFFF00"/>
                </a:solidFill>
                <a:latin typeface="+mj-ea"/>
              </a:rPr>
              <a:t/>
            </a:r>
            <a:br>
              <a:rPr lang="en-US" altLang="zh-TW" sz="2800" b="1" dirty="0">
                <a:solidFill>
                  <a:srgbClr val="FFFF00"/>
                </a:solidFill>
                <a:latin typeface="+mj-ea"/>
              </a:rPr>
            </a:br>
            <a:r>
              <a:rPr lang="en-US" altLang="zh-TW" sz="2800" b="1" dirty="0" smtClean="0">
                <a:solidFill>
                  <a:srgbClr val="FFFF00"/>
                </a:solidFill>
                <a:latin typeface="+mj-ea"/>
              </a:rPr>
              <a:t>3. </a:t>
            </a:r>
            <a:r>
              <a:rPr lang="zh-TW" altLang="en-US" sz="2800" b="1" dirty="0" smtClean="0">
                <a:solidFill>
                  <a:srgbClr val="FFFF00"/>
                </a:solidFill>
                <a:latin typeface="+mj-ea"/>
              </a:rPr>
              <a:t>本班學生手機於早自修前自行交由導師管理，於第七   </a:t>
            </a:r>
            <a:r>
              <a:rPr lang="en-US" altLang="zh-TW" sz="2800" b="1" dirty="0" smtClean="0">
                <a:solidFill>
                  <a:srgbClr val="FFFF00"/>
                </a:solidFill>
                <a:latin typeface="+mj-ea"/>
              </a:rPr>
              <a:t/>
            </a:r>
            <a:br>
              <a:rPr lang="en-US" altLang="zh-TW" sz="2800" b="1" dirty="0" smtClean="0">
                <a:solidFill>
                  <a:srgbClr val="FFFF00"/>
                </a:solidFill>
                <a:latin typeface="+mj-ea"/>
              </a:rPr>
            </a:br>
            <a:r>
              <a:rPr lang="zh-TW" altLang="en-US" sz="2800" b="1" dirty="0" smtClean="0">
                <a:solidFill>
                  <a:srgbClr val="FFFF00"/>
                </a:solidFill>
                <a:latin typeface="+mj-ea"/>
              </a:rPr>
              <a:t>    節下課領回，第八節放學後統一發還。如有學生違反</a:t>
            </a:r>
            <a:r>
              <a:rPr lang="en-US" altLang="zh-TW" sz="2800" b="1" dirty="0" smtClean="0">
                <a:solidFill>
                  <a:srgbClr val="FFFF00"/>
                </a:solidFill>
                <a:latin typeface="+mj-ea"/>
              </a:rPr>
              <a:t/>
            </a:r>
            <a:br>
              <a:rPr lang="en-US" altLang="zh-TW" sz="2800" b="1" dirty="0" smtClean="0">
                <a:solidFill>
                  <a:srgbClr val="FFFF00"/>
                </a:solidFill>
                <a:latin typeface="+mj-ea"/>
              </a:rPr>
            </a:br>
            <a:r>
              <a:rPr lang="zh-TW" altLang="en-US" sz="2800" b="1" dirty="0">
                <a:solidFill>
                  <a:srgbClr val="FFFF00"/>
                </a:solidFill>
                <a:latin typeface="+mj-ea"/>
              </a:rPr>
              <a:t> </a:t>
            </a:r>
            <a:r>
              <a:rPr lang="zh-TW" altLang="en-US" sz="2800" b="1" dirty="0" smtClean="0">
                <a:solidFill>
                  <a:srgbClr val="FFFF00"/>
                </a:solidFill>
                <a:latin typeface="+mj-ea"/>
              </a:rPr>
              <a:t>   手機管理原則，一律依校規議處。</a:t>
            </a:r>
            <a:endParaRPr kumimoji="1" lang="zh-TW" altLang="en-US" sz="2800" b="1" dirty="0">
              <a:solidFill>
                <a:srgbClr val="FFFF00"/>
              </a:solidFill>
              <a:latin typeface="+mj-ea"/>
            </a:endParaRPr>
          </a:p>
        </p:txBody>
      </p:sp>
      <p:sp>
        <p:nvSpPr>
          <p:cNvPr id="2" name="子標題 1"/>
          <p:cNvSpPr>
            <a:spLocks noGrp="1"/>
          </p:cNvSpPr>
          <p:nvPr>
            <p:ph type="body" idx="1"/>
          </p:nvPr>
        </p:nvSpPr>
        <p:spPr>
          <a:xfrm>
            <a:off x="2592682" y="856841"/>
            <a:ext cx="3884692" cy="593127"/>
          </a:xfrm>
        </p:spPr>
        <p:txBody>
          <a:bodyPr>
            <a:noAutofit/>
          </a:bodyPr>
          <a:lstStyle/>
          <a:p>
            <a:pPr algn="ctr"/>
            <a:r>
              <a:rPr kumimoji="1" lang="zh-TW" altLang="en-US" sz="3600" dirty="0" smtClean="0"/>
              <a:t>手</a:t>
            </a:r>
            <a:r>
              <a:rPr kumimoji="1" lang="en-US" altLang="zh-TW" sz="3600" dirty="0" smtClean="0"/>
              <a:t> </a:t>
            </a:r>
            <a:r>
              <a:rPr kumimoji="1" lang="zh-TW" altLang="en-US" sz="3600" dirty="0" smtClean="0"/>
              <a:t>機</a:t>
            </a:r>
            <a:r>
              <a:rPr kumimoji="1" lang="en-US" altLang="zh-TW" sz="3600" dirty="0" smtClean="0"/>
              <a:t> </a:t>
            </a:r>
            <a:r>
              <a:rPr kumimoji="1" lang="zh-TW" altLang="en-US" sz="3600" dirty="0" smtClean="0"/>
              <a:t>管</a:t>
            </a:r>
            <a:r>
              <a:rPr kumimoji="1" lang="en-US" altLang="zh-TW" sz="3600" dirty="0" smtClean="0"/>
              <a:t> </a:t>
            </a:r>
            <a:r>
              <a:rPr kumimoji="1" lang="zh-TW" altLang="en-US" sz="3600" dirty="0" smtClean="0"/>
              <a:t>理</a:t>
            </a:r>
            <a:r>
              <a:rPr kumimoji="1" lang="en-US" altLang="zh-TW" sz="3600" dirty="0" smtClean="0"/>
              <a:t> </a:t>
            </a:r>
            <a:r>
              <a:rPr kumimoji="1" lang="zh-TW" altLang="en-US" sz="3600" dirty="0" smtClean="0"/>
              <a:t>原</a:t>
            </a:r>
            <a:r>
              <a:rPr kumimoji="1" lang="en-US" altLang="zh-TW" sz="3600" dirty="0" smtClean="0"/>
              <a:t> </a:t>
            </a:r>
            <a:r>
              <a:rPr kumimoji="1" lang="zh-TW" altLang="en-US" sz="3600" dirty="0" smtClean="0"/>
              <a:t>則</a:t>
            </a:r>
            <a:endParaRPr kumimoji="1"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73015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200" y="1959227"/>
            <a:ext cx="8271164" cy="3922028"/>
          </a:xfrm>
        </p:spPr>
        <p:txBody>
          <a:bodyPr>
            <a:noAutofit/>
          </a:bodyPr>
          <a:lstStyle/>
          <a:p>
            <a:r>
              <a:rPr lang="en-US" altLang="zh-TW" sz="2800" dirty="0" smtClean="0">
                <a:solidFill>
                  <a:srgbClr val="FFFF00"/>
                </a:solidFill>
                <a:latin typeface="+mj-ea"/>
              </a:rPr>
              <a:t>1.</a:t>
            </a:r>
            <a:r>
              <a:rPr lang="zh-TW" altLang="en-US" sz="2800" dirty="0" smtClean="0">
                <a:solidFill>
                  <a:srgbClr val="FFFF00"/>
                </a:solidFill>
                <a:latin typeface="+mj-ea"/>
              </a:rPr>
              <a:t> </a:t>
            </a:r>
            <a:r>
              <a:rPr lang="zh-TW" altLang="en-US" sz="2800" b="1" dirty="0" smtClean="0">
                <a:solidFill>
                  <a:srgbClr val="FFFF00"/>
                </a:solidFill>
                <a:latin typeface="+mj-ea"/>
              </a:rPr>
              <a:t>放學時學生可</a:t>
            </a:r>
            <a:r>
              <a:rPr lang="zh-TW" altLang="en-US" sz="2800" b="1" dirty="0">
                <a:solidFill>
                  <a:srgbClr val="FFFF00"/>
                </a:solidFill>
                <a:latin typeface="+mj-ea"/>
              </a:rPr>
              <a:t>先行</a:t>
            </a:r>
            <a:r>
              <a:rPr lang="zh-TW" altLang="en-US" sz="2800" b="1" dirty="0" smtClean="0">
                <a:solidFill>
                  <a:srgbClr val="FFFF00"/>
                </a:solidFill>
                <a:latin typeface="+mj-ea"/>
              </a:rPr>
              <a:t>與</a:t>
            </a:r>
            <a:r>
              <a:rPr lang="zh-TW" altLang="en-US" sz="2800" b="1" dirty="0">
                <a:solidFill>
                  <a:srgbClr val="FFFF00"/>
                </a:solidFill>
                <a:latin typeface="+mj-ea"/>
              </a:rPr>
              <a:t>家長聯絡接送</a:t>
            </a:r>
            <a:r>
              <a:rPr lang="zh-TW" altLang="en-US" sz="2800" b="1" dirty="0" smtClean="0">
                <a:solidFill>
                  <a:srgbClr val="FFFF00"/>
                </a:solidFill>
                <a:latin typeface="+mj-ea"/>
              </a:rPr>
              <a:t>時間與地點，</a:t>
            </a:r>
            <a:r>
              <a:rPr lang="en-US" altLang="zh-TW" sz="2800" b="1" dirty="0" smtClean="0">
                <a:solidFill>
                  <a:srgbClr val="FFFF00"/>
                </a:solidFill>
                <a:latin typeface="+mj-ea"/>
              </a:rPr>
              <a:t/>
            </a:r>
            <a:br>
              <a:rPr lang="en-US" altLang="zh-TW" sz="2800" b="1" dirty="0" smtClean="0">
                <a:solidFill>
                  <a:srgbClr val="FFFF00"/>
                </a:solidFill>
                <a:latin typeface="+mj-ea"/>
              </a:rPr>
            </a:br>
            <a:r>
              <a:rPr lang="zh-TW" altLang="en-US" sz="2800" b="1" dirty="0" smtClean="0">
                <a:solidFill>
                  <a:srgbClr val="FFFF00"/>
                </a:solidFill>
                <a:latin typeface="+mj-ea"/>
              </a:rPr>
              <a:t>    以免</a:t>
            </a:r>
            <a:r>
              <a:rPr lang="zh-TW" altLang="en-US" sz="2800" b="1" dirty="0">
                <a:solidFill>
                  <a:srgbClr val="FFFF00"/>
                </a:solidFill>
                <a:latin typeface="+mj-ea"/>
              </a:rPr>
              <a:t>家長在</a:t>
            </a:r>
            <a:r>
              <a:rPr lang="zh-TW" altLang="en-US" sz="2800" b="1" dirty="0" smtClean="0">
                <a:solidFill>
                  <a:srgbClr val="FFFF00"/>
                </a:solidFill>
                <a:latin typeface="+mj-ea"/>
              </a:rPr>
              <a:t>門口久候及影響交通。</a:t>
            </a:r>
            <a:r>
              <a:rPr lang="en-US" altLang="zh-TW" sz="2800" b="1" dirty="0">
                <a:solidFill>
                  <a:srgbClr val="FFFF00"/>
                </a:solidFill>
                <a:latin typeface="+mj-ea"/>
              </a:rPr>
              <a:t/>
            </a:r>
            <a:br>
              <a:rPr lang="en-US" altLang="zh-TW" sz="2800" b="1" dirty="0">
                <a:solidFill>
                  <a:srgbClr val="FFFF00"/>
                </a:solidFill>
                <a:latin typeface="+mj-ea"/>
              </a:rPr>
            </a:br>
            <a:r>
              <a:rPr lang="en-US" altLang="zh-TW" sz="2800" b="1" dirty="0" smtClean="0">
                <a:solidFill>
                  <a:srgbClr val="FFFF00"/>
                </a:solidFill>
                <a:latin typeface="+mj-ea"/>
              </a:rPr>
              <a:t/>
            </a:r>
            <a:br>
              <a:rPr lang="en-US" altLang="zh-TW" sz="2800" b="1" dirty="0" smtClean="0">
                <a:solidFill>
                  <a:srgbClr val="FFFF00"/>
                </a:solidFill>
                <a:latin typeface="+mj-ea"/>
              </a:rPr>
            </a:br>
            <a:r>
              <a:rPr lang="en-US" altLang="zh-TW" sz="2800" b="1" dirty="0" smtClean="0">
                <a:solidFill>
                  <a:srgbClr val="FFFF00"/>
                </a:solidFill>
                <a:latin typeface="+mj-ea"/>
              </a:rPr>
              <a:t>2.</a:t>
            </a:r>
            <a:r>
              <a:rPr lang="zh-TW" altLang="en-US" sz="2800" b="1" dirty="0" smtClean="0">
                <a:solidFill>
                  <a:srgbClr val="FFFF00"/>
                </a:solidFill>
                <a:latin typeface="+mj-ea"/>
              </a:rPr>
              <a:t> 車輛</a:t>
            </a:r>
            <a:r>
              <a:rPr lang="zh-TW" altLang="en-US" sz="2800" b="1" dirty="0">
                <a:solidFill>
                  <a:srgbClr val="FFFF00"/>
                </a:solidFill>
                <a:latin typeface="+mj-ea"/>
              </a:rPr>
              <a:t>在校門口前方馬路請勿迴轉，</a:t>
            </a:r>
            <a:r>
              <a:rPr lang="zh-TW" altLang="en-US" sz="2800" b="1" dirty="0" smtClean="0">
                <a:solidFill>
                  <a:srgbClr val="FFFF00"/>
                </a:solidFill>
                <a:latin typeface="+mj-ea"/>
              </a:rPr>
              <a:t>以免發生危險</a:t>
            </a:r>
            <a:r>
              <a:rPr lang="zh-TW" altLang="en-US" sz="2800" b="1" dirty="0">
                <a:solidFill>
                  <a:srgbClr val="FFFF00"/>
                </a:solidFill>
                <a:latin typeface="+mj-ea"/>
              </a:rPr>
              <a:t>。</a:t>
            </a:r>
            <a:r>
              <a:rPr lang="en-US" altLang="zh-TW" sz="2800" b="1" dirty="0">
                <a:solidFill>
                  <a:srgbClr val="FFFF00"/>
                </a:solidFill>
                <a:latin typeface="+mj-ea"/>
              </a:rPr>
              <a:t/>
            </a:r>
            <a:br>
              <a:rPr lang="en-US" altLang="zh-TW" sz="2800" b="1" dirty="0">
                <a:solidFill>
                  <a:srgbClr val="FFFF00"/>
                </a:solidFill>
                <a:latin typeface="+mj-ea"/>
              </a:rPr>
            </a:br>
            <a:r>
              <a:rPr lang="en-US" altLang="zh-TW" sz="2800" b="1" dirty="0" smtClean="0">
                <a:solidFill>
                  <a:srgbClr val="FFFF00"/>
                </a:solidFill>
                <a:latin typeface="+mj-ea"/>
              </a:rPr>
              <a:t/>
            </a:r>
            <a:br>
              <a:rPr lang="en-US" altLang="zh-TW" sz="2800" b="1" dirty="0" smtClean="0">
                <a:solidFill>
                  <a:srgbClr val="FFFF00"/>
                </a:solidFill>
                <a:latin typeface="+mj-ea"/>
              </a:rPr>
            </a:br>
            <a:r>
              <a:rPr lang="en-US" altLang="zh-TW" sz="2800" b="1" dirty="0" smtClean="0">
                <a:solidFill>
                  <a:srgbClr val="FFFF00"/>
                </a:solidFill>
                <a:latin typeface="+mj-ea"/>
              </a:rPr>
              <a:t>3.</a:t>
            </a:r>
            <a:r>
              <a:rPr lang="zh-TW" altLang="en-US" sz="2800" b="1" dirty="0" smtClean="0">
                <a:solidFill>
                  <a:srgbClr val="FFFF00"/>
                </a:solidFill>
                <a:latin typeface="+mj-ea"/>
              </a:rPr>
              <a:t> 舊</a:t>
            </a:r>
            <a:r>
              <a:rPr lang="zh-TW" altLang="en-US" sz="2800" b="1" dirty="0">
                <a:solidFill>
                  <a:srgbClr val="FFFF00"/>
                </a:solidFill>
                <a:latin typeface="+mj-ea"/>
              </a:rPr>
              <a:t>校門入口金龍街路窄，</a:t>
            </a:r>
            <a:r>
              <a:rPr lang="zh-TW" altLang="en-US" sz="2800" b="1" dirty="0" smtClean="0">
                <a:solidFill>
                  <a:srgbClr val="FFFF00"/>
                </a:solidFill>
                <a:latin typeface="+mj-ea"/>
              </a:rPr>
              <a:t>請接送之家長讓學生在</a:t>
            </a:r>
            <a:r>
              <a:rPr lang="en-US" altLang="zh-TW" sz="2800" b="1" dirty="0" smtClean="0">
                <a:solidFill>
                  <a:srgbClr val="FFFF00"/>
                </a:solidFill>
                <a:latin typeface="+mj-ea"/>
              </a:rPr>
              <a:t/>
            </a:r>
            <a:br>
              <a:rPr lang="en-US" altLang="zh-TW" sz="2800" b="1" dirty="0" smtClean="0">
                <a:solidFill>
                  <a:srgbClr val="FFFF00"/>
                </a:solidFill>
                <a:latin typeface="+mj-ea"/>
              </a:rPr>
            </a:br>
            <a:r>
              <a:rPr lang="zh-TW" altLang="en-US" sz="2800" b="1" dirty="0">
                <a:solidFill>
                  <a:srgbClr val="FFFF00"/>
                </a:solidFill>
                <a:latin typeface="+mj-ea"/>
              </a:rPr>
              <a:t> </a:t>
            </a:r>
            <a:r>
              <a:rPr lang="zh-TW" altLang="en-US" sz="2800" b="1" dirty="0" smtClean="0">
                <a:solidFill>
                  <a:srgbClr val="FFFF00"/>
                </a:solidFill>
                <a:latin typeface="+mj-ea"/>
              </a:rPr>
              <a:t>    健行路</a:t>
            </a:r>
            <a:r>
              <a:rPr lang="zh-TW" altLang="en-US" sz="2800" b="1" dirty="0">
                <a:solidFill>
                  <a:srgbClr val="FFFF00"/>
                </a:solidFill>
                <a:latin typeface="+mj-ea"/>
              </a:rPr>
              <a:t>北門附近、</a:t>
            </a:r>
            <a:r>
              <a:rPr lang="zh-TW" altLang="en-US" sz="2800" b="1" dirty="0" smtClean="0">
                <a:solidFill>
                  <a:srgbClr val="FFFF00"/>
                </a:solidFill>
                <a:latin typeface="+mj-ea"/>
              </a:rPr>
              <a:t>崇德路或</a:t>
            </a:r>
            <a:r>
              <a:rPr lang="zh-TW" altLang="en-US" sz="2800" b="1" dirty="0">
                <a:solidFill>
                  <a:srgbClr val="FFFF00"/>
                </a:solidFill>
                <a:latin typeface="+mj-ea"/>
              </a:rPr>
              <a:t>三民路上下車，</a:t>
            </a:r>
            <a:r>
              <a:rPr lang="zh-TW" altLang="en-US" sz="2800" b="1" dirty="0" smtClean="0">
                <a:solidFill>
                  <a:srgbClr val="FFFF00"/>
                </a:solidFill>
                <a:latin typeface="+mj-ea"/>
              </a:rPr>
              <a:t>車</a:t>
            </a:r>
            <a:r>
              <a:rPr lang="en-US" altLang="zh-TW" sz="2800" b="1" dirty="0" smtClean="0">
                <a:solidFill>
                  <a:srgbClr val="FFFF00"/>
                </a:solidFill>
                <a:latin typeface="+mj-ea"/>
              </a:rPr>
              <a:t/>
            </a:r>
            <a:br>
              <a:rPr lang="en-US" altLang="zh-TW" sz="2800" b="1" dirty="0" smtClean="0">
                <a:solidFill>
                  <a:srgbClr val="FFFF00"/>
                </a:solidFill>
                <a:latin typeface="+mj-ea"/>
              </a:rPr>
            </a:br>
            <a:r>
              <a:rPr lang="zh-TW" altLang="en-US" sz="2800" b="1" dirty="0">
                <a:solidFill>
                  <a:srgbClr val="FFFF00"/>
                </a:solidFill>
                <a:latin typeface="+mj-ea"/>
              </a:rPr>
              <a:t> </a:t>
            </a:r>
            <a:r>
              <a:rPr lang="zh-TW" altLang="en-US" sz="2800" b="1" dirty="0" smtClean="0">
                <a:solidFill>
                  <a:srgbClr val="FFFF00"/>
                </a:solidFill>
                <a:latin typeface="+mj-ea"/>
              </a:rPr>
              <a:t>    輛</a:t>
            </a:r>
            <a:r>
              <a:rPr lang="zh-TW" altLang="en-US" sz="2800" b="1" dirty="0">
                <a:solidFill>
                  <a:srgbClr val="FFFF00"/>
                </a:solidFill>
                <a:latin typeface="+mj-ea"/>
              </a:rPr>
              <a:t>請勿進入</a:t>
            </a:r>
            <a:r>
              <a:rPr lang="zh-TW" altLang="en-US" sz="2800" b="1" dirty="0" smtClean="0">
                <a:solidFill>
                  <a:srgbClr val="FFFF00"/>
                </a:solidFill>
                <a:latin typeface="+mj-ea"/>
              </a:rPr>
              <a:t>金龍街</a:t>
            </a:r>
            <a:r>
              <a:rPr lang="zh-TW" altLang="en-US" sz="2800" b="1" dirty="0">
                <a:solidFill>
                  <a:srgbClr val="FFFF00"/>
                </a:solidFill>
                <a:latin typeface="+mj-ea"/>
              </a:rPr>
              <a:t>，以免造成交通擁塞。</a:t>
            </a:r>
            <a:r>
              <a:rPr lang="zh-TW" altLang="en-US" sz="2200" b="1" dirty="0">
                <a:solidFill>
                  <a:srgbClr val="FFFF00"/>
                </a:solidFill>
                <a:latin typeface="+mj-ea"/>
              </a:rPr>
              <a:t/>
            </a:r>
            <a:br>
              <a:rPr lang="zh-TW" altLang="en-US" sz="2200" b="1" dirty="0">
                <a:solidFill>
                  <a:srgbClr val="FFFF00"/>
                </a:solidFill>
                <a:latin typeface="+mj-ea"/>
              </a:rPr>
            </a:br>
            <a:r>
              <a:rPr lang="en-US" altLang="zh-TW" sz="2200" b="1" dirty="0" smtClean="0">
                <a:solidFill>
                  <a:srgbClr val="0000FF"/>
                </a:solidFill>
                <a:latin typeface="Calibri" charset="0"/>
                <a:ea typeface="新細明體" charset="0"/>
              </a:rPr>
              <a:t/>
            </a:r>
            <a:br>
              <a:rPr lang="en-US" altLang="zh-TW" sz="2200" b="1" dirty="0" smtClean="0">
                <a:solidFill>
                  <a:srgbClr val="0000FF"/>
                </a:solidFill>
                <a:latin typeface="Calibri" charset="0"/>
                <a:ea typeface="新細明體" charset="0"/>
              </a:rPr>
            </a:br>
            <a:endParaRPr kumimoji="1" lang="zh-TW" altLang="en-US" sz="2200" b="1" dirty="0">
              <a:solidFill>
                <a:srgbClr val="0000FF"/>
              </a:solidFill>
            </a:endParaRPr>
          </a:p>
        </p:txBody>
      </p:sp>
      <p:sp>
        <p:nvSpPr>
          <p:cNvPr id="2" name="子標題 1"/>
          <p:cNvSpPr>
            <a:spLocks noGrp="1"/>
          </p:cNvSpPr>
          <p:nvPr>
            <p:ph type="body" idx="1"/>
          </p:nvPr>
        </p:nvSpPr>
        <p:spPr>
          <a:xfrm>
            <a:off x="2454560" y="762969"/>
            <a:ext cx="3896059" cy="705652"/>
          </a:xfrm>
        </p:spPr>
        <p:txBody>
          <a:bodyPr>
            <a:normAutofit/>
          </a:bodyPr>
          <a:lstStyle/>
          <a:p>
            <a:pPr algn="ctr"/>
            <a:r>
              <a:rPr kumimoji="1" lang="zh-TW" altLang="en-US" sz="3200" dirty="0" smtClean="0"/>
              <a:t>上</a:t>
            </a:r>
            <a:r>
              <a:rPr kumimoji="1" lang="en-US" altLang="zh-TW" sz="3200" dirty="0" smtClean="0"/>
              <a:t> </a:t>
            </a:r>
            <a:r>
              <a:rPr kumimoji="1" lang="zh-TW" altLang="en-US" sz="3200" dirty="0" smtClean="0"/>
              <a:t>放</a:t>
            </a:r>
            <a:r>
              <a:rPr kumimoji="1" lang="en-US" altLang="zh-TW" sz="3200" dirty="0" smtClean="0"/>
              <a:t> </a:t>
            </a:r>
            <a:r>
              <a:rPr kumimoji="1" lang="zh-TW" altLang="en-US" sz="3200" dirty="0" smtClean="0"/>
              <a:t>學</a:t>
            </a:r>
            <a:r>
              <a:rPr kumimoji="1" lang="en-US" altLang="zh-TW" sz="3200" dirty="0" smtClean="0"/>
              <a:t> </a:t>
            </a:r>
            <a:r>
              <a:rPr kumimoji="1" lang="zh-TW" altLang="en-US" sz="3200" dirty="0" smtClean="0"/>
              <a:t>交</a:t>
            </a:r>
            <a:r>
              <a:rPr kumimoji="1" lang="en-US" altLang="zh-TW" sz="3200" dirty="0" smtClean="0"/>
              <a:t> </a:t>
            </a:r>
            <a:r>
              <a:rPr kumimoji="1" lang="zh-TW" altLang="en-US" sz="3200" dirty="0" smtClean="0"/>
              <a:t>通</a:t>
            </a:r>
            <a:r>
              <a:rPr kumimoji="1" lang="en-US" altLang="zh-TW" sz="3200" dirty="0" smtClean="0"/>
              <a:t> </a:t>
            </a:r>
            <a:r>
              <a:rPr kumimoji="1" lang="zh-TW" altLang="en-US" sz="3200" dirty="0" smtClean="0"/>
              <a:t>安</a:t>
            </a:r>
            <a:r>
              <a:rPr kumimoji="1" lang="en-US" altLang="zh-TW" sz="3200" dirty="0" smtClean="0"/>
              <a:t> </a:t>
            </a:r>
            <a:r>
              <a:rPr kumimoji="1" lang="zh-TW" altLang="en-US" sz="3200" dirty="0" smtClean="0"/>
              <a:t>全</a:t>
            </a:r>
            <a:endParaRPr kumimoji="1"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70003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2228404" y="1176550"/>
            <a:ext cx="4491842" cy="5223179"/>
          </a:xfrm>
        </p:spPr>
        <p:txBody>
          <a:bodyPr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kumimoji="1" lang="zh-TW" altLang="en-US" sz="2800" b="1" dirty="0" smtClean="0">
                <a:solidFill>
                  <a:srgbClr val="FFFF00"/>
                </a:solidFill>
                <a:latin typeface="+mj-ea"/>
              </a:rPr>
              <a:t>班級公約</a:t>
            </a:r>
            <a:r>
              <a:rPr kumimoji="1" lang="en-US" altLang="zh-TW" sz="2800" b="1" dirty="0" smtClean="0">
                <a:solidFill>
                  <a:srgbClr val="FFFF00"/>
                </a:solidFill>
                <a:latin typeface="+mj-ea"/>
              </a:rPr>
              <a:t/>
            </a:r>
            <a:br>
              <a:rPr kumimoji="1" lang="en-US" altLang="zh-TW" sz="2800" b="1" dirty="0" smtClean="0">
                <a:solidFill>
                  <a:srgbClr val="FFFF00"/>
                </a:solidFill>
                <a:latin typeface="+mj-ea"/>
              </a:rPr>
            </a:br>
            <a:r>
              <a:rPr kumimoji="1" lang="en-US" altLang="zh-TW" sz="2800" b="1" dirty="0" smtClean="0">
                <a:solidFill>
                  <a:srgbClr val="FFFF00"/>
                </a:solidFill>
                <a:latin typeface="+mj-ea"/>
              </a:rPr>
              <a:t/>
            </a:r>
            <a:br>
              <a:rPr kumimoji="1" lang="en-US" altLang="zh-TW" sz="2800" b="1" dirty="0" smtClean="0">
                <a:solidFill>
                  <a:srgbClr val="FFFF00"/>
                </a:solidFill>
                <a:latin typeface="+mj-ea"/>
              </a:rPr>
            </a:br>
            <a:r>
              <a:rPr kumimoji="1" lang="zh-TW" altLang="en-US" sz="2800" b="1" dirty="0" smtClean="0">
                <a:solidFill>
                  <a:srgbClr val="FFFF00"/>
                </a:solidFill>
                <a:latin typeface="+mj-ea"/>
              </a:rPr>
              <a:t>作息表</a:t>
            </a:r>
            <a:r>
              <a:rPr kumimoji="1" lang="en-US" altLang="zh-TW" sz="2800" b="1" dirty="0" smtClean="0">
                <a:solidFill>
                  <a:srgbClr val="FFFF00"/>
                </a:solidFill>
                <a:latin typeface="+mj-ea"/>
              </a:rPr>
              <a:t/>
            </a:r>
            <a:br>
              <a:rPr kumimoji="1" lang="en-US" altLang="zh-TW" sz="2800" b="1" dirty="0" smtClean="0">
                <a:solidFill>
                  <a:srgbClr val="FFFF00"/>
                </a:solidFill>
                <a:latin typeface="+mj-ea"/>
              </a:rPr>
            </a:br>
            <a:r>
              <a:rPr kumimoji="1" lang="en-US" altLang="zh-TW" sz="2800" b="1" dirty="0" smtClean="0">
                <a:solidFill>
                  <a:srgbClr val="FFFF00"/>
                </a:solidFill>
                <a:latin typeface="+mj-ea"/>
              </a:rPr>
              <a:t/>
            </a:r>
            <a:br>
              <a:rPr kumimoji="1" lang="en-US" altLang="zh-TW" sz="2800" b="1" dirty="0" smtClean="0">
                <a:solidFill>
                  <a:srgbClr val="FFFF00"/>
                </a:solidFill>
                <a:latin typeface="+mj-ea"/>
              </a:rPr>
            </a:br>
            <a:r>
              <a:rPr kumimoji="1" lang="zh-TW" altLang="en-US" sz="2800" b="1" dirty="0">
                <a:solidFill>
                  <a:srgbClr val="FFFF00"/>
                </a:solidFill>
                <a:latin typeface="+mj-ea"/>
              </a:rPr>
              <a:t>班級</a:t>
            </a:r>
            <a:r>
              <a:rPr kumimoji="1" lang="zh-TW" altLang="en-US" sz="2800" b="1" dirty="0" smtClean="0">
                <a:solidFill>
                  <a:srgbClr val="FFFF00"/>
                </a:solidFill>
                <a:latin typeface="+mj-ea"/>
              </a:rPr>
              <a:t>規範</a:t>
            </a:r>
            <a:r>
              <a:rPr kumimoji="1" lang="en-US" altLang="zh-TW" sz="2800" b="1" dirty="0" smtClean="0">
                <a:solidFill>
                  <a:srgbClr val="FFFF00"/>
                </a:solidFill>
                <a:latin typeface="+mj-ea"/>
              </a:rPr>
              <a:t/>
            </a:r>
            <a:br>
              <a:rPr kumimoji="1" lang="en-US" altLang="zh-TW" sz="2800" b="1" dirty="0" smtClean="0">
                <a:solidFill>
                  <a:srgbClr val="FFFF00"/>
                </a:solidFill>
                <a:latin typeface="+mj-ea"/>
              </a:rPr>
            </a:br>
            <a:r>
              <a:rPr kumimoji="1" lang="en-US" altLang="zh-TW" sz="2800" b="1" dirty="0" smtClean="0">
                <a:solidFill>
                  <a:srgbClr val="FFFF00"/>
                </a:solidFill>
                <a:latin typeface="+mj-ea"/>
              </a:rPr>
              <a:t/>
            </a:r>
            <a:br>
              <a:rPr kumimoji="1" lang="en-US" altLang="zh-TW" sz="2800" b="1" dirty="0" smtClean="0">
                <a:solidFill>
                  <a:srgbClr val="FFFF00"/>
                </a:solidFill>
                <a:latin typeface="+mj-ea"/>
              </a:rPr>
            </a:br>
            <a:r>
              <a:rPr kumimoji="1" lang="zh-TW" altLang="en-US" sz="2800" b="1" dirty="0" smtClean="0">
                <a:solidFill>
                  <a:srgbClr val="FFFF00"/>
                </a:solidFill>
                <a:latin typeface="+mj-ea"/>
              </a:rPr>
              <a:t>請假規定</a:t>
            </a:r>
            <a:r>
              <a:rPr kumimoji="1" lang="en-US" altLang="zh-TW" sz="2800" b="1" dirty="0" smtClean="0">
                <a:solidFill>
                  <a:srgbClr val="FFFF00"/>
                </a:solidFill>
                <a:latin typeface="+mj-ea"/>
              </a:rPr>
              <a:t/>
            </a:r>
            <a:br>
              <a:rPr kumimoji="1" lang="en-US" altLang="zh-TW" sz="2800" b="1" dirty="0" smtClean="0">
                <a:solidFill>
                  <a:srgbClr val="FFFF00"/>
                </a:solidFill>
                <a:latin typeface="+mj-ea"/>
              </a:rPr>
            </a:br>
            <a:r>
              <a:rPr kumimoji="1" lang="zh-TW" altLang="en-US" sz="2800" b="1" dirty="0">
                <a:solidFill>
                  <a:srgbClr val="FFFF00"/>
                </a:solidFill>
                <a:latin typeface="+mj-ea"/>
              </a:rPr>
              <a:t/>
            </a:r>
            <a:br>
              <a:rPr kumimoji="1" lang="zh-TW" altLang="en-US" sz="2800" b="1" dirty="0">
                <a:solidFill>
                  <a:srgbClr val="FFFF00"/>
                </a:solidFill>
                <a:latin typeface="+mj-ea"/>
              </a:rPr>
            </a:br>
            <a:r>
              <a:rPr kumimoji="1" lang="zh-TW" altLang="en-US" sz="2800" b="1" dirty="0" smtClean="0">
                <a:solidFill>
                  <a:srgbClr val="FFFF00"/>
                </a:solidFill>
                <a:latin typeface="+mj-ea"/>
              </a:rPr>
              <a:t>班費概況</a:t>
            </a:r>
            <a:r>
              <a:rPr kumimoji="1" lang="en-US" altLang="zh-TW" sz="2800" b="1" dirty="0">
                <a:solidFill>
                  <a:srgbClr val="FFFF00"/>
                </a:solidFill>
                <a:latin typeface="+mj-ea"/>
              </a:rPr>
              <a:t/>
            </a:r>
            <a:br>
              <a:rPr kumimoji="1" lang="en-US" altLang="zh-TW" sz="2800" b="1" dirty="0">
                <a:solidFill>
                  <a:srgbClr val="FFFF00"/>
                </a:solidFill>
                <a:latin typeface="+mj-ea"/>
              </a:rPr>
            </a:br>
            <a:r>
              <a:rPr kumimoji="1" lang="en-US" altLang="zh-TW" sz="2800" b="1" dirty="0" smtClean="0">
                <a:solidFill>
                  <a:srgbClr val="FFFF00"/>
                </a:solidFill>
                <a:latin typeface="+mj-ea"/>
              </a:rPr>
              <a:t/>
            </a:r>
            <a:br>
              <a:rPr kumimoji="1" lang="en-US" altLang="zh-TW" sz="2800" b="1" dirty="0" smtClean="0">
                <a:solidFill>
                  <a:srgbClr val="FFFF00"/>
                </a:solidFill>
                <a:latin typeface="+mj-ea"/>
              </a:rPr>
            </a:br>
            <a:r>
              <a:rPr kumimoji="1" lang="zh-TW" altLang="en-US" sz="2800" b="1" dirty="0">
                <a:solidFill>
                  <a:srgbClr val="FFFF00"/>
                </a:solidFill>
                <a:latin typeface="+mj-ea"/>
              </a:rPr>
              <a:t>領導力日誌、新民</a:t>
            </a:r>
            <a:r>
              <a:rPr kumimoji="1" lang="zh-TW" altLang="en-US" sz="2800" b="1" dirty="0" smtClean="0">
                <a:solidFill>
                  <a:srgbClr val="FFFF00"/>
                </a:solidFill>
                <a:latin typeface="+mj-ea"/>
              </a:rPr>
              <a:t>愛閱筆記</a:t>
            </a:r>
            <a:r>
              <a:rPr kumimoji="1" lang="en-US" altLang="zh-TW" sz="2800" b="1" dirty="0" smtClean="0">
                <a:solidFill>
                  <a:srgbClr val="FFFF00"/>
                </a:solidFill>
                <a:latin typeface="+mj-ea"/>
              </a:rPr>
              <a:t/>
            </a:r>
            <a:br>
              <a:rPr kumimoji="1" lang="en-US" altLang="zh-TW" sz="2800" b="1" dirty="0" smtClean="0">
                <a:solidFill>
                  <a:srgbClr val="FFFF00"/>
                </a:solidFill>
                <a:latin typeface="+mj-ea"/>
              </a:rPr>
            </a:br>
            <a:r>
              <a:rPr kumimoji="1" lang="en-US" altLang="zh-TW" sz="2800" b="1" dirty="0" smtClean="0">
                <a:solidFill>
                  <a:srgbClr val="FFFF00"/>
                </a:solidFill>
                <a:latin typeface="+mj-ea"/>
              </a:rPr>
              <a:t/>
            </a:r>
            <a:br>
              <a:rPr kumimoji="1" lang="en-US" altLang="zh-TW" sz="2800" b="1" dirty="0" smtClean="0">
                <a:solidFill>
                  <a:srgbClr val="FFFF00"/>
                </a:solidFill>
                <a:latin typeface="+mj-ea"/>
              </a:rPr>
            </a:br>
            <a:r>
              <a:rPr kumimoji="1" lang="zh-TW" altLang="en-US" sz="2800" b="1" dirty="0">
                <a:solidFill>
                  <a:srgbClr val="FFFF00"/>
                </a:solidFill>
                <a:latin typeface="+mj-ea"/>
              </a:rPr>
              <a:t>升 學 檢 定 資 </a:t>
            </a:r>
            <a:r>
              <a:rPr kumimoji="1" lang="zh-TW" altLang="en-US" sz="2800" b="1" dirty="0" smtClean="0">
                <a:solidFill>
                  <a:srgbClr val="FFFF00"/>
                </a:solidFill>
                <a:latin typeface="+mj-ea"/>
              </a:rPr>
              <a:t>訊</a:t>
            </a:r>
            <a:r>
              <a:rPr kumimoji="1" lang="en-US" altLang="zh-TW" sz="2800" b="1" dirty="0" smtClean="0">
                <a:solidFill>
                  <a:srgbClr val="FFFF00"/>
                </a:solidFill>
                <a:latin typeface="+mj-ea"/>
              </a:rPr>
              <a:t/>
            </a:r>
            <a:br>
              <a:rPr kumimoji="1" lang="en-US" altLang="zh-TW" sz="2800" b="1" dirty="0" smtClean="0">
                <a:solidFill>
                  <a:srgbClr val="FFFF00"/>
                </a:solidFill>
                <a:latin typeface="+mj-ea"/>
              </a:rPr>
            </a:br>
            <a:r>
              <a:rPr kumimoji="1" lang="en-US" altLang="zh-TW" sz="2800" b="1" dirty="0" smtClean="0">
                <a:solidFill>
                  <a:srgbClr val="FFFF00"/>
                </a:solidFill>
                <a:latin typeface="+mj-ea"/>
              </a:rPr>
              <a:t/>
            </a:r>
            <a:br>
              <a:rPr kumimoji="1" lang="en-US" altLang="zh-TW" sz="2800" b="1" dirty="0" smtClean="0">
                <a:solidFill>
                  <a:srgbClr val="FFFF00"/>
                </a:solidFill>
                <a:latin typeface="+mj-ea"/>
              </a:rPr>
            </a:br>
            <a:r>
              <a:rPr kumimoji="1" lang="zh-TW" altLang="en-US" sz="2800" b="1" dirty="0" smtClean="0">
                <a:solidFill>
                  <a:srgbClr val="FFFF00"/>
                </a:solidFill>
                <a:latin typeface="+mj-ea"/>
              </a:rPr>
              <a:t>親師生共同努力</a:t>
            </a:r>
            <a:endParaRPr kumimoji="1" lang="zh-TW" altLang="en-US" sz="2800" dirty="0">
              <a:solidFill>
                <a:srgbClr val="FFFF00"/>
              </a:solidFill>
              <a:latin typeface="+mj-ea"/>
            </a:endParaRPr>
          </a:p>
        </p:txBody>
      </p:sp>
      <p:sp>
        <p:nvSpPr>
          <p:cNvPr id="2" name="子標題 1"/>
          <p:cNvSpPr>
            <a:spLocks noGrp="1"/>
          </p:cNvSpPr>
          <p:nvPr>
            <p:ph type="body" idx="1"/>
          </p:nvPr>
        </p:nvSpPr>
        <p:spPr>
          <a:xfrm>
            <a:off x="2203199" y="403165"/>
            <a:ext cx="4517047" cy="515384"/>
          </a:xfrm>
        </p:spPr>
        <p:txBody>
          <a:bodyPr>
            <a:noAutofit/>
          </a:bodyPr>
          <a:lstStyle/>
          <a:p>
            <a:pPr algn="ctr"/>
            <a:r>
              <a:rPr kumimoji="1" lang="zh-TW" altLang="en-US" sz="3600" dirty="0" smtClean="0"/>
              <a:t>班</a:t>
            </a:r>
            <a:r>
              <a:rPr kumimoji="1" lang="en-US" altLang="zh-TW" sz="3600" dirty="0" smtClean="0"/>
              <a:t> </a:t>
            </a:r>
            <a:r>
              <a:rPr kumimoji="1" lang="zh-TW" altLang="en-US" sz="3600" dirty="0" smtClean="0"/>
              <a:t>級</a:t>
            </a:r>
            <a:r>
              <a:rPr kumimoji="1" lang="en-US" altLang="zh-TW" sz="3600" dirty="0" smtClean="0"/>
              <a:t> </a:t>
            </a:r>
            <a:r>
              <a:rPr kumimoji="1" lang="zh-TW" altLang="en-US" sz="3600" dirty="0" smtClean="0"/>
              <a:t>經</a:t>
            </a:r>
            <a:r>
              <a:rPr kumimoji="1" lang="en-US" altLang="zh-TW" sz="3600" dirty="0" smtClean="0"/>
              <a:t> </a:t>
            </a:r>
            <a:r>
              <a:rPr kumimoji="1" lang="zh-TW" altLang="en-US" sz="3600" dirty="0" smtClean="0"/>
              <a:t>營</a:t>
            </a:r>
            <a:endParaRPr kumimoji="1"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94302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透視圖">
  <a:themeElements>
    <a:clrScheme name="透視圖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古典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透視圖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918</TotalTime>
  <Words>468</Words>
  <Application>Microsoft Office PowerPoint</Application>
  <PresentationFormat>如螢幕大小 (4:3)</PresentationFormat>
  <Paragraphs>81</Paragraphs>
  <Slides>25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25</vt:i4>
      </vt:variant>
    </vt:vector>
  </HeadingPairs>
  <TitlesOfParts>
    <vt:vector size="26" baseType="lpstr">
      <vt:lpstr>透視圖</vt:lpstr>
      <vt:lpstr>導師：黃錦照  105年9月24日 </vt:lpstr>
      <vt:lpstr> 導師簡介  班級學生概況  行政宣導  班級經營  升學檢定資訊  親師交流 </vt:lpstr>
      <vt:lpstr>導       師：黃錦照  學       歷：臺中商專企業管理科                   文化大學觀光事業學系                   南華大學旅遊事業管理研究所  教學經歷：達德商工觀光科教師兼科主任                   正修科技大學兼任講師                    環球科技大學兼任講師                   新民高中觀光科教師  專業證照：調酒丙級                   餐旅服務丙級                   華語導遊                   外語(英語)領隊                   飲料調製丙級監評人員  導師手機：0935-908187 辦  公  室：04-2233-4105＃6141 教官室（24HR)：04-2233-5972  </vt:lpstr>
      <vt:lpstr>班級人數：52人 男生：15人      女生：37人 班級屬性：活潑、好動  班級幹部： 班長：丁O婷         副班長：伍O文 風紀：陳O宇         學藝：洪O庭 環保：張O惠         衛生：黃O茲、黃O禧 康樂：曾O賀         團膳：陳O宇 事務：許O婷         能源：周O誼 輔導：陳O帆  學校糾察： 交通糾察：周O展、林O婷 衛生糾察：曾O賀、蔡O企 秩序糾察：王O宇、賴O為</vt:lpstr>
      <vt:lpstr>服裝儀容原則  手機管理原則  上放學交通安全 </vt:lpstr>
      <vt:lpstr> 1.鼓勵學生學習自主管理，並以整齊、     自然健康、符合禮儀為原則。  2.體育課、實習課及學校重要活動，應    穿著學校規定之服裝。    　        </vt:lpstr>
      <vt:lpstr>1.上學期間應關機，且由導師統一管理或者留置家中，    學生倘遇臨時、緊急狀況或其他特殊需要時，得向老    師報告經同意後方能開機使用。  2. 學生凡於上課時間使用（含鈴響）以小過處分，下     課時間使用（含鈴響）以警告處分。  3. 本班學生手機於早自修前自行交由導師管理，於第七        節下課領回，第八節放學後統一發還。如有學生違反     手機管理原則，一律依校規議處。</vt:lpstr>
      <vt:lpstr>1. 放學時學生可先行與家長聯絡接送時間與地點，     以免家長在門口久候及影響交通。  2. 車輛在校門口前方馬路請勿迴轉，以免發生危險。  3. 舊校門入口金龍街路窄，請接送之家長讓學生在      健行路北門附近、崇德路或三民路上下車，車      輛請勿進入金龍街，以免造成交通擁塞。  </vt:lpstr>
      <vt:lpstr>班級公約  作息表  班級規範  請假規定  班費概況  領導力日誌、新民愛閱筆記  升 學 檢 定 資 訊  親師生共同努力</vt:lpstr>
      <vt:lpstr>1. 我尊敬師長 2. 我友愛同學 3. 我服儀整齊 4. 我禮貌周到 5. 我準時上學 6. 我打掃認真 7. 我上課專心 8. 我按時繳交作業及資料 9. 我熱心班級事務 10.我勵行七個習慣</vt:lpstr>
      <vt:lpstr> 到校  ~  07:20  打掃+倒垃圾(垃圾桶洗淨) 07:30 ~ 08:00  早自修                         (星期一集合升旗，07:30前到達定點集合完畢) 08:10 ~ 12:00  上課 12:00 ~ 12:30  午餐(20垃圾分類  42團膳區整理) 12:30 ~ 12:55  午休 13:00 ~ 14:50  上課 14:50 ~ 15:00  打掃                         教室:                         倒垃圾(垃圾桶洗淨)                           其他同學檢視維護自己打掃區域                           外掃區:                         11.22.30.46負責                         (星期一社團課則改為15:50打掃) 15:00 ~ 16:40  上課 16:40 ~ 放學    (桌面抽屜淨空+課桌椅排整齊+檢視地面垃圾)</vt:lpstr>
      <vt:lpstr>1.HOPE繳交時間為每日上午08:00前，未繳交或不完整者當日第九    節留校，隔日上午08:00前仍未完成繳交者，繼續留校至完成為止。    星期一：01~10     星期二：11~20       星期三：21~30    星期四：31~40     星期五：41~52  2.愛閱筆記本繳交時間為每周五中午12：00前，未繳交或不完整者當    日第九節留校，星期一上午08:00前仍未完成繳交者，繼續留校至完    成為止。  3.打掃工作未打掃、不盡責，經幹部檢查不合格且未改善或經衛糾評    分扣分者，當日第九節留校。  4.課堂秩序不佳(包括：晚進教室、講話、睡覺、吃東西、做其他事…    等) ，經風紀股長登記或任課老師反應者，當日第九節留校。  5.各項資料未能於律定期限內繳交者，當日第九節留校。      </vt:lpstr>
      <vt:lpstr>6.手機請於到校後主動交出統一保管(放學後領回)，在校使用手機者一律    依校規議處。  7.服裝儀容經合乎學校標準者，予以獎勵。  8.擔任各項糾察人員，無法配合學校和班級各項規定，經口頭勸說仍未改    善者，通知相關單位依規定處理。  9.連續三次獲得班級整潔及秩序競賽獎狀，簽請學校同意，辦理班級校外    教學活動。  10.以上表現列入各項活動及校外教學參加人員參考依據。  11.若有未盡事宜，將持續增修訂。  12.本規範自105.09.19起實施。</vt:lpstr>
      <vt:lpstr>1.因故(事/病)臨時不能到校上學時，請家長務必於    早上7:20前撥打導師手機告知。  2.所有的假必須於三天內完成請假手續。   （證明文件+家長簽名+導師簽名後送學務處）             3.到校後因故需臨時外出者，務必先與家長聯繫確    認後，填妥外出單再至導師室和教官室請假。 </vt:lpstr>
      <vt:lpstr>1.本學期班費收取＄1,000元/人  2.班費主要運用於購買班級雜項支出、部分小額    簡章、報名費及考卷，所有支出皆有收據(或證    明)可供查考  3.目前班費結餘款為$48,442 </vt:lpstr>
      <vt:lpstr>※領導力日誌 1. 學校的願景：hope 2. 培養七個習慣：追求成功的未來 3. 學校行事曆：重要事項提醒 4. 空白行事曆：培養學生計畫概念 5. 當週行事曆：紀錄課業與生活點滴  ※新民愛閱筆記 1.每週星期五早自修實行晨讀 2.練習讀書心得書寫：    基本書訊    佳句摘要    書籍大意    我想我思   </vt:lpstr>
      <vt:lpstr>「希望」是生命的泉源，「希望」是成功的基石，讓「希望」領導我們彩繪新民的教育藍圖。 【H】：Honor榮譽、Happiness幸福              我們以自律負責的精神，團結合作，攜手共創              新民人的榮譽與幸福。 【O】：Optimism樂觀、Outstanding傑出              我們以雙贏的智慧與勇氣，樂觀進取，共同實              現傑出的成就。 【P】：Politeness禮節、Progress進步              我們以謙和誠懇的態度，虛心學習，努力追求              個人與團體的進步。 【E】：Enthusiasm熱情、Efficiency效率              我們盡情的展現生命的熱情，擁抱世界，致力              提升領導的學習效能。   </vt:lpstr>
      <vt:lpstr>習慣一：主動積極               為生活負責。我能自動自發，選擇做對的事，並決               定自己的行動態度與情緒，做個負責任的人。 習慣二：以終為始               界定生活中的任務與目標。我能選擇正向有意義的               事情，並設定目標、事先計畫，成為一位好公民。 習慣三：要事第一               設定優先順序，先做最重要的事。我會把時間運用               在重要的事情上，並依訂定時間表執行，做個有紀               律、有組織的人。 習慣四：雙贏思維               培養大家都能獲益的態度。我能積極追求所愛的事               物，且能兼顧別人的需求，在兩者間求取最好的平               衡而共同獲益。   </vt:lpstr>
      <vt:lpstr>習慣五：知彼解己               誠懇傾聽別人的話語。我能坦誠自信的與人交談，               提出己見，更能善體人意，虛心聆聽別人的意見和               感受。  習慣六：統合綜效               與別人一起努力，完成最大的結果。我樂於學習別               人的長處、尊重別人的立場與意見，並在團隊合作               中共同解決問題。 習慣七：不斷更新               定期讓自己日新又新。無論在學校學習或與家人、               朋友相處，我會努力充實自己，並適時關懷及幫助               他人。   </vt:lpstr>
      <vt:lpstr>※升學管道：     甄選入學（錄取人數佔最大宗）     技優入學     聯合登記分發     繁星計畫  ※觀光科報考類別：餐旅群     國、英、數（各佔100分）     專業科目（一）：餐旅概論(加權後200分)     專業科目（二）：餐旅服務、飲料與調酒(加權後200分)  ※專業證照：     餐旅服務丙級     飲料調製丙級     全民英檢     多益英語檢測     商教會英文能力測驗(105.11.20)     日文檢定                              </vt:lpstr>
      <vt:lpstr>                             </vt:lpstr>
      <vt:lpstr>                             </vt:lpstr>
      <vt:lpstr>・親師合作，全力協助孩子適應新環境。  ・請家長每週檢查領導力日誌，並給予關懷， 包含大小考     試、作業、資料繳交，利用課餘時間及假日預習、複習     課業。  ・上學請準時（7：20前到校），不任意請假。  ・假日作息正常，共同規劃電視、電腦、手機的使用，不     過度、勿沉溺；多參與正當休閒活動。  ・面對孩子課業挫折，設法共同解決，不宜僅看成績苛責。     態度重於分數，態度影響程度，格局決定結局。    </vt:lpstr>
      <vt:lpstr>・給孩子的鼓勵  ・班親會回饋單 </vt:lpstr>
      <vt:lpstr>感謝您的蒞臨                                        導師：黃錦照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觀 一 乙  班 親 會  歡 迎 您</dc:title>
  <dc:creator>apple apple</dc:creator>
  <cp:lastModifiedBy>Win7</cp:lastModifiedBy>
  <cp:revision>112</cp:revision>
  <cp:lastPrinted>2016-09-23T12:08:49Z</cp:lastPrinted>
  <dcterms:created xsi:type="dcterms:W3CDTF">2016-09-18T05:43:23Z</dcterms:created>
  <dcterms:modified xsi:type="dcterms:W3CDTF">2016-09-24T01:51:18Z</dcterms:modified>
</cp:coreProperties>
</file>