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  <p:sldMasterId id="2147483723" r:id="rId3"/>
    <p:sldMasterId id="2147483740" r:id="rId4"/>
    <p:sldMasterId id="2147483757" r:id="rId5"/>
    <p:sldMasterId id="2147483774" r:id="rId6"/>
    <p:sldMasterId id="2147483808" r:id="rId7"/>
  </p:sldMasterIdLst>
  <p:notesMasterIdLst>
    <p:notesMasterId r:id="rId27"/>
  </p:notesMasterIdLst>
  <p:sldIdLst>
    <p:sldId id="265" r:id="rId8"/>
    <p:sldId id="257" r:id="rId9"/>
    <p:sldId id="267" r:id="rId10"/>
    <p:sldId id="268" r:id="rId11"/>
    <p:sldId id="269" r:id="rId12"/>
    <p:sldId id="258" r:id="rId13"/>
    <p:sldId id="271" r:id="rId14"/>
    <p:sldId id="270" r:id="rId15"/>
    <p:sldId id="259" r:id="rId16"/>
    <p:sldId id="260" r:id="rId17"/>
    <p:sldId id="272" r:id="rId18"/>
    <p:sldId id="263" r:id="rId19"/>
    <p:sldId id="273" r:id="rId20"/>
    <p:sldId id="275" r:id="rId21"/>
    <p:sldId id="262" r:id="rId22"/>
    <p:sldId id="276" r:id="rId23"/>
    <p:sldId id="277" r:id="rId24"/>
    <p:sldId id="274" r:id="rId25"/>
    <p:sldId id="278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CD45477-404A-4DA1-8EBC-4AFD82EEC272}">
          <p14:sldIdLst/>
        </p14:section>
        <p14:section name="未命名的章節" id="{559709AA-A22F-4D21-AD9C-CC315B4AD52E}">
          <p14:sldIdLst>
            <p14:sldId id="265"/>
          </p14:sldIdLst>
        </p14:section>
        <p14:section name="ch1" id="{14580071-3CC7-48EB-AC4C-DA1C3ADC4D83}">
          <p14:sldIdLst>
            <p14:sldId id="257"/>
            <p14:sldId id="267"/>
            <p14:sldId id="268"/>
            <p14:sldId id="269"/>
          </p14:sldIdLst>
        </p14:section>
        <p14:section name="ch2" id="{6C3E4BC6-6DC3-47D3-9311-85219933AB04}">
          <p14:sldIdLst>
            <p14:sldId id="258"/>
            <p14:sldId id="271"/>
            <p14:sldId id="270"/>
          </p14:sldIdLst>
        </p14:section>
        <p14:section name="ch3" id="{8F30666A-1238-47B3-B6C6-2D5973A1E8B5}">
          <p14:sldIdLst>
            <p14:sldId id="259"/>
          </p14:sldIdLst>
        </p14:section>
        <p14:section name="ch4" id="{2D2CC33B-D092-4E44-ABCD-8170EF614DC6}">
          <p14:sldIdLst>
            <p14:sldId id="260"/>
            <p14:sldId id="272"/>
          </p14:sldIdLst>
        </p14:section>
        <p14:section name="ch5" id="{2EB174E5-0500-48B3-A109-41EB7CF3E395}">
          <p14:sldIdLst>
            <p14:sldId id="263"/>
            <p14:sldId id="273"/>
            <p14:sldId id="275"/>
          </p14:sldIdLst>
        </p14:section>
        <p14:section name="ch6" id="{C066B855-D07D-438A-AFF3-A1E05D9C0667}">
          <p14:sldIdLst>
            <p14:sldId id="262"/>
            <p14:sldId id="276"/>
            <p14:sldId id="277"/>
            <p14:sldId id="274"/>
          </p14:sldIdLst>
        </p14:section>
        <p14:section name="未命名的章節" id="{C6267F86-EBE8-43D6-ACF9-215E08856BA9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33"/>
    <a:srgbClr val="00FF99"/>
    <a:srgbClr val="00FF00"/>
    <a:srgbClr val="CCFFCC"/>
    <a:srgbClr val="E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1AA4-F312-4271-AADC-35BFA529EAA1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904-8E42-43B4-8FED-955AB4F84C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6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95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7403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792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216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699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20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9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481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35404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271017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36045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7965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0541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39372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30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4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063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788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078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13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4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2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2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7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0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4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29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6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2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0843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78766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1360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1444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32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893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61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09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4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88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7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2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53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7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93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79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8495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31079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0717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6213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436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17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10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0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04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6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6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82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42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98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7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39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14946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7142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2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7349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06930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7420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16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45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09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5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8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9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95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0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72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39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56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0099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28991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90376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709309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4838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57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22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30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72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463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78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1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5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35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67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0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16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12279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22769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5804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45000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5355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9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89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0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89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5915" y="0"/>
            <a:ext cx="668245" cy="37741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-594509" y="602901"/>
            <a:ext cx="1829373" cy="640355"/>
          </a:xfrm>
          <a:prstGeom prst="triangle">
            <a:avLst>
              <a:gd name="adj" fmla="val 0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剪去對角線角落矩形 29"/>
          <p:cNvSpPr/>
          <p:nvPr userDrawn="1"/>
        </p:nvSpPr>
        <p:spPr>
          <a:xfrm>
            <a:off x="2361343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學校事務</a:t>
            </a:r>
          </a:p>
        </p:txBody>
      </p:sp>
      <p:sp>
        <p:nvSpPr>
          <p:cNvPr id="31" name="剪去對角線角落矩形 30"/>
          <p:cNvSpPr/>
          <p:nvPr userDrawn="1"/>
        </p:nvSpPr>
        <p:spPr>
          <a:xfrm>
            <a:off x="4106237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重要活動</a:t>
            </a:r>
          </a:p>
        </p:txBody>
      </p:sp>
      <p:sp>
        <p:nvSpPr>
          <p:cNvPr id="32" name="剪去對角線角落矩形 31"/>
          <p:cNvSpPr/>
          <p:nvPr userDrawn="1"/>
        </p:nvSpPr>
        <p:spPr>
          <a:xfrm>
            <a:off x="5851131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考試日程</a:t>
            </a:r>
          </a:p>
        </p:txBody>
      </p:sp>
      <p:sp>
        <p:nvSpPr>
          <p:cNvPr id="33" name="剪去對角線角落矩形 32"/>
          <p:cNvSpPr/>
          <p:nvPr userDrawn="1"/>
        </p:nvSpPr>
        <p:spPr>
          <a:xfrm>
            <a:off x="7596025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學習成果</a:t>
            </a:r>
          </a:p>
        </p:txBody>
      </p:sp>
      <p:sp>
        <p:nvSpPr>
          <p:cNvPr id="34" name="剪去對角線角落矩形 33"/>
          <p:cNvSpPr/>
          <p:nvPr userDrawn="1"/>
        </p:nvSpPr>
        <p:spPr>
          <a:xfrm>
            <a:off x="9340919" y="457004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41" name="剪去對角線角落矩形 40"/>
          <p:cNvSpPr/>
          <p:nvPr userDrawn="1"/>
        </p:nvSpPr>
        <p:spPr>
          <a:xfrm>
            <a:off x="616449" y="441789"/>
            <a:ext cx="1571946" cy="534256"/>
          </a:xfrm>
          <a:prstGeom prst="snip2DiagRect">
            <a:avLst/>
          </a:prstGeom>
          <a:solidFill>
            <a:srgbClr val="13277B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班級網站</a:t>
            </a:r>
          </a:p>
        </p:txBody>
      </p:sp>
    </p:spTree>
    <p:extLst>
      <p:ext uri="{BB962C8B-B14F-4D97-AF65-F5344CB8AC3E}">
        <p14:creationId xmlns:p14="http://schemas.microsoft.com/office/powerpoint/2010/main" val="19517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5915" y="0"/>
            <a:ext cx="668245" cy="37741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-594509" y="602901"/>
            <a:ext cx="1829373" cy="640355"/>
          </a:xfrm>
          <a:prstGeom prst="triangle">
            <a:avLst>
              <a:gd name="adj" fmla="val 0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剪去對角線角落矩形 30"/>
          <p:cNvSpPr/>
          <p:nvPr userDrawn="1"/>
        </p:nvSpPr>
        <p:spPr>
          <a:xfrm>
            <a:off x="4106237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重要活動</a:t>
            </a:r>
          </a:p>
        </p:txBody>
      </p:sp>
      <p:sp>
        <p:nvSpPr>
          <p:cNvPr id="32" name="剪去對角線角落矩形 31"/>
          <p:cNvSpPr/>
          <p:nvPr userDrawn="1"/>
        </p:nvSpPr>
        <p:spPr>
          <a:xfrm>
            <a:off x="5851131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考試日程</a:t>
            </a:r>
          </a:p>
        </p:txBody>
      </p:sp>
      <p:sp>
        <p:nvSpPr>
          <p:cNvPr id="33" name="剪去對角線角落矩形 32"/>
          <p:cNvSpPr/>
          <p:nvPr userDrawn="1"/>
        </p:nvSpPr>
        <p:spPr>
          <a:xfrm>
            <a:off x="7596025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學習成果</a:t>
            </a:r>
          </a:p>
        </p:txBody>
      </p:sp>
      <p:sp>
        <p:nvSpPr>
          <p:cNvPr id="34" name="剪去對角線角落矩形 33"/>
          <p:cNvSpPr/>
          <p:nvPr userDrawn="1"/>
        </p:nvSpPr>
        <p:spPr>
          <a:xfrm>
            <a:off x="9340919" y="457004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40" name="剪去對角線角落矩形 39"/>
          <p:cNvSpPr/>
          <p:nvPr userDrawn="1"/>
        </p:nvSpPr>
        <p:spPr>
          <a:xfrm>
            <a:off x="616449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班級網站</a:t>
            </a:r>
          </a:p>
        </p:txBody>
      </p:sp>
      <p:sp>
        <p:nvSpPr>
          <p:cNvPr id="35" name="剪去對角線角落矩形 34"/>
          <p:cNvSpPr/>
          <p:nvPr userDrawn="1"/>
        </p:nvSpPr>
        <p:spPr>
          <a:xfrm>
            <a:off x="2361343" y="457004"/>
            <a:ext cx="1571946" cy="534256"/>
          </a:xfrm>
          <a:prstGeom prst="snip2DiagRect">
            <a:avLst/>
          </a:prstGeom>
          <a:solidFill>
            <a:srgbClr val="13277B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學校事務</a:t>
            </a:r>
          </a:p>
        </p:txBody>
      </p:sp>
    </p:spTree>
    <p:extLst>
      <p:ext uri="{BB962C8B-B14F-4D97-AF65-F5344CB8AC3E}">
        <p14:creationId xmlns:p14="http://schemas.microsoft.com/office/powerpoint/2010/main" val="4775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5915" y="0"/>
            <a:ext cx="668245" cy="37741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-594509" y="602901"/>
            <a:ext cx="1829373" cy="640355"/>
          </a:xfrm>
          <a:prstGeom prst="triangle">
            <a:avLst>
              <a:gd name="adj" fmla="val 0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剪去對角線角落矩形 29"/>
          <p:cNvSpPr/>
          <p:nvPr userDrawn="1"/>
        </p:nvSpPr>
        <p:spPr>
          <a:xfrm>
            <a:off x="2361343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學校事務</a:t>
            </a:r>
          </a:p>
        </p:txBody>
      </p:sp>
      <p:sp>
        <p:nvSpPr>
          <p:cNvPr id="32" name="剪去對角線角落矩形 31"/>
          <p:cNvSpPr/>
          <p:nvPr userDrawn="1"/>
        </p:nvSpPr>
        <p:spPr>
          <a:xfrm>
            <a:off x="5851131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考試日程</a:t>
            </a:r>
          </a:p>
        </p:txBody>
      </p:sp>
      <p:sp>
        <p:nvSpPr>
          <p:cNvPr id="33" name="剪去對角線角落矩形 32"/>
          <p:cNvSpPr/>
          <p:nvPr userDrawn="1"/>
        </p:nvSpPr>
        <p:spPr>
          <a:xfrm>
            <a:off x="7596025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學習成果</a:t>
            </a:r>
          </a:p>
        </p:txBody>
      </p:sp>
      <p:sp>
        <p:nvSpPr>
          <p:cNvPr id="34" name="剪去對角線角落矩形 33"/>
          <p:cNvSpPr/>
          <p:nvPr userDrawn="1"/>
        </p:nvSpPr>
        <p:spPr>
          <a:xfrm>
            <a:off x="9340919" y="457004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40" name="剪去對角線角落矩形 39"/>
          <p:cNvSpPr/>
          <p:nvPr userDrawn="1"/>
        </p:nvSpPr>
        <p:spPr>
          <a:xfrm>
            <a:off x="616449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班級網站</a:t>
            </a:r>
          </a:p>
        </p:txBody>
      </p:sp>
      <p:sp>
        <p:nvSpPr>
          <p:cNvPr id="35" name="剪去對角線角落矩形 34"/>
          <p:cNvSpPr/>
          <p:nvPr userDrawn="1"/>
        </p:nvSpPr>
        <p:spPr>
          <a:xfrm>
            <a:off x="4106237" y="441789"/>
            <a:ext cx="1571946" cy="534256"/>
          </a:xfrm>
          <a:prstGeom prst="snip2DiagRect">
            <a:avLst/>
          </a:prstGeom>
          <a:solidFill>
            <a:srgbClr val="13277B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重要活動</a:t>
            </a:r>
          </a:p>
        </p:txBody>
      </p:sp>
    </p:spTree>
    <p:extLst>
      <p:ext uri="{BB962C8B-B14F-4D97-AF65-F5344CB8AC3E}">
        <p14:creationId xmlns:p14="http://schemas.microsoft.com/office/powerpoint/2010/main" val="16648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5915" y="0"/>
            <a:ext cx="668245" cy="37741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-594509" y="602901"/>
            <a:ext cx="1829373" cy="640355"/>
          </a:xfrm>
          <a:prstGeom prst="triangle">
            <a:avLst>
              <a:gd name="adj" fmla="val 0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剪去對角線角落矩形 29"/>
          <p:cNvSpPr/>
          <p:nvPr userDrawn="1"/>
        </p:nvSpPr>
        <p:spPr>
          <a:xfrm>
            <a:off x="2361343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學校事務</a:t>
            </a:r>
          </a:p>
        </p:txBody>
      </p:sp>
      <p:sp>
        <p:nvSpPr>
          <p:cNvPr id="31" name="剪去對角線角落矩形 30"/>
          <p:cNvSpPr/>
          <p:nvPr userDrawn="1"/>
        </p:nvSpPr>
        <p:spPr>
          <a:xfrm>
            <a:off x="4106237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重要活動</a:t>
            </a:r>
          </a:p>
        </p:txBody>
      </p:sp>
      <p:sp>
        <p:nvSpPr>
          <p:cNvPr id="33" name="剪去對角線角落矩形 32"/>
          <p:cNvSpPr/>
          <p:nvPr userDrawn="1"/>
        </p:nvSpPr>
        <p:spPr>
          <a:xfrm>
            <a:off x="7596025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學習成果</a:t>
            </a:r>
          </a:p>
        </p:txBody>
      </p:sp>
      <p:sp>
        <p:nvSpPr>
          <p:cNvPr id="34" name="剪去對角線角落矩形 33"/>
          <p:cNvSpPr/>
          <p:nvPr userDrawn="1"/>
        </p:nvSpPr>
        <p:spPr>
          <a:xfrm>
            <a:off x="9340919" y="457004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40" name="剪去對角線角落矩形 39"/>
          <p:cNvSpPr/>
          <p:nvPr userDrawn="1"/>
        </p:nvSpPr>
        <p:spPr>
          <a:xfrm>
            <a:off x="616449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班級網站</a:t>
            </a:r>
          </a:p>
        </p:txBody>
      </p:sp>
      <p:sp>
        <p:nvSpPr>
          <p:cNvPr id="35" name="剪去對角線角落矩形 34"/>
          <p:cNvSpPr/>
          <p:nvPr userDrawn="1"/>
        </p:nvSpPr>
        <p:spPr>
          <a:xfrm>
            <a:off x="5851131" y="420848"/>
            <a:ext cx="1571946" cy="534256"/>
          </a:xfrm>
          <a:prstGeom prst="snip2DiagRect">
            <a:avLst/>
          </a:prstGeom>
          <a:solidFill>
            <a:srgbClr val="13277B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考試日程</a:t>
            </a:r>
          </a:p>
        </p:txBody>
      </p:sp>
    </p:spTree>
    <p:extLst>
      <p:ext uri="{BB962C8B-B14F-4D97-AF65-F5344CB8AC3E}">
        <p14:creationId xmlns:p14="http://schemas.microsoft.com/office/powerpoint/2010/main" val="318811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5915" y="0"/>
            <a:ext cx="668245" cy="37741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-594509" y="602901"/>
            <a:ext cx="1829373" cy="640355"/>
          </a:xfrm>
          <a:prstGeom prst="triangle">
            <a:avLst>
              <a:gd name="adj" fmla="val 0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剪去對角線角落矩形 29"/>
          <p:cNvSpPr/>
          <p:nvPr userDrawn="1"/>
        </p:nvSpPr>
        <p:spPr>
          <a:xfrm>
            <a:off x="2361343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學校事務</a:t>
            </a:r>
          </a:p>
        </p:txBody>
      </p:sp>
      <p:sp>
        <p:nvSpPr>
          <p:cNvPr id="31" name="剪去對角線角落矩形 30"/>
          <p:cNvSpPr/>
          <p:nvPr userDrawn="1"/>
        </p:nvSpPr>
        <p:spPr>
          <a:xfrm>
            <a:off x="4106237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重要活動</a:t>
            </a:r>
          </a:p>
        </p:txBody>
      </p:sp>
      <p:sp>
        <p:nvSpPr>
          <p:cNvPr id="32" name="剪去對角線角落矩形 31"/>
          <p:cNvSpPr/>
          <p:nvPr userDrawn="1"/>
        </p:nvSpPr>
        <p:spPr>
          <a:xfrm>
            <a:off x="5851131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考試日程</a:t>
            </a:r>
          </a:p>
        </p:txBody>
      </p:sp>
      <p:sp>
        <p:nvSpPr>
          <p:cNvPr id="34" name="剪去對角線角落矩形 33"/>
          <p:cNvSpPr/>
          <p:nvPr userDrawn="1"/>
        </p:nvSpPr>
        <p:spPr>
          <a:xfrm>
            <a:off x="9340919" y="457004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40" name="剪去對角線角落矩形 39"/>
          <p:cNvSpPr/>
          <p:nvPr userDrawn="1"/>
        </p:nvSpPr>
        <p:spPr>
          <a:xfrm>
            <a:off x="616449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班級網站</a:t>
            </a:r>
          </a:p>
        </p:txBody>
      </p:sp>
      <p:sp>
        <p:nvSpPr>
          <p:cNvPr id="35" name="剪去對角線角落矩形 34"/>
          <p:cNvSpPr/>
          <p:nvPr userDrawn="1"/>
        </p:nvSpPr>
        <p:spPr>
          <a:xfrm>
            <a:off x="7596463" y="457004"/>
            <a:ext cx="1571946" cy="534256"/>
          </a:xfrm>
          <a:prstGeom prst="snip2DiagRect">
            <a:avLst/>
          </a:prstGeom>
          <a:solidFill>
            <a:srgbClr val="13277B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學習成果</a:t>
            </a:r>
          </a:p>
        </p:txBody>
      </p:sp>
    </p:spTree>
    <p:extLst>
      <p:ext uri="{BB962C8B-B14F-4D97-AF65-F5344CB8AC3E}">
        <p14:creationId xmlns:p14="http://schemas.microsoft.com/office/powerpoint/2010/main" val="351738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5915" y="0"/>
            <a:ext cx="668245" cy="37741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-594509" y="602901"/>
            <a:ext cx="1829373" cy="640355"/>
          </a:xfrm>
          <a:prstGeom prst="triangle">
            <a:avLst>
              <a:gd name="adj" fmla="val 0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剪去對角線角落矩形 29"/>
          <p:cNvSpPr/>
          <p:nvPr userDrawn="1"/>
        </p:nvSpPr>
        <p:spPr>
          <a:xfrm>
            <a:off x="2361343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學校事務</a:t>
            </a:r>
          </a:p>
        </p:txBody>
      </p:sp>
      <p:sp>
        <p:nvSpPr>
          <p:cNvPr id="31" name="剪去對角線角落矩形 30"/>
          <p:cNvSpPr/>
          <p:nvPr userDrawn="1"/>
        </p:nvSpPr>
        <p:spPr>
          <a:xfrm>
            <a:off x="4106237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重要活動</a:t>
            </a:r>
          </a:p>
        </p:txBody>
      </p:sp>
      <p:sp>
        <p:nvSpPr>
          <p:cNvPr id="32" name="剪去對角線角落矩形 31"/>
          <p:cNvSpPr/>
          <p:nvPr userDrawn="1"/>
        </p:nvSpPr>
        <p:spPr>
          <a:xfrm>
            <a:off x="5851131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考試日程</a:t>
            </a:r>
          </a:p>
        </p:txBody>
      </p:sp>
      <p:sp>
        <p:nvSpPr>
          <p:cNvPr id="33" name="剪去對角線角落矩形 32"/>
          <p:cNvSpPr/>
          <p:nvPr userDrawn="1"/>
        </p:nvSpPr>
        <p:spPr>
          <a:xfrm>
            <a:off x="7596025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學習成果</a:t>
            </a:r>
          </a:p>
        </p:txBody>
      </p:sp>
      <p:sp>
        <p:nvSpPr>
          <p:cNvPr id="40" name="剪去對角線角落矩形 39"/>
          <p:cNvSpPr/>
          <p:nvPr userDrawn="1"/>
        </p:nvSpPr>
        <p:spPr>
          <a:xfrm>
            <a:off x="616449" y="441789"/>
            <a:ext cx="1571946" cy="53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班級網站</a:t>
            </a:r>
          </a:p>
        </p:txBody>
      </p:sp>
      <p:sp>
        <p:nvSpPr>
          <p:cNvPr id="35" name="剪去對角線角落矩形 34"/>
          <p:cNvSpPr/>
          <p:nvPr userDrawn="1"/>
        </p:nvSpPr>
        <p:spPr>
          <a:xfrm>
            <a:off x="9290541" y="441789"/>
            <a:ext cx="1571946" cy="534256"/>
          </a:xfrm>
          <a:prstGeom prst="snip2DiagRect">
            <a:avLst/>
          </a:prstGeom>
          <a:solidFill>
            <a:srgbClr val="13277B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升學資訊</a:t>
            </a:r>
          </a:p>
        </p:txBody>
      </p:sp>
    </p:spTree>
    <p:extLst>
      <p:ext uri="{BB962C8B-B14F-4D97-AF65-F5344CB8AC3E}">
        <p14:creationId xmlns:p14="http://schemas.microsoft.com/office/powerpoint/2010/main" val="103098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3560;&#26989;&#35657;&#29031;&#32113;&#35336;&#34920;.xlsx" TargetMode="Externa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89680" y="3273741"/>
            <a:ext cx="4866640" cy="2810271"/>
            <a:chOff x="2752" y="2116"/>
            <a:chExt cx="2713" cy="1390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752" y="2789"/>
              <a:ext cx="2622" cy="71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:106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23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</a:t>
              </a:r>
            </a:p>
            <a:p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地點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貿二甲教室</a:t>
              </a:r>
            </a:p>
          </p:txBody>
        </p:sp>
        <p:pic>
          <p:nvPicPr>
            <p:cNvPr id="5" name="Picture 5" descr="新民高中(尺)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1903614" y="233680"/>
            <a:ext cx="7381701" cy="34156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   貿 二 甲</a:t>
            </a:r>
            <a:br>
              <a:rPr lang="zh-TW" alt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親師座談會</a:t>
            </a:r>
            <a:br>
              <a:rPr lang="zh-TW" altLang="en-US" sz="8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-1"/>
            <a:ext cx="914400" cy="3350029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等腰三角形 7"/>
          <p:cNvSpPr/>
          <p:nvPr/>
        </p:nvSpPr>
        <p:spPr>
          <a:xfrm rot="5400000">
            <a:off x="-519548" y="527857"/>
            <a:ext cx="1878678" cy="839585"/>
          </a:xfrm>
          <a:prstGeom prst="triangle">
            <a:avLst>
              <a:gd name="adj" fmla="val 1116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0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55640" y="1124744"/>
            <a:ext cx="5351580" cy="735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300" b="1" dirty="0">
                <a:ea typeface="標楷體" pitchFamily="65" charset="-120"/>
              </a:rPr>
              <a:t>本學期重要考試</a:t>
            </a:r>
            <a:endParaRPr lang="zh-TW" altLang="en-US" sz="4300" dirty="0"/>
          </a:p>
        </p:txBody>
      </p:sp>
      <p:graphicFrame>
        <p:nvGraphicFramePr>
          <p:cNvPr id="6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665638"/>
              </p:ext>
            </p:extLst>
          </p:nvPr>
        </p:nvGraphicFramePr>
        <p:xfrm>
          <a:off x="1454151" y="1918381"/>
          <a:ext cx="7646306" cy="4664004"/>
        </p:xfrm>
        <a:graphic>
          <a:graphicData uri="http://schemas.openxmlformats.org/drawingml/2006/table">
            <a:tbl>
              <a:tblPr/>
              <a:tblGrid>
                <a:gridCol w="263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活動名稱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10/11~10/13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第一次期中考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10/31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第一次學藝競試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11/05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勞動部會計資訊丙級學科檢定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11/19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商教學會英語能力檢定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11/27~11/29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第二次期中考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26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12/21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第二次學藝競試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4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電腦基金會技能檢定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4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1/17~1/19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期末考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82140"/>
                  </a:ext>
                </a:extLst>
              </a:tr>
            </a:tbl>
          </a:graphicData>
        </a:graphic>
      </p:graphicFrame>
      <p:sp>
        <p:nvSpPr>
          <p:cNvPr id="7" name="Diamond 6"/>
          <p:cNvSpPr/>
          <p:nvPr/>
        </p:nvSpPr>
        <p:spPr>
          <a:xfrm>
            <a:off x="2688771" y="14586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2460171" y="14586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2220685" y="14586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7385956" y="1415142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157356" y="142602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6917870" y="142602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171" y="1746932"/>
            <a:ext cx="5704115" cy="604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300" b="1" dirty="0">
                <a:latin typeface="Times New Roman" pitchFamily="18" charset="0"/>
                <a:ea typeface="標楷體" pitchFamily="65" charset="-120"/>
              </a:rPr>
              <a:t>下學期預定檢定時程</a:t>
            </a:r>
            <a:endParaRPr lang="en-US" sz="4300" dirty="0"/>
          </a:p>
        </p:txBody>
      </p:sp>
      <p:graphicFrame>
        <p:nvGraphicFramePr>
          <p:cNvPr id="5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013680"/>
              </p:ext>
            </p:extLst>
          </p:nvPr>
        </p:nvGraphicFramePr>
        <p:xfrm>
          <a:off x="1110343" y="2746403"/>
          <a:ext cx="7859486" cy="3124201"/>
        </p:xfrm>
        <a:graphic>
          <a:graphicData uri="http://schemas.openxmlformats.org/drawingml/2006/table">
            <a:tbl>
              <a:tblPr/>
              <a:tblGrid>
                <a:gridCol w="263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   期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檢定職種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月或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勞動部會計資訊丙級術科檢定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月中旬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商教學會會計能力二級檢定</a:t>
                      </a:r>
                      <a:endParaRPr kumimoji="1" lang="zh-TW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月初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電腦基金會技能檢定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中旬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勞動部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國貿業務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丙級檢定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iamond 5"/>
          <p:cNvSpPr/>
          <p:nvPr/>
        </p:nvSpPr>
        <p:spPr>
          <a:xfrm>
            <a:off x="2242456" y="207917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2013856" y="207917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774370" y="207917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7973784" y="206828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7745184" y="207917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505698" y="207917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472664" y="2492827"/>
            <a:ext cx="804196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獎學金申請資格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學業成績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分以上、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每一科目成績及格、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體育成績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分以上、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不能有曠課及記警告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以上處分。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學年度第二學期共有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名同學成績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優異，符合校內獎學金申請資格。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6942" y="1556207"/>
            <a:ext cx="5491842" cy="60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latin typeface="Times New Roman" pitchFamily="18" charset="0"/>
                <a:ea typeface="標楷體" pitchFamily="65" charset="-120"/>
              </a:rPr>
              <a:t>學業成績優異獎學金</a:t>
            </a:r>
            <a:endParaRPr lang="en-US" sz="4300" dirty="0"/>
          </a:p>
        </p:txBody>
      </p:sp>
      <p:sp>
        <p:nvSpPr>
          <p:cNvPr id="6" name="Diamond 5"/>
          <p:cNvSpPr/>
          <p:nvPr/>
        </p:nvSpPr>
        <p:spPr>
          <a:xfrm>
            <a:off x="2434963" y="188844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2206363" y="188844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966877" y="188844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9"/>
          <p:cNvSpPr/>
          <p:nvPr/>
        </p:nvSpPr>
        <p:spPr>
          <a:xfrm>
            <a:off x="7629682" y="188844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0"/>
          <p:cNvSpPr/>
          <p:nvPr/>
        </p:nvSpPr>
        <p:spPr>
          <a:xfrm>
            <a:off x="7858282" y="188844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9"/>
          <p:cNvSpPr/>
          <p:nvPr/>
        </p:nvSpPr>
        <p:spPr>
          <a:xfrm>
            <a:off x="8056463" y="188844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6"/>
          <p:cNvSpPr/>
          <p:nvPr/>
        </p:nvSpPr>
        <p:spPr>
          <a:xfrm>
            <a:off x="1109378" y="2711028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5"/>
          <p:cNvSpPr/>
          <p:nvPr/>
        </p:nvSpPr>
        <p:spPr>
          <a:xfrm>
            <a:off x="1109378" y="5430164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92830" y="1400553"/>
            <a:ext cx="4866084" cy="7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ea typeface="標楷體" pitchFamily="65" charset="-120"/>
              </a:rPr>
              <a:t>專業技能證照</a:t>
            </a:r>
            <a:endParaRPr lang="en-US" sz="4300" dirty="0"/>
          </a:p>
        </p:txBody>
      </p:sp>
      <p:sp>
        <p:nvSpPr>
          <p:cNvPr id="3" name="Diamond 15"/>
          <p:cNvSpPr/>
          <p:nvPr/>
        </p:nvSpPr>
        <p:spPr>
          <a:xfrm>
            <a:off x="2747356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16"/>
          <p:cNvSpPr/>
          <p:nvPr/>
        </p:nvSpPr>
        <p:spPr>
          <a:xfrm>
            <a:off x="2518756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17"/>
          <p:cNvSpPr/>
          <p:nvPr/>
        </p:nvSpPr>
        <p:spPr>
          <a:xfrm>
            <a:off x="2279270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18"/>
          <p:cNvSpPr/>
          <p:nvPr/>
        </p:nvSpPr>
        <p:spPr>
          <a:xfrm>
            <a:off x="6813170" y="1683691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9"/>
          <p:cNvSpPr/>
          <p:nvPr/>
        </p:nvSpPr>
        <p:spPr>
          <a:xfrm>
            <a:off x="6584570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20"/>
          <p:cNvSpPr/>
          <p:nvPr/>
        </p:nvSpPr>
        <p:spPr>
          <a:xfrm>
            <a:off x="6345084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818640" y="2228087"/>
            <a:ext cx="7862247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學年度已檢定項目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會計丙級、會計三級、英文四級、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中文輸入、商業簡報。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學年度預計檢定項目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會資丙級、會計二級、英文三級、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國貿業務丙級、電腦會計進階級。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各項專業技能檢定證照統計表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附件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" name="Right Arrow 26"/>
          <p:cNvSpPr/>
          <p:nvPr/>
        </p:nvSpPr>
        <p:spPr>
          <a:xfrm>
            <a:off x="1444493" y="2403457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26"/>
          <p:cNvSpPr/>
          <p:nvPr/>
        </p:nvSpPr>
        <p:spPr>
          <a:xfrm>
            <a:off x="1444493" y="5946249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5"/>
          <p:cNvSpPr/>
          <p:nvPr/>
        </p:nvSpPr>
        <p:spPr>
          <a:xfrm>
            <a:off x="1455354" y="4174853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9"/>
          <p:cNvSpPr/>
          <p:nvPr/>
        </p:nvSpPr>
        <p:spPr>
          <a:xfrm>
            <a:off x="6553396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20"/>
          <p:cNvSpPr/>
          <p:nvPr/>
        </p:nvSpPr>
        <p:spPr>
          <a:xfrm>
            <a:off x="6313910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5"/>
          <p:cNvSpPr/>
          <p:nvPr/>
        </p:nvSpPr>
        <p:spPr>
          <a:xfrm>
            <a:off x="3011516" y="172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16"/>
          <p:cNvSpPr/>
          <p:nvPr/>
        </p:nvSpPr>
        <p:spPr>
          <a:xfrm>
            <a:off x="2782916" y="172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17"/>
          <p:cNvSpPr/>
          <p:nvPr/>
        </p:nvSpPr>
        <p:spPr>
          <a:xfrm>
            <a:off x="2543430" y="172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8"/>
          <p:cNvSpPr/>
          <p:nvPr/>
        </p:nvSpPr>
        <p:spPr>
          <a:xfrm>
            <a:off x="7957060" y="176060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9"/>
          <p:cNvSpPr/>
          <p:nvPr/>
        </p:nvSpPr>
        <p:spPr>
          <a:xfrm>
            <a:off x="7728460" y="175482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40116" y="1382147"/>
            <a:ext cx="4705134" cy="756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高中職學年學分制</a:t>
            </a:r>
          </a:p>
        </p:txBody>
      </p:sp>
      <p:sp>
        <p:nvSpPr>
          <p:cNvPr id="10" name="Diamond 18"/>
          <p:cNvSpPr/>
          <p:nvPr/>
        </p:nvSpPr>
        <p:spPr>
          <a:xfrm>
            <a:off x="8197470" y="176053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057399" y="2828836"/>
            <a:ext cx="8199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畢業修得學分須達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160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部定科目及格率須達百分之八十五。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專業及實習科目修得學分須達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實習科目修得學分須達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</a:t>
            </a:r>
            <a:endParaRPr lang="zh-TW" altLang="en-US" sz="3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39348" y="2182505"/>
            <a:ext cx="372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畢業條件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箭號: ＞形 15"/>
          <p:cNvSpPr/>
          <p:nvPr/>
        </p:nvSpPr>
        <p:spPr>
          <a:xfrm>
            <a:off x="1972917" y="3128394"/>
            <a:ext cx="168965" cy="17890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39348" y="5236132"/>
            <a:ext cx="760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截至目前為止已修習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學分，請家長注意學生是否取得全部學分。</a:t>
            </a:r>
          </a:p>
        </p:txBody>
      </p:sp>
      <p:sp>
        <p:nvSpPr>
          <p:cNvPr id="18" name="箭號: ＞形 17"/>
          <p:cNvSpPr/>
          <p:nvPr/>
        </p:nvSpPr>
        <p:spPr>
          <a:xfrm>
            <a:off x="1972917" y="3676683"/>
            <a:ext cx="168965" cy="17890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箭號: ＞形 18"/>
          <p:cNvSpPr/>
          <p:nvPr/>
        </p:nvSpPr>
        <p:spPr>
          <a:xfrm>
            <a:off x="1972917" y="4244599"/>
            <a:ext cx="168965" cy="17890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箭號: ＞形 19"/>
          <p:cNvSpPr/>
          <p:nvPr/>
        </p:nvSpPr>
        <p:spPr>
          <a:xfrm>
            <a:off x="1954696" y="4721609"/>
            <a:ext cx="168965" cy="17890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Right Arrow 26"/>
          <p:cNvSpPr/>
          <p:nvPr/>
        </p:nvSpPr>
        <p:spPr>
          <a:xfrm>
            <a:off x="1359274" y="2344167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5"/>
          <p:cNvSpPr/>
          <p:nvPr/>
        </p:nvSpPr>
        <p:spPr>
          <a:xfrm>
            <a:off x="1359274" y="5434107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uild="p"/>
      <p:bldP spid="10" grpId="0" animBg="1"/>
      <p:bldP spid="11" grpId="0"/>
      <p:bldP spid="12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mond 15"/>
          <p:cNvSpPr/>
          <p:nvPr/>
        </p:nvSpPr>
        <p:spPr>
          <a:xfrm>
            <a:off x="3011516" y="172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6"/>
          <p:cNvSpPr/>
          <p:nvPr/>
        </p:nvSpPr>
        <p:spPr>
          <a:xfrm>
            <a:off x="2782916" y="172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7"/>
          <p:cNvSpPr/>
          <p:nvPr/>
        </p:nvSpPr>
        <p:spPr>
          <a:xfrm>
            <a:off x="2543430" y="172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8"/>
          <p:cNvSpPr/>
          <p:nvPr/>
        </p:nvSpPr>
        <p:spPr>
          <a:xfrm>
            <a:off x="7957060" y="176060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9"/>
          <p:cNvSpPr/>
          <p:nvPr/>
        </p:nvSpPr>
        <p:spPr>
          <a:xfrm>
            <a:off x="7728460" y="175482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40116" y="1382147"/>
            <a:ext cx="4705134" cy="756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四技科大升學管道</a:t>
            </a:r>
          </a:p>
        </p:txBody>
      </p:sp>
      <p:sp>
        <p:nvSpPr>
          <p:cNvPr id="18" name="Diamond 18"/>
          <p:cNvSpPr/>
          <p:nvPr/>
        </p:nvSpPr>
        <p:spPr>
          <a:xfrm>
            <a:off x="8197470" y="176053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38508"/>
              </p:ext>
            </p:extLst>
          </p:nvPr>
        </p:nvGraphicFramePr>
        <p:xfrm>
          <a:off x="1117600" y="2228087"/>
          <a:ext cx="9296400" cy="421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90439418"/>
                    </a:ext>
                  </a:extLst>
                </a:gridCol>
                <a:gridCol w="3373120">
                  <a:extLst>
                    <a:ext uri="{9D8B030D-6E8A-4147-A177-3AD203B41FA5}">
                      <a16:colId xmlns:a16="http://schemas.microsoft.com/office/drawing/2014/main" val="1669374701"/>
                    </a:ext>
                  </a:extLst>
                </a:gridCol>
                <a:gridCol w="4094480">
                  <a:extLst>
                    <a:ext uri="{9D8B030D-6E8A-4147-A177-3AD203B41FA5}">
                      <a16:colId xmlns:a16="http://schemas.microsoft.com/office/drawing/2014/main" val="790252970"/>
                    </a:ext>
                  </a:extLst>
                </a:gridCol>
              </a:tblGrid>
              <a:tr h="797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入學方式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資格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評選標準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70829"/>
                  </a:ext>
                </a:extLst>
              </a:tr>
              <a:tr h="8539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繁星計畫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在校成績優異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商業群科成績前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82440"/>
                  </a:ext>
                </a:extLst>
              </a:tr>
              <a:tr h="8539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技優甄審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取得乙級證照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在校成績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書面審查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63691"/>
                  </a:ext>
                </a:extLst>
              </a:tr>
              <a:tr h="8539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有參加統測之學生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統測成績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書面審查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面試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12861"/>
                  </a:ext>
                </a:extLst>
              </a:tr>
              <a:tr h="8539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有參加統測之學生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統測成績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mond 15"/>
          <p:cNvSpPr/>
          <p:nvPr/>
        </p:nvSpPr>
        <p:spPr>
          <a:xfrm>
            <a:off x="2180327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6"/>
          <p:cNvSpPr/>
          <p:nvPr/>
        </p:nvSpPr>
        <p:spPr>
          <a:xfrm>
            <a:off x="1951727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7"/>
          <p:cNvSpPr/>
          <p:nvPr/>
        </p:nvSpPr>
        <p:spPr>
          <a:xfrm>
            <a:off x="2405727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8"/>
          <p:cNvSpPr/>
          <p:nvPr/>
        </p:nvSpPr>
        <p:spPr>
          <a:xfrm>
            <a:off x="8759552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9"/>
          <p:cNvSpPr/>
          <p:nvPr/>
        </p:nvSpPr>
        <p:spPr>
          <a:xfrm>
            <a:off x="8530952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634327" y="1630102"/>
            <a:ext cx="5838962" cy="756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商業與管理群統測考科</a:t>
            </a:r>
          </a:p>
        </p:txBody>
      </p:sp>
      <p:sp>
        <p:nvSpPr>
          <p:cNvPr id="18" name="Diamond 18"/>
          <p:cNvSpPr/>
          <p:nvPr/>
        </p:nvSpPr>
        <p:spPr>
          <a:xfrm>
            <a:off x="8969630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68982" y="4077325"/>
            <a:ext cx="215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專業科目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688032" y="2993063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共同科目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4005465" y="5226610"/>
            <a:ext cx="4349750" cy="70008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會計學、經濟學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005465" y="4193924"/>
            <a:ext cx="5576888" cy="70008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商業概論、計算機概論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197928" y="2993063"/>
            <a:ext cx="1790224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005465" y="2994544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5589790" y="3020299"/>
            <a:ext cx="1172289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359274" y="3216257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5"/>
          <p:cNvSpPr/>
          <p:nvPr/>
        </p:nvSpPr>
        <p:spPr>
          <a:xfrm>
            <a:off x="1359274" y="4238878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/>
      <p:bldP spid="18" grpId="0" animBg="1"/>
      <p:bldP spid="11" grpId="0"/>
      <p:bldP spid="21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mond 15"/>
          <p:cNvSpPr/>
          <p:nvPr/>
        </p:nvSpPr>
        <p:spPr>
          <a:xfrm>
            <a:off x="2180327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6"/>
          <p:cNvSpPr/>
          <p:nvPr/>
        </p:nvSpPr>
        <p:spPr>
          <a:xfrm>
            <a:off x="1951727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7"/>
          <p:cNvSpPr/>
          <p:nvPr/>
        </p:nvSpPr>
        <p:spPr>
          <a:xfrm>
            <a:off x="2405727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8"/>
          <p:cNvSpPr/>
          <p:nvPr/>
        </p:nvSpPr>
        <p:spPr>
          <a:xfrm>
            <a:off x="8759552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9"/>
          <p:cNvSpPr/>
          <p:nvPr/>
        </p:nvSpPr>
        <p:spPr>
          <a:xfrm>
            <a:off x="8530952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634327" y="1630102"/>
            <a:ext cx="5838962" cy="756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外語群英語類統測考科</a:t>
            </a:r>
          </a:p>
        </p:txBody>
      </p:sp>
      <p:sp>
        <p:nvSpPr>
          <p:cNvPr id="18" name="Diamond 18"/>
          <p:cNvSpPr/>
          <p:nvPr/>
        </p:nvSpPr>
        <p:spPr>
          <a:xfrm>
            <a:off x="8969630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68982" y="4077325"/>
            <a:ext cx="215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專業科目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688032" y="2993063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共同科目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4005465" y="5226610"/>
            <a:ext cx="4349750" cy="715089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英文閱讀與寫作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005465" y="4193924"/>
            <a:ext cx="5576888" cy="70008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商業概論、計算機概論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197928" y="2993063"/>
            <a:ext cx="1790224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005465" y="2994544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5589790" y="3020299"/>
            <a:ext cx="1172289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359274" y="3216257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5"/>
          <p:cNvSpPr/>
          <p:nvPr/>
        </p:nvSpPr>
        <p:spPr>
          <a:xfrm>
            <a:off x="1359274" y="4238878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/>
      <p:bldP spid="18" grpId="0" animBg="1"/>
      <p:bldP spid="11" grpId="0"/>
      <p:bldP spid="21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0032" y="2462246"/>
            <a:ext cx="7061200" cy="336871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sz="3600" dirty="0">
                <a:ea typeface="標楷體" panose="03000509000000000000" pitchFamily="65" charset="-120"/>
              </a:rPr>
              <a:t>本校附設文理補習班為加強學生</a:t>
            </a:r>
          </a:p>
          <a:p>
            <a:pPr>
              <a:spcBef>
                <a:spcPct val="0"/>
              </a:spcBef>
              <a:buNone/>
            </a:pPr>
            <a:endParaRPr lang="zh-TW" altLang="en-US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3600" dirty="0">
                <a:ea typeface="標楷體" panose="03000509000000000000" pitchFamily="65" charset="-120"/>
              </a:rPr>
              <a:t>升學競爭力，特別開辦各項升學</a:t>
            </a:r>
          </a:p>
          <a:p>
            <a:pPr>
              <a:spcBef>
                <a:spcPct val="0"/>
              </a:spcBef>
              <a:buNone/>
            </a:pPr>
            <a:endParaRPr lang="zh-TW" altLang="en-US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3600" dirty="0">
                <a:ea typeface="標楷體" panose="03000509000000000000" pitchFamily="65" charset="-120"/>
              </a:rPr>
              <a:t>輔導課程，歡迎試聽。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上課地點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綜合大樓八樓。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2830" y="1400553"/>
            <a:ext cx="4866084" cy="7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ea typeface="標楷體" pitchFamily="65" charset="-120"/>
              </a:rPr>
              <a:t>附設升學補習班</a:t>
            </a:r>
            <a:endParaRPr lang="en-US" sz="4300" dirty="0"/>
          </a:p>
        </p:txBody>
      </p:sp>
      <p:sp>
        <p:nvSpPr>
          <p:cNvPr id="5" name="Diamond 15"/>
          <p:cNvSpPr/>
          <p:nvPr/>
        </p:nvSpPr>
        <p:spPr>
          <a:xfrm>
            <a:off x="2747356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16"/>
          <p:cNvSpPr/>
          <p:nvPr/>
        </p:nvSpPr>
        <p:spPr>
          <a:xfrm>
            <a:off x="2518756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7"/>
          <p:cNvSpPr/>
          <p:nvPr/>
        </p:nvSpPr>
        <p:spPr>
          <a:xfrm>
            <a:off x="2300032" y="17054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8"/>
          <p:cNvSpPr/>
          <p:nvPr/>
        </p:nvSpPr>
        <p:spPr>
          <a:xfrm>
            <a:off x="7382130" y="169457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9"/>
          <p:cNvSpPr/>
          <p:nvPr/>
        </p:nvSpPr>
        <p:spPr>
          <a:xfrm>
            <a:off x="7122356" y="17054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20"/>
          <p:cNvSpPr/>
          <p:nvPr/>
        </p:nvSpPr>
        <p:spPr>
          <a:xfrm>
            <a:off x="6882870" y="17054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26"/>
          <p:cNvSpPr/>
          <p:nvPr/>
        </p:nvSpPr>
        <p:spPr>
          <a:xfrm>
            <a:off x="1791076" y="2724601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5"/>
          <p:cNvSpPr/>
          <p:nvPr/>
        </p:nvSpPr>
        <p:spPr>
          <a:xfrm>
            <a:off x="1791076" y="5156313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2275" y="620713"/>
            <a:ext cx="5918200" cy="5426075"/>
            <a:chOff x="2704" y="2116"/>
            <a:chExt cx="3060" cy="2119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2704" y="2759"/>
              <a:ext cx="3060" cy="14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600" b="1" dirty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  <a:p>
              <a:pPr eaLnBrk="1" hangingPunct="1">
                <a:defRPr/>
              </a:pPr>
              <a:r>
                <a:rPr lang="zh-TW" altLang="en-US" sz="3600" b="1" dirty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   </a:t>
              </a:r>
              <a:r>
                <a:rPr lang="zh-TW" altLang="en-US" sz="66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簡報結束</a:t>
              </a:r>
            </a:p>
            <a:p>
              <a:pPr eaLnBrk="1" hangingPunct="1">
                <a:defRPr/>
              </a:pPr>
              <a:endParaRPr lang="zh-TW" altLang="en-US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zh-TW" altLang="en-US" sz="66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感謝您的蒞臨</a:t>
              </a:r>
            </a:p>
            <a:p>
              <a:pPr eaLnBrk="1" hangingPunct="1">
                <a:defRPr/>
              </a:pPr>
              <a:endParaRPr lang="zh-TW" altLang="en-US" sz="36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4" name="Picture 5" descr="新民高中(尺)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8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14700" y="1173287"/>
            <a:ext cx="4782957" cy="7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ea typeface="標楷體" pitchFamily="65" charset="-120"/>
              </a:rPr>
              <a:t>新民高中首頁</a:t>
            </a:r>
            <a:endParaRPr lang="en-US" sz="4300" dirty="0"/>
          </a:p>
        </p:txBody>
      </p:sp>
      <p:sp>
        <p:nvSpPr>
          <p:cNvPr id="8" name="Diamond 15"/>
          <p:cNvSpPr/>
          <p:nvPr/>
        </p:nvSpPr>
        <p:spPr>
          <a:xfrm>
            <a:off x="3096986" y="1467311"/>
            <a:ext cx="217714" cy="22860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6"/>
          <p:cNvSpPr/>
          <p:nvPr/>
        </p:nvSpPr>
        <p:spPr>
          <a:xfrm>
            <a:off x="2857500" y="1467311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7"/>
          <p:cNvSpPr/>
          <p:nvPr/>
        </p:nvSpPr>
        <p:spPr>
          <a:xfrm>
            <a:off x="2629274" y="147357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7151914" y="145642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9"/>
          <p:cNvSpPr/>
          <p:nvPr/>
        </p:nvSpPr>
        <p:spPr>
          <a:xfrm>
            <a:off x="6923314" y="1467311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20"/>
          <p:cNvSpPr/>
          <p:nvPr/>
        </p:nvSpPr>
        <p:spPr>
          <a:xfrm>
            <a:off x="6694714" y="145642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5"/>
          <a:stretch/>
        </p:blipFill>
        <p:spPr>
          <a:xfrm>
            <a:off x="968512" y="1979049"/>
            <a:ext cx="8583727" cy="4688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1883465" y="5872480"/>
            <a:ext cx="974035" cy="520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2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2"/>
          <a:stretch/>
        </p:blipFill>
        <p:spPr>
          <a:xfrm>
            <a:off x="815009" y="1881964"/>
            <a:ext cx="8533944" cy="480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11258" y="1101296"/>
            <a:ext cx="4914899" cy="756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ea typeface="標楷體" pitchFamily="65" charset="-120"/>
              </a:rPr>
              <a:t>班級及教師教學網站</a:t>
            </a:r>
            <a:endParaRPr lang="en-US" sz="4300" dirty="0"/>
          </a:p>
        </p:txBody>
      </p:sp>
      <p:sp>
        <p:nvSpPr>
          <p:cNvPr id="6" name="Diamond 15"/>
          <p:cNvSpPr/>
          <p:nvPr/>
        </p:nvSpPr>
        <p:spPr>
          <a:xfrm>
            <a:off x="2455759" y="13664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2227159" y="13664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1987673" y="13664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806842" y="13664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578242" y="137733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20"/>
          <p:cNvSpPr/>
          <p:nvPr/>
        </p:nvSpPr>
        <p:spPr>
          <a:xfrm>
            <a:off x="7338756" y="137733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橢圓 11"/>
          <p:cNvSpPr/>
          <p:nvPr/>
        </p:nvSpPr>
        <p:spPr>
          <a:xfrm>
            <a:off x="3215308" y="4532243"/>
            <a:ext cx="1118153" cy="548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9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0"/>
          <a:stretch/>
        </p:blipFill>
        <p:spPr>
          <a:xfrm>
            <a:off x="1040523" y="2033752"/>
            <a:ext cx="8181937" cy="4655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105807" y="1101296"/>
            <a:ext cx="4420350" cy="7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ea typeface="標楷體" pitchFamily="65" charset="-120"/>
              </a:rPr>
              <a:t>班級網站選單</a:t>
            </a:r>
            <a:endParaRPr lang="en-US" sz="4300" dirty="0"/>
          </a:p>
        </p:txBody>
      </p:sp>
      <p:sp>
        <p:nvSpPr>
          <p:cNvPr id="6" name="Diamond 15"/>
          <p:cNvSpPr/>
          <p:nvPr/>
        </p:nvSpPr>
        <p:spPr>
          <a:xfrm>
            <a:off x="2937022" y="139532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2708422" y="139532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2468936" y="139532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002836" y="138443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6774236" y="139532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20"/>
          <p:cNvSpPr/>
          <p:nvPr/>
        </p:nvSpPr>
        <p:spPr>
          <a:xfrm>
            <a:off x="6534750" y="139532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橢圓 11"/>
          <p:cNvSpPr/>
          <p:nvPr/>
        </p:nvSpPr>
        <p:spPr>
          <a:xfrm>
            <a:off x="6301410" y="4194313"/>
            <a:ext cx="1224748" cy="298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4"/>
          <a:stretch/>
        </p:blipFill>
        <p:spPr>
          <a:xfrm>
            <a:off x="873217" y="1947041"/>
            <a:ext cx="8286439" cy="4666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22028" y="1101296"/>
            <a:ext cx="4704129" cy="7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300" b="1" dirty="0">
                <a:ea typeface="標楷體" pitchFamily="65" charset="-120"/>
              </a:rPr>
              <a:t>貿二甲班級網站</a:t>
            </a:r>
            <a:endParaRPr lang="en-US" sz="4300" dirty="0"/>
          </a:p>
        </p:txBody>
      </p:sp>
      <p:sp>
        <p:nvSpPr>
          <p:cNvPr id="6" name="Diamond 15"/>
          <p:cNvSpPr/>
          <p:nvPr/>
        </p:nvSpPr>
        <p:spPr>
          <a:xfrm>
            <a:off x="2707728" y="137606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2479128" y="137606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2239642" y="137606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297557" y="137606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068957" y="138695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20"/>
          <p:cNvSpPr/>
          <p:nvPr/>
        </p:nvSpPr>
        <p:spPr>
          <a:xfrm>
            <a:off x="6829471" y="138695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1156064" y="1785257"/>
            <a:ext cx="9034858" cy="421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手機使用規定</a:t>
            </a:r>
            <a:endParaRPr lang="en-US" altLang="zh-TW" sz="43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</a:endParaRPr>
          </a:p>
          <a:p>
            <a:endParaRPr lang="en-US" altLang="zh-TW" sz="1800" dirty="0">
              <a:ea typeface="標楷體" panose="03000509000000000000" pitchFamily="65" charset="-120"/>
            </a:endParaRPr>
          </a:p>
          <a:p>
            <a:r>
              <a:rPr lang="zh-TW" altLang="en-US" sz="3900" dirty="0">
                <a:ea typeface="標楷體" panose="03000509000000000000" pitchFamily="65" charset="-120"/>
              </a:rPr>
              <a:t>  進入校門應關機，並交由導師保管。</a:t>
            </a:r>
            <a:endParaRPr lang="en-US" altLang="zh-TW" sz="3900" dirty="0">
              <a:ea typeface="標楷體" panose="03000509000000000000" pitchFamily="65" charset="-120"/>
            </a:endParaRPr>
          </a:p>
          <a:p>
            <a:endParaRPr lang="en-US" altLang="zh-TW" sz="1100" dirty="0">
              <a:ea typeface="標楷體" panose="03000509000000000000" pitchFamily="65" charset="-120"/>
            </a:endParaRPr>
          </a:p>
          <a:p>
            <a:r>
              <a:rPr lang="zh-TW" altLang="en-US" sz="3900" dirty="0">
                <a:ea typeface="標楷體" panose="03000509000000000000" pitchFamily="65" charset="-120"/>
              </a:rPr>
              <a:t>  上課時間使用（含鈴響）以小過處份。</a:t>
            </a:r>
            <a:endParaRPr lang="en-US" altLang="zh-TW" sz="3900" dirty="0">
              <a:ea typeface="標楷體" panose="03000509000000000000" pitchFamily="65" charset="-120"/>
            </a:endParaRPr>
          </a:p>
          <a:p>
            <a:endParaRPr lang="en-US" altLang="zh-TW" sz="1100" dirty="0">
              <a:ea typeface="標楷體" panose="03000509000000000000" pitchFamily="65" charset="-120"/>
            </a:endParaRPr>
          </a:p>
          <a:p>
            <a:r>
              <a:rPr lang="zh-TW" altLang="en-US" sz="3900" dirty="0">
                <a:ea typeface="標楷體" panose="03000509000000000000" pitchFamily="65" charset="-120"/>
              </a:rPr>
              <a:t>  下課時間使用（含鈴響）以警告處份。</a:t>
            </a:r>
            <a:endParaRPr lang="en-US" altLang="zh-TW" sz="3900" dirty="0">
              <a:ea typeface="標楷體" panose="03000509000000000000" pitchFamily="65" charset="-120"/>
            </a:endParaRPr>
          </a:p>
          <a:p>
            <a:endParaRPr lang="en-US" altLang="zh-TW" sz="1100" dirty="0">
              <a:ea typeface="標楷體" panose="03000509000000000000" pitchFamily="65" charset="-120"/>
            </a:endParaRPr>
          </a:p>
          <a:p>
            <a:r>
              <a:rPr lang="zh-TW" altLang="en-US" sz="3900" dirty="0">
                <a:ea typeface="標楷體" panose="03000509000000000000" pitchFamily="65" charset="-120"/>
              </a:rPr>
              <a:t>  考試時間使用，以教務處相關考試規則懲處。</a:t>
            </a:r>
          </a:p>
          <a:p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2879271" y="199208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2650671" y="199208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2411185" y="199208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6945085" y="198120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6716485" y="199208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6476999" y="199208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111438" y="4895247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111438" y="4226897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101311" y="3480612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111438" y="2812262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0687" y="2346097"/>
            <a:ext cx="7663070" cy="4024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900" dirty="0">
                <a:ea typeface="標楷體" panose="03000509000000000000" pitchFamily="65" charset="-120"/>
              </a:rPr>
              <a:t>學生髮式以整齊、不染、不燙、不造型怪異、不配戴飾品、不化妝為原則，以符合學生身份。</a:t>
            </a:r>
            <a:endParaRPr lang="en-US" altLang="zh-TW" sz="39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dirty="0">
                <a:ea typeface="標楷體" panose="03000509000000000000" pitchFamily="65" charset="-120"/>
              </a:rPr>
              <a:t>制服及體育服不混搭。</a:t>
            </a:r>
            <a:endParaRPr lang="en-US" altLang="zh-TW" sz="39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dirty="0">
                <a:ea typeface="標楷體" panose="03000509000000000000" pitchFamily="65" charset="-120"/>
              </a:rPr>
              <a:t>學生服儀經導師及輔導教官檢查，合乎學校標準者由導師簽請獎勵。</a:t>
            </a:r>
          </a:p>
        </p:txBody>
      </p:sp>
      <p:sp>
        <p:nvSpPr>
          <p:cNvPr id="7" name="Diamond 5"/>
          <p:cNvSpPr/>
          <p:nvPr/>
        </p:nvSpPr>
        <p:spPr>
          <a:xfrm>
            <a:off x="2650671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6"/>
          <p:cNvSpPr/>
          <p:nvPr/>
        </p:nvSpPr>
        <p:spPr>
          <a:xfrm>
            <a:off x="2422071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7"/>
          <p:cNvSpPr/>
          <p:nvPr/>
        </p:nvSpPr>
        <p:spPr>
          <a:xfrm>
            <a:off x="2182585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5"/>
          <p:cNvSpPr/>
          <p:nvPr/>
        </p:nvSpPr>
        <p:spPr>
          <a:xfrm>
            <a:off x="6779165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6"/>
          <p:cNvSpPr/>
          <p:nvPr/>
        </p:nvSpPr>
        <p:spPr>
          <a:xfrm>
            <a:off x="6550565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7"/>
          <p:cNvSpPr/>
          <p:nvPr/>
        </p:nvSpPr>
        <p:spPr>
          <a:xfrm>
            <a:off x="6311079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79271" y="1463903"/>
            <a:ext cx="4914899" cy="756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服儀檢查規定</a:t>
            </a:r>
          </a:p>
        </p:txBody>
      </p:sp>
      <p:sp>
        <p:nvSpPr>
          <p:cNvPr id="14" name="Right Arrow 24"/>
          <p:cNvSpPr/>
          <p:nvPr/>
        </p:nvSpPr>
        <p:spPr>
          <a:xfrm>
            <a:off x="1102464" y="5402653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25"/>
          <p:cNvSpPr/>
          <p:nvPr/>
        </p:nvSpPr>
        <p:spPr>
          <a:xfrm>
            <a:off x="1102464" y="4513997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26"/>
          <p:cNvSpPr/>
          <p:nvPr/>
        </p:nvSpPr>
        <p:spPr>
          <a:xfrm>
            <a:off x="1102464" y="2529763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271" y="1463903"/>
            <a:ext cx="4914899" cy="75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300" b="1" dirty="0">
                <a:ea typeface="標楷體" pitchFamily="65" charset="-120"/>
              </a:rPr>
              <a:t>期末重要行事曆</a:t>
            </a:r>
            <a:endParaRPr lang="en-US" sz="4300" dirty="0"/>
          </a:p>
        </p:txBody>
      </p:sp>
      <p:graphicFrame>
        <p:nvGraphicFramePr>
          <p:cNvPr id="4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651902"/>
              </p:ext>
            </p:extLst>
          </p:nvPr>
        </p:nvGraphicFramePr>
        <p:xfrm>
          <a:off x="1654629" y="2460398"/>
          <a:ext cx="6564086" cy="3744914"/>
        </p:xfrm>
        <a:graphic>
          <a:graphicData uri="http://schemas.openxmlformats.org/drawingml/2006/table">
            <a:tbl>
              <a:tblPr/>
              <a:tblGrid>
                <a:gridCol w="269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   期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活   動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107/1/19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第一學期結束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1/22~1/24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第二學期第一週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1/29~2/02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寒假輔導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2/15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除夕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2/21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開學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第二學期第二週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56064" y="1785257"/>
            <a:ext cx="8641079" cy="417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43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</a:endParaRPr>
          </a:p>
          <a:p>
            <a:endParaRPr lang="en-US" altLang="zh-TW" sz="1800" dirty="0">
              <a:ea typeface="標楷體" panose="03000509000000000000" pitchFamily="65" charset="-120"/>
            </a:endParaRPr>
          </a:p>
          <a:p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650671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2422071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2182585" y="17852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7347856" y="174171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7119256" y="175260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6879770" y="1752600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910093" y="1752600"/>
            <a:ext cx="4114799" cy="868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300" b="1" dirty="0">
                <a:ea typeface="標楷體" pitchFamily="65" charset="-120"/>
              </a:rPr>
              <a:t>本學期重要活動</a:t>
            </a:r>
            <a:endParaRPr lang="zh-TW" altLang="en-US" sz="4300" dirty="0"/>
          </a:p>
        </p:txBody>
      </p:sp>
      <p:sp>
        <p:nvSpPr>
          <p:cNvPr id="7" name="Diamond 6"/>
          <p:cNvSpPr/>
          <p:nvPr/>
        </p:nvSpPr>
        <p:spPr>
          <a:xfrm>
            <a:off x="2681493" y="204651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2452893" y="204651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2213407" y="204651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7378678" y="2002971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150078" y="20138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6908236" y="2013857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687"/>
              </p:ext>
            </p:extLst>
          </p:nvPr>
        </p:nvGraphicFramePr>
        <p:xfrm>
          <a:off x="976046" y="2784771"/>
          <a:ext cx="8259281" cy="288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97">
                  <a:extLst>
                    <a:ext uri="{9D8B030D-6E8A-4147-A177-3AD203B41FA5}">
                      <a16:colId xmlns:a16="http://schemas.microsoft.com/office/drawing/2014/main" val="2777495671"/>
                    </a:ext>
                  </a:extLst>
                </a:gridCol>
                <a:gridCol w="4982966">
                  <a:extLst>
                    <a:ext uri="{9D8B030D-6E8A-4147-A177-3AD203B41FA5}">
                      <a16:colId xmlns:a16="http://schemas.microsoft.com/office/drawing/2014/main" val="3530749158"/>
                    </a:ext>
                  </a:extLst>
                </a:gridCol>
                <a:gridCol w="1724918">
                  <a:extLst>
                    <a:ext uri="{9D8B030D-6E8A-4147-A177-3AD203B41FA5}">
                      <a16:colId xmlns:a16="http://schemas.microsoft.com/office/drawing/2014/main" val="941914320"/>
                    </a:ext>
                  </a:extLst>
                </a:gridCol>
              </a:tblGrid>
              <a:tr h="72164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活動名稱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參加人數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72498"/>
                  </a:ext>
                </a:extLst>
              </a:tr>
              <a:tr h="7216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10/13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職場體驗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—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三羽建材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股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17335"/>
                  </a:ext>
                </a:extLst>
              </a:tr>
              <a:tr h="7216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10/23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實彈射擊體驗 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后里靶場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1064"/>
                  </a:ext>
                </a:extLst>
              </a:tr>
              <a:tr h="7216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11/29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職場體驗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—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緝毒犬培訓中心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3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4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5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6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7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723</Words>
  <Application>Microsoft Office PowerPoint</Application>
  <PresentationFormat>寬螢幕</PresentationFormat>
  <Paragraphs>151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微軟正黑體</vt:lpstr>
      <vt:lpstr>新細明體</vt:lpstr>
      <vt:lpstr>新細明體-ExtB</vt:lpstr>
      <vt:lpstr>標楷體</vt:lpstr>
      <vt:lpstr>Arial</vt:lpstr>
      <vt:lpstr>Calibri</vt:lpstr>
      <vt:lpstr>Times New Roman</vt:lpstr>
      <vt:lpstr>Trebuchet MS</vt:lpstr>
      <vt:lpstr>Wingdings 3</vt:lpstr>
      <vt:lpstr>1_多面向</vt:lpstr>
      <vt:lpstr>2_多面向</vt:lpstr>
      <vt:lpstr>3_多面向</vt:lpstr>
      <vt:lpstr>4_多面向</vt:lpstr>
      <vt:lpstr>5_多面向</vt:lpstr>
      <vt:lpstr>6_多面向</vt:lpstr>
      <vt:lpstr>7_多面向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Robert Yang</dc:creator>
  <cp:lastModifiedBy>Robert Yang</cp:lastModifiedBy>
  <cp:revision>76</cp:revision>
  <dcterms:created xsi:type="dcterms:W3CDTF">2017-09-16T12:53:29Z</dcterms:created>
  <dcterms:modified xsi:type="dcterms:W3CDTF">2017-09-21T13:57:33Z</dcterms:modified>
</cp:coreProperties>
</file>