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微軟正黑體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9712-13C4-450D-BCF3-60A190C9006C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7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765E-74F2-48A8-AB94-6D3DCE6B66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8B00-FBAE-47F2-9035-188C6F366300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1838-7605-49AC-B6B2-0A6E8F40F1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3B02E-C447-4947-B130-685315AFB591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8D98-BB89-4286-8600-DC9909994D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223E-2235-430A-9E07-3A98D48D11C6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FFAA-7312-4A75-AD89-09174E289C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39D9-C032-4A4E-8E04-E1EE9F3C5D43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5E65-E4A5-42C4-9AD4-35B1E5C70C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AE3A-E91A-413C-83E3-24AEAC5CC3B1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1A3F-C875-4B11-8B6F-2EBA3EA00C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FADE-01FB-4645-8F3B-EF5C82E9BFC4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9641-C419-4F35-B74A-BCFD613B9D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AC46-A288-403E-963B-F3E0FBC12CD8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AEEB-75BA-4BC7-A857-E03F3DEB20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3F4D-95EC-4413-8D6D-39661D0A1B9A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F7A6-DEF8-4C17-9420-89E3503E1B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7A2B-0C5B-4294-A930-EB15350C0A7D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00D9-7FD4-4FB6-AD83-B70E160FB3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C1D2-C913-476F-9018-E9D10E38ED89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26D7-4FFF-460A-BA26-0BD06E9911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91F7C7-B898-4DC6-B746-69C45FAD9BAC}" type="datetimeFigureOut">
              <a:rPr lang="zh-TW" altLang="en-US"/>
              <a:pPr>
                <a:defRPr/>
              </a:pPr>
              <a:t>2015/12/10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A373-1E7D-483A-A593-2F583B1A9B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12" r:id="rId9"/>
    <p:sldLayoutId id="2147483703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微軟正黑體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  <a:ea typeface="微軟正黑體"/>
          <a:cs typeface="微軟正黑體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  <a:ea typeface="微軟正黑體"/>
          <a:cs typeface="微軟正黑體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  <a:ea typeface="微軟正黑體"/>
          <a:cs typeface="微軟正黑體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  <a:ea typeface="微軟正黑體"/>
          <a:cs typeface="微軟正黑體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微軟正黑體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微軟正黑體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微軟正黑體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微軟正黑體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微軟正黑體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87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4207" y="1988840"/>
            <a:ext cx="6480048" cy="23012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1200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+mj-cs"/>
              </a:rPr>
              <a:t>科學革命</a:t>
            </a:r>
            <a:endParaRPr lang="zh-TW" altLang="en-US" sz="1200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cs typeface="+mj-cs"/>
            </a:endParaRPr>
          </a:p>
        </p:txBody>
      </p:sp>
      <p:sp>
        <p:nvSpPr>
          <p:cNvPr id="13315" name="AutoShape 2" descr="data:image/jpeg;base64,/9j/4AAQSkZJRgABAQAAAQABAAD/2wCEAAkGBxQTEhUUEhQWFhQXGR4aGRgXGBwdHhwdHCAgICAcIB0gHSggHRwmIBodIjEhKCkrLi4uHB8zODMsNygtLisBCgoKDg0OGxAQGzAmICYsLDY3LDQsLCwsLCwsLCwsLCwsLCwsLCwsLCwsLCwsLCwsLCwsLCwsLCwsLCwsLCwsLP/AABEIAM4A9QMBIgACEQEDEQH/xAAcAAACAgMBAQAAAAAAAAAAAAAFBgMEAQIHAAj/xABBEAACAQIEBAQEAwYEBQUBAQABAhEDIQAEEjEFQVFhBhMicTKBkaFCsfAHFCNSwdFicoLhFUOSwvEWM1OismMk/8QAGgEAAwEBAQEAAAAAAAAAAAAAAgMEBQEABv/EACsRAAICAgIBAwIGAwEAAAAAAAECAAMEERIhMRMiQVFhBRQycZGxUoGhQv/aAAwDAQACEQMRAD8ATuE16ub8xMy1dqiglCTqhgjkAqbtqK9+XXEvhL9oFbK60YnQVjSPwNEBhJkERcc5+jo/BlpJQR3NWs0l6pUBzp0WJFzDF9JaTffGnibJ5o6ZZCV+HzFWG2IIc7NYiG6m8wMZjZKBys1ko5qpJjp4b8VHOZRqlBlauqXSQSHA5qSCVJuLi3fCd4Yy+qhX4hnlbMZqnJZQoFRdKwU0GFsDquAYPO2BfAWerxHL0s2oUBidMRJCMYmbyRtMHbnh4z/BcpkUrKoE5kf+3MDSLECLhL323icEX2uxAsx/Ss4Kdk+Ij/s78fVqWUem6GqtMhKLs5jU0kUzz0qiO1uUC0jG/EP2o1ixC6gBtAAk+wPpg8iWgD4jgBxTIhtFCjWpUaCuagCU3s5AUsSSzMQvKRblOJj4DoqNQzdaqf8ADS8pe4LMSQIHJSe2GtbURsmAca1G0V7kv/rDOMWJr1ASJUF2ErDHUI02Mb3xN4Sz3EeI5hEFepToFjrqgTIFyFLA+q/62xIfD9TO09NGkKZQnSV507g0gzTJnUZPMHacMWWoZbJVsvQRqlHQVaqLtqAOpQ6qplt/UukRc6rY8GX4g2IVOjOiUMmtKnpproTYlm9TdybknuTOBb1kphok89bkbe0gfXni5n8wcwNOXPpm9Q/B7Dm/yt35YpUeH0KcM5NVx+JySoPYbD5A7HCWywmwBFoo13/Eio1nqmaall5H4V+pF7cxOLP/AA5iYq1lXnppAavqwJI9lG+I8/xgiyiQefwj6C/1OB1bPVDILQDyUR+uW5xDb+JjwT/EqTHsbtRqGv8Ah+WB9SFzG9QzPYBj/SMSZfM0kMU6aLuPSLfOFv8AfC9lXhx9PrgoH3v+v0cI/PchsCE+MwOmO4SHE4N7ibQvLvLb4jbjoHv/AJSf+7FLXgTVMMT9fqcKfOsXWp6vERvMZX4rScetVbsyn+oONBk8q3qWmFPWmdJ/+pB+WF4HBnh5hR3P+39MVY+cX6YQbsX0xtTJG4YARozDBuS1QD9LK3bc4wVrU51oWXqh1D5izfQHE6NNhab/AK6zjL5w0hc2n8+2x+2LlygJNxb95HSzwNlIB7jb3xbSufxT0DXubx2OI0ajXIYgahzBg/8AjtfEQo1KLFiNdMyZWZA7rJ1AdRftitMhWEWwO4p+LfEWbylUDRSqIVLCFqTpESTyBk3PtMYGJ+09tBITS0RdiRqvbeeUixHXF85tqfFXDAvl61KQ5BMaAWCh50wGDeltvnZTyvCsvQrtVzFJ0NOrFKm4BQK5bTUqRKwoFgI+G84QwXcqrUEdiOOX/aKUKGorsHUMFDITpYAgyFF45fng1kvH2WrVVpLBLHTDAgqxMAGRHq2BneBaRjnGe4JUrMKlCsS1UlnNdxoB5lWUEAfEokenTud8C874br5V1Y5mhJkyjlrAgwYW1/UDG4+pJYP8oJoBPEDuOvGPDWXr5zMPU8ypUSoupC+lERgmkwqhttQEGPReYwleB6P7nxr91eWR9SRpkExrUwfbf++OgcH4s+aqURWhawUjXTLXU306WEAOFDQQYgxfYJx3w9+7tmMzWrMjVF8uk+shyWMswjSfSinkBfHFs932hGlgODdGW/FnjbL5So6Cijsp0hdKiWgFixgwqyFjcmemFDhfiKrnDWL1Eo0kUFoWLkgKoIDNO+wvF8V8pweg7k0Ms1ZbS1WoQpMjVqYEQYJtczsOWGrjmV9CUfJSjRSX8uiumSFJm+533ve4EYB7UH7x6YzK+uoiZjxHmvMdadXSqEgd4JAOxM2vfHsFuMZPN5IquXrUadJxqFMLTDJ/hYupZmE/ESZ7Yxh4avXWokpZvxHXwzwgMfMphvKQhdTtJWPUZY7y5AgWCqMNmezSvQZaZg0xqGpfwzp0m4i8rBgys9zT8AZ6n+4l59C6g+1mT0sD3MBv9WLOWdfId6ilBUM6YuF3ZLbEaWJPKZxm2DTfeAzknf08SvU8NBaQABJBAjcQPxEGREX23tgdW4KKjvKUiyC7mjqlNgNWoTzERaCSIiT9ekzOuguaSSGp6iIsYBUG42sZEE9BghWo6IuQseqADJkWjck3FpxPxAPU767g73F7J8Hy9NdQEsCRChUS0iZW5UxO5tvGF7xFmvQVQATZYFoJ5dE/O023Pcbr6SS9qWkHQzbATd+QXaEG5FgxthfyKVa5WqKWrW8U1a3oX4nYST6pKhfwqzkmWnHa6iz7J6lNVhALt2YY4TxenTp08tQDtoKa6nlMpGsCNIcaixGr1RAn3g9T4Urt5temJIgIACY5B2/F7TpHffE4ikddVg1bT/pQdFHIfdvYWBcRz5qSBKgi/VvflFzbvh+TkLWO/wCJNXW1rdfzDOazg2ERtp/CB/3fl2OBzLruTcfq3TfbFfhlcEaW+WLcxjHtva0SxaBWdfMr5inK9xfvb9HFCpbBlFE7e2BuZoaWI5bj5/2xM9ehuU1ON6kdEwQZi+CqRgGzjr+r/wBjgrSzC6VvNuQJ2E8sOoViNag36HcnO0/P9fXAqsb26/1nBPUCRMie1vrtfAuq4kkz8RA+sfTBWVP11BpZdmYNzGGCiYVR2GFyjXV2AEyY5HnPa3w4YAwK6psdjcW/QOHUIygkicyCDoSVHJ/t9YwN4jmJYDp+ZxdeuFUk8r2/X6nAI1JudzvjmRZoag0V7bcnSrBkcsGuFcXedLCR15/74A6gLYNZVAi9+Zx3Fdwdg9TuSiEdjuScY8N5fORUjRWQgh1MGQQYaNwYjFXM51HqtQzdIJqSFDEEPH8rd9ZsYP3i2tWJKm+3/nFvMUKWZp+XV3tB/Ep6g+43+uNhLBb18zOIKa5eP6iDw2klGrUy0zTVrX+GRMdLQRN7oduZ0eGMvUb1IhY8yoOqN4azHupaR3EHAXxFkv3erQ1UisApUqoQPMS2l45shUMeh7HBTJcQYU2QRrAGm3pkyFaNxTkTIukMOVkuhVo9yWHJZjK+EaCFWpvBaApVqgPVYGskXuNovibOcIou/mVSKzAOdTK1QqEPq+N9KiR/LG29sMXDK7OjF0hgZCkCR6QRe4a8jULW3xu/meVqCgVQLqADJBuBPIgW+XTBnqStc5PZ7g/JZNV9VOmWcAQXOwkhgBAVD6eQ5ieeBXiHI+YKxW7eXBjcFoAjuBqPzGGyokVEOqwUqZO5JXSY2JsR8++B2WyaxVYMDqJ5bEEg27ER3IJ54ktU72IdVpDbM5FxTh1HNBKlbMeVUEq1Nyh0sDfTcQp3GM4ucX8LmvXdUQOUjUSwHxDbe5BBGPYtQ7UHZE1wR9Yc8KDL5fK08klcVEL+bUqOPLkkg6AhufhFydvoHfjFZWpmmgV2KErJtyH0gmR0kQZxw/hr0KdK1TzSbqgLgA33TTsNyTb88Wslw+pXby8vBnUSNFIsNJXUWBIKrJFyflywdlJZi25meh8AjqdboqDrVmLVqwhyJ9IiNvwLaw3kzvjOdtTpODpanImB/lgA227wNzOx5RwOhVzD+Xk2quxImoEREW/xagskW5G8++OgZjwEfIAr52qxX4mBCr9CG26nubYAYjk73FPpSAYv5msM7VYB9VGk10Uy1WpyA5m5HrO3LTFn7huV/dqQ1R5pAEKDpQDZVHQbd46CwHwH4Yp5XVWU1XQ2peawJ03lwAABqk3303JvAM1a5Yyb/wDnpy225YXY6U+DDZjZpR4EEZuvqOx35mSTzJ7n+gxVA/X6+WDWcyoe+zDn19/74AZvNCmYMAnYWk9wOY2vyxhWC2ywnzNOhkC6ElQ7EbjBJc0jIT+KLA2k9Pt9xhar5wqA1wCwXcT6mAB6AX5dsEsokbb99z7nc/PHgDWNn5jLF5S/VzDHaBY3JCgSfSwLSbAXtzHUYJrwdajB2e8T6AYIgW9UgCQDEDn1xWydMkrFNCCYlvhAWJkRczJANvSPcEOIZhGpGm1RS5A/9tS/uSqknTz6csfS4+PV6QZh3qYdlreoQDFPO8RoUlqqbVQzhIGoqFA06pGk6z6pAEBh74deCZjL1bUlSVALaUgX6HSAwkG+EHMcFp6yVaqwmCNKr2IEsSNuYNj88HuB5w0wBTpKraYLNULSAegRf0MDXkUoxBIlF9PJAU2TG3M1tJhaZNpkA/SQN8DsnQ1ILgMSxgrP4sQNxav/ADUh28pj9/MH5YGJxeushXSJMTTPz/5mDuzcca7iK8e0+IxHhtMwCqkkcxgRxZKdNlSNMkRE21BgNKggkzvHLV0xJkuLV25UzETusk/IxilmxVeoKj0x6bhQVYSBAMsFMA3j36mRF1TDYhcLAdGaZPLJXaotOVKQB3UBSpjkO3TFbNcHq01sdQW0nf3P66bYJ8DztBFKn0MzEksNMyTEsQATB67k4KcQHmUmNMgyOexHT59cKeiqwbjVusrOou5DLEXqKykAnSfwgCZP05c8EWIvgvktFRRJLBrww63tPKQSPtbEWa4KCZRiD3uD7847YWcXiPbA/NFm90ErF+f1GKNXiBB/hmINzv8AL2xtxShVT0FSJ3YbMbbGw35dBgbBi3t9OXvjPssetvpL6kSxdmNlN6ebpFGseV/Uh2kH35/LCPxFDlKhR/SwJalA9LyP4lMHZVaNYk2YN0uWydUowYbjfuOYwa4zwqnn8vpYSwujHr79eX0PbGlj3LkLpvMkdTjt9jAnh7igqGm9N28sSNIO1wIiYkEfnuLYbaGVZYJqaiBEkGd2IN23hoMzMDbHOOG+FM7IVczSWmrNI8lUbf8AFEyOsiLDkMEuJZPieUpa2znnJJkrRH8McrC7LvcC3TmH/lXAPfURYVd/bHWjk1AQEk6D6SdwJmJHIWEcxEziy1NUEiFF52AuZJ+pJ+eONDxJxAElc4lUSQQqp77QrTzxVrcSr1KbVatdiykyChZU6EltekGDcKLjtgfSGtEw1w7T3K/j3hucpZuo+UqCrSqsXXyqglJM6GGq0Ekjlc98Yxp5zH/m+b/mDwLfh7fIe2M4oFqAaIla4WRrpp0T9mfgxMrTFeqNdUiU9B9CmwiROpl35gGOssXibhJr5eqlD+FUqD1MF0lwN0ZoBAYWmbd9sXxnRTZg7GIkFp2HP874XqvitalSErUfLaPLAJJckxuLb/h3+V8HZ7RMkbJk3hyoKWW0UaQpaWKkNKzeRFvVCmJki1jiOsrZmolEsfLT1VBa45An/EfsDifPVFAC62YqTNtIF7/rpGJOFL5VE1Hs1T1GbWOy+8R82OBvf0qdH5hKNnYk+fq7Ku0fbt+tsUar6ZJgKBJJIAAG8k7e+BGa4jo1VqjhANydr7DudgBz5YQfEfiWrmmCmUoi+j+bkGbeeunYX5icYldRyW38CXFfSAB8xzzPiMOD+7tKzAciACpuUB3E8z0EC+Of+L8o9WqhUv5sehg8sTb8IWbWEyoE9sF+DNpprIj0gz7jf33+2GjhfBHq+qpNNWix+I7bA/CIA3+nPDqm9GwkDoR7KoQb8xEHB+IGmS1fU+k/wgNWoREWEXnfvM4feHrUUAtpW3v9hb5yfblguMhTpIQAqLF3J6cyxPfrgQxabKdPJmBUHuBufoPfEuVa9o1oaHzGUlexuE+HmlqIrHVPwl+RO8Da9uVo3xfq8QRSIPKIHxRA/CJc7dJ+mFw5DdtQ76nCKDadz0udwN7YNZTPhV0adNQTKqByj67i/eeeHpzCDnuTW1pyPGD+JVah9XlkT3gbX+KCOcW5DriHIrVNRfhUSR8R59QF/rgnnC7gqqHTNjsTboSCL254D+tQDqVYuzEwBHOSLYmZSH6A7lNbbQgw3UytQ/juI2BO3aYwJNNpJDbmdzH54D8Q/aHSVyKWutG5jQnX4iZIG06fznAmh43UsRUp1E7qwa55EQIO/wBMPtwrmGwIqi1R5nQOHUasErpuebEfL4Db59euMZ7OVVEFLnpBH5z9sZ4LnVekrUai1Fi8HYm8G0g9jHtipnsxUm8H2+Xf3O2FPtF4kdzqDnYT8SFsypOm4n+YRJ6QYn/bBfIZVB8Jhuek6eUzp52I3nYYHcNqAt/EgQCQpgzEfO07RuDgquVT4lOkg20m1rRpMruI2nBUAr34nsht9CWctn6lIKLVkiJEKQBbcelp5CF23xFxvjIrUmpUdXnMJChgrCIMXYSOXpkYXkLkJCay4kkliS2pgVBDegCAPnJtiGi61Fgw6hmhgb2ax6gkAGd8XX2tSAzdgyamlbGOvInuE+JGW2aqg1CWHlMy37FSdzIgbz9ipyQdBVoqYb8BmRH8pP4e3Prga+XDMvmIa4U2JbTVXsHEFxyhjNzczGGShXV0JQkgWi6lWH4WG6EbdsARXcux3GWsa2HWoGp0yRb+0e/T54PcLU0ovN79v69jgDlqzIDI/G4v/nYgHpuBN8HcjXDgjpuP115HEmPquz7w8gl078SbiX8NhWQwHsezcvaYg8pA64IcMzfmqdYEC3buOmK3liojUnNnEA9D1He0j/LgRl8+yyrBdSnSwJNiPnYc+Vo64+iosDDUy2H/ACQL4VWpm6jKqrQJHmKU9LntI3021DaedxjbOeBKVNKn7uzLqSDTYgqwmYuNQ3N554I8S4uaK02Wm9UuYHl/DYXYktCqP8Rvb3xcy2dZ1D6HUEAmVAieRty6gnHDWuisYLrBog9TivCfC9Wr5gWrRpFGgrVqNTO1mA03Ui09Qcex1PPeE8tmGL1EY9LT7xaQJvHc7YzhPpt9Jd+dP+Wv9S49ZpVnI8oG41erYietiCLm8HfFDiFShTzFP+HGYqqWQIpYqF/E0tpEarwJ3wRdNQ01Y1KYGg6o5CSYIMb++IEyKlwS2uoogSxBCmBtG1gL9BigkMBrzM1ej3KL0xValTsfMPq0zGkDU07RIEfPF3xRmAognSIknYADme39sWOGUB+8VDypoFAmYLSTyHIL+jhA/aNxMVKjUVaQILH8O4hZm8C//T0xnZXKz2kx9ZAbf0i9xLihzD6gD5azoX/uI/mIn2G3cUKbVGCqLsCIief4ecQTfb04ny1LU3lKrM7QAo5m5t0tPsJ6YdOB8HWgk71GHrbv0HYffc4C69Mavr/Qjqq2ufZk/DMitIhnVXMAAG4HWO/ffDBT4oH9KD19WMKvudz/AJd+sTOAznUYBsNz/wBoPXqeXvtOsKtrAch/Qc8Y65Dj9XZPxL7KVaFGyX43moyyQTsOfpXYHofi7nFWtrcWHp3k8/Y8vzxXXMEWJ9IuQTYjv/bbFpOJLUsiyT8h9/0Rhgu5xXpMncpU3OXmVdlOohlAb44lSGYRdQQZ2titTzgRtayNWkKsz6UAUT1sJMd8Fv8Ah8iajE22Fh9d/wAt8VMzlvLugt2/V/fDLchigUztSJyJ+TCeXzL1PUiQCD8VoI7Ejn25d8cz8ZcRNfMNQUgUkaGCmQzjczaVU6gAYuCemH3I8TFIzuDbeBPK572xpmvCuVQB1ytIP0L1Dcw0m4knrcdCL4uwOLguw8SXIJrbQ+Zyb93WF1fEeXbr02H6jE0AkqLwRyAuB0+Q+RnHWU8JZRtM5agrBhIIckAbgTUsxHLuN98Uc54XoefVFPLIRCmAtSxYA6mAadVtjp5nocavxuTi3c53wXPVMq61aRJmzLPpqLN1iNxuGm3tM9EoTUAZF1KwDKReVN+vTtjdvCqCmWqZWgoQE6i76tIggeXDKGIAET/Mb7kjlCtCaYRUFP0kF7gWsog6gAQbkH+sGdjhwG1HU5HEkTenWQ+jYgfCR78jf6jFDiFVRGgx3mwHQXt8ucYt53MI3pWGA35/TAd8iHIKEhjtuR9CbYxms93EHUurr65NI6hcBoJIe7BWKz7xAPS4HvixlMmHA0rpi0gQVHtsR2M4sUsvovV3PMfDv1/pb54JKnNTBvtta0Ee+DPJv1TpcDpZBT/gxqAj/wCTl2n+Q/bb2xc/d9Ta1Ip1APignUP5WHMbxsReIkzClXcOIPQ7EcyO3+/zqvnBTiDqp9P5P7p/+eVtjWwJ4k7oXmmWJL1dQI9V1NxEC4OxGoG/ytcYmQFbrY/06HtiPMZ01Im2kHTpHXvuQYFvbtihnM0/lsfLIQBS0GWk9Fj4RzmJm3OJmBts5JHBSq6eMVLiUsogyNtt7GP6T3+eNeL1WoVWqLKiquowJugAOwudMfTC9l+IMzmFHoAYspJAmCFmB6ok/Trhq4mQ9BXiyOp/0sYM+ysfpjUwrHX2t5EivrVWBHgwaniQHRSZNa1J0PA0NAkwSImD3vOCdFlqAFAwbaKmzDeAevtgZV4cjABKQYAk3B0gkySATGrblf54JZOoAnpg7wBJ25D1R2ttbG0R9T3JTr4linTFT4VWB/MCY/8Avb7Yxjnfjc5lqyKhXSKasBKAgNIhpeC0qZIttj2FeqY1ccEb5R0o5rzi1Ogpy4pRJKrqLkekBRqAWCCfpaDiPwdwA06tWrWc1KgVaIctEhPiBTZTqGqxIIa0SRjatl/L11KbTVcn1Ek2iFAJOkssgwbXO04uZWvVXSA5KbszqC87aDpAC2AuZ39sIVj5Ii9daE2yVYJTzNWPT5lQwOYpgLb3KH644zVqu7M7/EzFife5O3f8umOq8UqaeFMxiWpyexqkAme3mY59wHh4zNdUMeVMveLKNu4JIH+qcJJCjZhoNkxn8C8HCU/PcAvUHoj8NM8wOWrc9o74K55NRCCNTT6v5VESfe8Dv7HBMbWI7dP/ABinkqd2ci7G3+VSQvyN2/1nGXZYLG5GVIOIlPM5RUUBZB2VZmT7n6k/PFerknQFmKn2MQOwPTed/sMF8uNXr7lV/wAoP9SJ+mAviji65Wk1aA7klKKtsWG7HqqxPyHUEcSgO3EeTGeuywfnqy0l1Zl1poTIDWJjpz+l/bGvDOJU8wHNCXWmVDQpEFzC2NzJHQ45fm8xUzFQ1KzFyfiMib7W5Dty7SMdB/ZHUWk1d3QFf4MEfhMVYciZJ0zcAxfYScaI/C6yNEzj5rgbAjFTz9RWKEEEb6hce08sXKUODzPfkew/pOGfiWSpVfQwGqCVvBHUj5kT7iZnCXncq1NmXcqYkfX+oxnZeM+OeuxDouS77GR5nJOGPplZ2G/uBG3OLnfB3h+eFTylq6mKkiwG4GpTy9PpMgyAy7bEA04wBC1fSeTHYx1i4P674vJmwlRWAJqGYgTq5TtbcCdsdxchq38dGcyKy66+kYnoaJanp0xqZWkiBAkRMGFiOfynFNMg1ylXyUMTo0HSwETDo/qjTN+Q2vNfI5jzAWZVNPUWCEFoa+rVMHckgHYk9ottVAuiICI/DG3eSf0May51C+TMw0vvWpsMzroPqIB0FLA6hUBI77+khe/MYBcRc6pIGo/Ewjfe8iJEb8u2JXzrMznSPOJCwDCgxGvqYUfFvAjGMuQhWYeTp1Rp0kzBgsbHSR1BiRiW+57+0/SJVSgqPv8AM0pZDUZNu/8At0+mLVJCg2BFpYcuX0549UzcGAJ98GMnpUhXjWbyCNK7WE8773/oEYuN6p6jci4p5g3M1FpUzUqSKai7FTF7dOp9sAKHEab3yrqw3IVgbduYHY222wxeO5bJZhFgIAoaY2JX0jfqPrjiD5Yodah1dfxCRpIMRNv1OL7MBQNAxNWRs7InUWzWuxJ/35+xGPU2vB9weo/2wD8H8VOa102KjMIsx/8AKoseg1qflccpw3UeGq4BDHaVb7gx/TGNbiOjcTNAZFetiClpaSB+EmB2O8e3T6dMWJYNrWSRHpHMdPfv197ExlEanEQWHuVYe+5Vh05YuZTMa1BgTEMByIMH6EHBDGI7J7i2yd9AQL5Sn1D8Qt7XPTucEuDg1KFSieYZBHQAR8/WD22xQzFIpUZROlrqT/N+Lvff31YveGWKtUB5sDM9QY3/AMvLpg8Xa3EGKyNGoGR5LMFqKiiqloBKsxEE850kkExJ5YC18smVrPXdi2XNQyov5VUQNWk3IJDEkR+GBgkqKisfUBqYehgCAHIi4NrD9TiyKS10pOjayrKwYgtYTYwLbnpzx9E6bUMPMiVtMQfE1r0gX8ymS9N1XSJkCJJI/wA2r7Y9gmMmtMkIrFSZs1gTuAADHX54zgPS33CF2hqarR1ISQQJ+ALAEbSJBA6RFjOIK5KrpVCg3gmQRa4H63xTNYBvSk87zJMdQYE/154t1MuCNUFW3Ia5j6W32Nzhlm0UkxC9sIN8X+nhekH/AJdMf/elcfT74V/DGT0Ui53drf5Rt/X7Ya/E6zw4f5KcdPipn8gcKvBnCE0ibEakJj/UPtqj3xhZbM1OhNPCrHIsYXLPDFVJAF9uX6OI6HmLTAAayAC45AcpxKxsQDEiCPfG2XzDmmt4JUT7kX/XbGQp9n+5ewbcytaqlOBIAEXIIEC3PsMc/wD2mZh/Pp0jMUqcR7m/vOn7e+HxarOg1E3H0O31Bwl+O8l8GYGo6lKOZmHBJH1ltrWPXGr+GMvqHl5kmSjcfiKIdTHpspXUPT8MjqYDfaw74cfCyN+717E6mpLBMW01AQSGn8PIT6Rzwp5fYdQsED25HuYJ9rYf/wBmlE1adUwKgWrTLU3MBiFYBZHd1IBESN8b/wC0z2OhuN2S8Qamd6lGrMaadVEDsAbgEKGifikrtuNpgTiCKkEkkM+oMCryT5g1AgX0uD/XfBrJZwgOpo6CuhtNMTqDtpLRpWCpRgRpnnecAc1w7VWqh5hazMrBvj1hGk8/TZN/wnbYRZ4Aq7ncY7tkS11jU1QSdg+qJ6bHp8veZkyOcFOo4qGmC+llA1RpAYFfSp532I9rY2LBb+gCNz8Xykk98UuIpASshZgtpYEe0A3jGJRca25amkaxYeBkudp1GZqgBACg6iWBOkASBOxjneIm5tNnqL65RSyzpADsItJMzHPFmtnfOokrE8xvbuBH54m4ZWLeo7HcRA99yMTW5DOTYR/qcAKDWvEDZpKi10EjUwgE35c435g22OCIyzt6agAKnVpUNcxYksWsNRIUbWMk4gkVMzr1BUp2kmJbp73+2L1bKajC60O59UzymDH6m04ppuYLwnr9Fl/abcGrUmdBUEMwJAuCYm4v9xtghks2lM6WVtWoyQpEC4AvBJ2PpB+IdZwN4Tk6qVaZqENSWwAAESNIJ3NhAtaJwYfJB3chgpX0CTJ1AK0mDvcdNt4ON3FCBBxmXkEl+4I8RlnymZW5SF1F00+qVgi87Ab9jYb8i4jACqAQIvIPM8x/NMbe3LHXPF5C5CvIbUIIJEgHUgkE9pP/AFDpjkVcwoJRRpGnUPVeOo6mdv5uQxSCJysdT3h/Omhm8swknzUBtyPoK7fykzyv2x2SnU0s4AJhiRpBPxAN+bnHG/DWTarm6QWQEIqM0fywZM9xb3GOm5fOMLiD6iwkA8on6Yy/xK1VIEsopZgSIWpVCC4hviken+aDvtvPyjGuRqw9VYb47ekwNSqflck/Pvihl88xkkKSWJEqLCwt0+HGcrmmUuRpGo3tyUBe3Q4gOQvcb6LwrnMqXFp1CSvuNvrt7E9caeHGDVH6QrD6MP8AuOB3E+OMlJttTAhYnp/v9SMe/Z2xZWv8BCmOhDN/YfLDqE5asEVbtUKmXzw4uWZHKlar3kaT6phlIhhNtx7jG/BPDwo2Jd7m99ydUwsKok8h0wW4ZRJRyCb1am0fzsOftiarmglRaetpaTeLbW23M/bG4jAINyFiSepXr5cTLNc9KbH8v649i7XBJn/tOPYZ3A7gelkKiOCNbEbDXY+7i4Hy5c8bpl6heKlPuAGAA9iLRfscLvBhmiB/DVAq+tiSxJGxmQAB1uT2w40uIKEEvqY8wJ+Qi33PzwD8nXTQz7T0YKr0i+S8ux9LJcWlZA+64REybeWrK0stwe/T7x7Yf+G1PRWDX0uW+TQx/Nh8sJ3Ea3kMyG8MYBO69B/iBtjItU/E08F9FlMJZGgtWmKgY+qxAix5j5bYkyuQVG8skmZdCTv/ADC1rMZ9nHTC/keOUkqahUBpMfWswVa41abb899p5Ya6+WDBWBAYepGN4PI2NwQYIG4JxL6AQkEdGNtZgfM9lqIptp0jS/qUxs0epfnE/wDV2xjiPDldWFRddJxDrFxtDr3EbdhHOZBmqboRUAVhZ0nZuRB5jmGHbnIxXHFCoKwW6NsCO/Q/ny6DpK1n7xAVnnN+OeAq9H15dfPpfhKfEBuNS7se679tsNH7Kx5VKuHdqR1rIf0SSsbMhmIjBTM5tiZB0zuBMH3798VRmQd7MeR5+x54cPxVtdDcP8iWHuMI5ziYDq1MsHWVZm+Eod10gARqggxYjnJwOq1naALdBH2AxNlsg1QyRA7/ANsE6WU8sHTG34v79o6Ymttsv7aMRK6elGzB2SyGka3AY9Df9GOX58r6BWBNUgr8JYiQp5qoAN+ZOwg9MUM5myTAGkXkr/tywIoeMMiPLHmVSqqTApn4jHIb7TboLzuzHxfU2fpEZDEaPzGCrwzyb0nsSP4bDVJ+oP1xtT1VZUVFWPiCiD7X23974C1/2hZTWmnX5YAtoMkkXPMmPv74hbxjlhU82ainSFAemfVsfUZ/wxA7m8nBn8OJbuAMliO/MZlprTUBRY2+EkEEbMY325g++Ktd2pjUCfL6G+nl8vf9EJmPHeWbQodzTchqh0MGgG4AjYdZ5Wtua4PxVatFSvrJXmI1DaSOtrjvgbsI1AGFVZyOyJYyfFuTiO9/uORxfy2cFNW0sJMEXgQvK3I3E3354B5nJNuogDkpv8ue1t+uK+XlWmmGZxyRS0fKLTjlN1iHQ7jbaEsXfiGfHI1cOrvcwFhBGr40kmBq1fFYddscqyfBM1mtK06TaYuzgqg7yxubcpOOq5fjalfXblIF5H+HeR+oxOKxqb2TpMsf8xBsP8I+Z5YuGaNeO5IKGTzFXgnh793Qqnrk/wASoB8RH4VHJBf/AM7EKgi0Q39ueDtd4FhsLKLf+AMaEKqlnv1MfYD5wB/XGbchsfkTLEt4rrUCMSo9O9go9v6AYzSpaRygbk9v6/mcFqGRDEll9R2APwjkOknn8umFbxXxRPM8ikS179+8/wAo+nPHK8R2Ovj5nWyR8eYJ4nmjUcnlJ0jlba/zJ+uHf9nVErlyxn1O1+oHp6fP54Sclk/McogkyBzABP07yOUXMjHS6VIUMo2jdE9M82YSPqSPrjTIAXiJDad9fWL9TxDUpowpMED3DOBbWzPKgmCSHG/TYxgBm6DOrM+YuSJckzcNEGQRInnFj8g2azmYVncqSheKf8QxpsFCrBgRBjrPMGIKvEayv5D0YaTANQkGNQkW94Nt++C4WeN/1KfSp47J/uOfBfGeZpJ5b1aOZK7OzFXA5ao1Bj3t898Yxy3ivmF4gEjqZ39xPf54xiwBj8/1JtY/2/mfRWQprTEal3iZMno1iR8sDDm8vTqMrM7soDEiIgzePcH6YYKdKvHqqU/kh/uMIa8Ny2drZ5avmtWLeX5iMBpVD6RTBAK6SCDvN+uGWk/Bktej5jTSq0hWUIPTUQqwIIutxv8A4S30wv8AiXhxMgGGiVbaDBVlnlMDuJG8YM5LLacmrqzVKlOG8wrDPptJAG7JP/ViLxBQFSnrW/4hG5sAflF/9JxmZI4k6lOOwDgxF4VR0BixBUn4L2b8VjJHtbnOLtDiLUCqEk02gKea9ufok2jaY22r5ukQ2unv+Jb+ruO/bn74grEn+ILiQwPMQZggWI6dycJVlvHc2mQBYazFOTqVvUvOZBHQ9ufbcd/UcxqkEQ3NT/T+Ze/5bYI1cmplqMGT6lERIiSD12sftjGX4SKgDNsLgizA/mp6/cYmtwrEbgw2PgyavKrZd/P0lSlRYmAJHTp88XsrkqbAh/URupG3uDfrc2xL5zUvSV1J/Mi+r/Uo+L3F7i2N00VF1Aggfim47dQeoMY4lATswWuZvtI/JKCUeVv6Xk9TZviX56gOgxRzfFJswKDruD8xy9wMezldjOmCO9iee8e3LFdWkwfT1LbAczO1sKezmdCMrQD3NLHDsoKisFFMhiCXMkjtAiRzvsTMHHITRalUakQQ1NoNv5Wuftvjsxy9MD0qCI+IAHfuCDznfkcJPjHw8ajGvlwPN/5iSTqgbiecAAjnbnvq4dwQcGMltQsxYQNwtxIRoAgwGgkTeQbxyEx0MXxPn9Bc6nZYiNKkwNMTqEybkGwi1rTgEtY6irAg6oIIjSY+sx169r3KtRQ5gDUTsOsn09+R7z2xpGTgSpniqjUBB1SpJ2A/xbiBp+RG2OkcBy7UaFIsSGVAGBmxPqMg7EbfPAXwh4SasRWzMiknwIQZY2MnYgRFufKAcN2eyADFiszzaTJvcFmJ2H5fLPz7AyaEoxhpu5PQ4mCToUsdoG3yO1/cYHcTylRmYFxSmo1QBmZQysFA9SgjUukjTc3kHG9CsVNrkWI64OUK5YSsD3uZ9uXz7Yix7QvxHXLxOxBAAnUR6iFBYiNWkAFoNwD8uWN6VU7rI+uDFXKKy+omd5J2/pGAVeV+Eah/P+E9wfxfKffE2QjFiwh0upHEwhRz4X4xudxuegxbyh81tRItdU/l7nq3flsJ3IVKX4mPuxsB/Yfo4A8X4/Y06BIAs1UGCey8wP8AF0wWPzc6/wCwbKl+PMZvEPGQqmnRNyYZhfnBA6+qxIwrU1Ak7HV3tuZPWIO5j+smQMUqQIvoQx1ZvUfud/e2GTw/wnURUeDF1kbkbN3AgR13sLtrtxrEi0RJPDXBxRUEzraBJF78z3M7chbrgl4urBaKU5hqrjbeBf0j+b4QB1jF/KUJb2P+5+35jADjFYVMxUYETSinT1fCHYgE9yJm20DmRiZOW+RiyQW/aJfjXiIoPQhRCkPp5QpNtuZ1aT0UN+I4W+M8U15xayyNDIeRLaTMkgwfTAjBbx7wRkJqs5csRDT2gAACIhbRtEWnC2omORKoT7hdJ+uj6nF1fEryHmddWVNHwYy8Vo5b95reczhJBp+VMQ3q2AsIZYx7E/hig2YDqVT+FpAZtyDMDvpAj2jHsGLCOpMKgY3ce8c/uvmZeiy1MyAoQMQqopEqx1H1mCLDfsMKXgPxEaHn1a7sSzy66QCXOzEnbV7gW+WDH7QXyWZyrvk6lKqaVPW5RgzKo0hZNyDClQDf1k9cJngvhbQP3ijSakwBl30NAMifSd9ttue2GWIFTsynHZCdcZ03wx4yp0crTp1xAQBQdQPp5TeSALTckDrgp4eqMyPRfTqU6qekyrI1xpM/DB036jCJX4hRGdSh+601oVaZCaHKjzFlidSkESABFvvOD/DAaFVRT+AqtXLg6ZKMSGUwSCp1CJuCVnbEtyNwDHsQn9IkhBo/SYz2W0OVA9O6nte3uNvcYG57hTvJpAmx1LMBvbkG59D98PHEMotZFYbG69idwed//wBYFsunl9P19cZJram3kviXU5PKvj8wn4fpqEVjuVEiLh4GoEE7yDIgY0z+epjM6HYJ6RFrsWJibwQvcG7coM0UcqdSWYxJ3BHRhz99x16juMcI/eahfUFcgBQ7EAED8DRBBidNmF8bleUtya+Znfl+LkseoyuikFrFeTKSQRaD2F9+WF7iADH0iLbqYJHc8/ZpwX4ZlGRbromPSDIkW1bABm3aLTHMyYs3QjUSm+zU/iiLyCIN5jrhGTgFhus6nqckI2m7EBNUdbmH+zf2P2wYyGYpopNQNTY7l10gdtXw/fFXKQHmoshCQY5wbEj5Tvgp+802FmAJP4rfn/TGTTxUkNrcvtYtrXiVs2aZQsulh1WDPS498BKdKIiRPf73n9HF3i+QUmNCki5YAbe4wKTKMpF35Eepj+ZjAWMGboxtQ0sYE4UlRF8wK9rakQ7zYErO3fA/OcKpUnmnTRTAOoIsmZ6AdMESrgAGq9gPw094HPRtijxMPKTUJld4TvGyYbba3DQMTUvv2Za4cJlSTe9iR99/v1wQr5JWUyPmZMH3JwvZUxVUFm0mxAYjfuIM74NnK0wZZQY5vLQdt2nrj1J5Loztw4tsQNUqqoIkGDcL6iP+mceynEHDHSsKdy1z7hRv03xb4xXpr6lYGLFVudpFhyvE7YBZjiwS605EE+ogGeUC5Mx22GBWh+XtEZ6qMuiY5JlQwDFi83vEf9IEf1xR4txuhTVh/wC64sUWDseZ2X8+gwof8aqsApqegyfLUx1sYGo7i0/1xDxKhCyOkBVAiLkidwI78xG5xatPw0UtP1knEc3UqQWAKRIRbqPfm0Qb/YYE5pDsJAIix7kRAE9Nu3SMFeCZWqzFVmoR8VoUWENqizC8g3NrcsNGX8NBP4s6qvL+Vf8AKOvc39sdZlqHUazqOpVyeQA3EwAot+EDSLcpH1/MplWbUAu56frbESAjff2wZ4Hk762+XtzPz2HzxmpzyLdnwIu0rUhlvPV/Ios4u8EIOrH/AHE+wxxH/wBXONSlCXAI+IaTIYSQU1EjWW33w/8Ai7iL1y5osoSjswqaeXxCAZFj9O+FHw/4VqIUzGchQYZDPQ2d7WAt72k8juVAEkSEVHQ78xk4RwPMZnKUVzaoog+W19egAAa1tB3aZJ5kDALjvgv93qMKZYjypA0EyZYaQOvOJn8sNnhPx7QOX0VTFVHenpF50k6TMxEWk7xOIvFPiFqOdoqi06q1qYWrTYzo3N4m5DbG1pwz0uLkj+IPNyOJ8RT8N54HL6afocOxqX3mNO8EQFIj588ewRPg3LVGatlMwKNOpfy2E6TAsCSbCduW2PYAqhPmeCt9IitWX/8A1UqetKVby50ozadJ1lN9r6ZtOkExeWzh9XLrTpHLoC6aCzErfSYk3ADFGYQxiZiN8DqNdHRTSJCkWKkN9RMj2jfGaWbWwaoNXQgT9JY/ljtmSzDtZsU/hVYAIfcj8UNRFZauX9LKdQp+ljEQYKk3IJIBA6ztgxwHjq5qkpqrUSvlqYQOJKlG0gyNhsdx+KRJAinXZTEsWnqfTHUjpzO/3xSoU66ZkVcuppqg0ioRIAAIcOvMEHY7QJgjHlu9RNHoRV+AlJ2Dsmdny9caVrAfwK8FuiM34v8AKx36GDzOIOLZAiWAnmf7/wB++K/AfFOXNNaDp5KhD8cCnoEDdtp1AQevPEPAfFGUq1DlaeYWoP8AlHnA/AdQvHI8xM3BkXqV168TLHOt/Hj+pqQBc27/AKvijmcx5giPT069zghxrh7LJGwkkDp1HUfcffAXlM/7YwsnnW3Ga2PwsHKWaOfqJ8LSsfC9x8j8Qn3IHIYu/wDFkqH1qabRuZKx/mEiJv6gvTAd35YMZOlpHfn/AG+8Ypw864dMdiBlYtRGwO5BmdPmPpIKyCIuCCBzm5tHyOMGQJgsd4G57C4vi6csjG6idyRYyO436Yq5+hoX0u3qMCYNudxB+fWMT3U8rDZ8Qq30oSKtXxLRNYItRDLaSIZW/wAsRv8A15YO0hr0sCSIkX+g54q5elTRdIo04jTYCSO9rz7/AJ4vZWqWMBCb22/v2wy30yAKwYY5D9Usa3O5YDn8EH7YoVF1KhaqxOkGfQuxHRQYN98Eny0H4akfPoP7YF1NVNKZFJy0HUCseq0D2H9/k7EUd85Jex0OEH8crPRqUyWHlE6d2DMSSbRGkBRq1b7iDyNNWo1EL0mB0wzMSW0xO4fVBJEBTE+2B+fiugR6LcoMoCDtMluhjYyJxZ4TwUKjeUq0w6hH/iMxYd1KleuxH9tAGkDqSsLj5mmeYVFkDVqX8ERY7WJA9rxO+Fjih002BEBvSQfihmuZ5bzy3OHz/g4I9TRtakiqLCP8R2EWiwGK2Z4TSpkMiASbkyxncXaYwt8hUGxDqpJYbijksiz2p02I5sfhJ/mkn1AxNuuGLhXB1LAV3JEfAshT19XxH5Ri9q548R9eo5YgbNYmaBTqG6dJFAVVCqNgogDGdPczGIuH1g/xRqG4H54uUqZJgfW9v1+rYcqep2JC54eZGmQVyJ5bgfYfb88bcZ8xw2XyunWYFRiYCKeW0liswPaYmcY4zxMZddFMaq0TG+kc3Pe1haTYQAY5xxHi2jNUPIrAVTqJckwxInS5A/F12HaBFaKiHgB3ASuy0c/geIyU+C08sjVK1RIiHQHUaoSwQFgNo3HMtOwwr+L/ABAahqElCPJrKoVpUQFbSDAmbe522wyZLNBBTqJRpLXchBUdNZU1GCgE6wQJPKZ6AbDON0amZzDU6xo1VoqNcIqgVSCYJX1hdKzp1EmBO9nIF5ct7nAH3oxf8I8M00zWqR5lZiwQtoWJ3Y77t9IscTeIszRpV6LIxKBgzSxYET6iAdlKiAecNuBOCPGuI+RoXVSHmCFvo2sN1aQOuq1pGI34ZSr0iwYFp1LVLDTOobG4IiRbUeRYfDg1b3FjKnQcAoipxPKZijXq01rhNJggGxtKkW2KkHHsa8RqDVpqamdAELoUIZVHp3nYWnmO8k+xR7D8CREWfeOXhzgNImvlwitTUUpJtMrqV4A7/wDnAPxRkalAnyagVT8AIDRO0yDpmDHyPXE3A+MLQV3JLiFHmFrj0wpGkEzpJWCCY1TilxXxdTzIdStVQSZcQYuTO9rnpYThQOyeozViEaOoB8M5qpUzAZ2LECbiAHsJI5hSduxjDJ4Ur1qytRosuk+p2qKSZe5uDzIn5HA7MhMtRPlXWsQdTNJKmLxoXTM2G/Ppgj4Rr6Cx0A03CqRPJDpDHpdrTvPK2F5HdZ4iV1BtjZ2Za8WUMwaFYVHRl0oZsoMVFkEsdxIMc4HSMS8A8N0wlAimz13qUiGDgrpLKxI+H/ls55wV6xiLxHxF5/hU6dQLqYpWhlZQpLDfkIIAM2+WF9eJB2RqOXNOlpDFNROhhPqQzIUkfIA4DGDGobnMhircfrO51s8KLrQzNQEN/wC3UkBuwccm5aohrzG2KPGeDR6kO5/0tPTo3bnOOV5talenUzDnzKzEBjqX1ggKoHNSCZgCCDyIOHzKeL8tlh5PmNV8tQtWmyNKkAaihIgrz0nlseWAtpWwaMnKNRplPf8AyZyuX9XqkEWAPL/xgmjWtb9b4to9DNUxUy7Bx/hPqHa/ts31xWegymAJHYQR7rv87g4zzjcPEpXID/q6M2pmB/XpgZnqpZ45KI/v+u2LtappBMXwLJvf54kub/zKKk2dzRh9YnF/g1P1T0H5/r8sUgZn9d8FuDr6Sepj5Y7jgF5286SX6oJNu36+gwP4ssKtuft3/U4JtFhgdxWmdC/L8sU3/oOpJV+oQaq9R+r/AK+mL/DKlyvI/mMUBt8+v6PXE2WrRUWw3/2xHQdNK7RtYVP3xFWAIIOx/X1kYuKkj54r6SeR6QP1+vz0bE6kSsIGWx0neY+mM6sEMxkdTDTEnrgpkeFogL1CCFuWaABbcDl8/wC2JUxGY/aPsylUfeUOGcNcw1wN4Fie/Yd+xxD4q8V08lScIVaqBtyUkc73PON+sSMD/FfjMU6beXKLEg7PU66f5fc3/wAtjhW4bm8rmgtVkqaab6vULA2PLVM3vIvE74060CD2jqTemXPKz+JngXH3zFbQTK1JbzBvrAPpad5CmI2ty2rZzhNPzH1CSDeD1v8AcGd+eNaHGEOYetl1Bn1EPOwEE6uWq/Ii+2+NuM5163lVMtpBrIxBbfVSJlQBuYJnf4fbHrKmZ/b1NDGvSse4dSfwxxoUqzhRUqkKVVNTMVaF0nST8Nmk8oE4xwTNaKFKs5hqlapUsQZI3c9limN/xPgJwbIVlzdPMZkypDeYoEmCpGgrzmYgSdsCc9xWo3khRDUVqKFBEyahaJFvhAHyxZSq66kWWxD8ta3GPj+dRapVK7xb+HRogySB8RqHRqPUL0w2cPXy08yqYgSQSGgiw1NA1NbpA2FrhXy/D1oVZCFmcKwViDUp6rlW3kr23kdDi342zRWgtJDq1Aayu3t7knEeW7OVrXwfmNoq/wDTHuAuK5tKzmq4JDEwRv8AP7ffGceyuU00wMx/DfUx0sCCDO0RaBp+uPYP9PQ3KhwI3BmU8wZavTamRDK4JBEyQIEb2k/XFChkHN6g8umpuWsY6CR/tfHUOF+GK1IEFpJsStbT9/InFrMeDkqK2p6ylgVnzg4g72alcG398PV2B1rzMxnqP16gSj4NfMZmgM2Fp0mpaKUMDqgatPpBVakEtExG22AhybZQvRzGpGUtC6yYUn0EXBZehj6Rhq4dwnOZWi+TJoZigQGpmo9RGp3mBpVtiAymbEfS1U4FnM3RprmzlXKmdaip5mnn67AExeFjtg3Q8dfE5ReUfkYiVeKUnDIrMGddKyXAuI0kkgQCTc2xtw/P6+FtpRVfKshnmwZgCQI3IPO1sO2Y8FZUSBlw3QnMVAfssDAep4U0iqtEIq1AAVf+JEXJDaQZk9MLQjwIduSrnZlHw1Ay2ZzLSlRQVV0YXJWVWTY3I/VsAsxXOaYM50vAUlkYgkc/TTjb52x0DhfAEejTpZinTY0hAAZmpkk3OmFgxzBm57YtZ/hrKipTIRVgBVaoFgdBqt99h3njHiT13F2WhhxHiIuVydXLMKuXzAWp/wDz8y/Zh5cEWFjh34H+0RrLnKJMbVEU/cfPe2Ameo1zAWoQvTzavL/V2wMZWBMzbeKrmfrjuiR2JPzHgzrVLM5fNLNOorjpsw/r9VOKp4CRJViOzDl7rP3GOLVEKtqDMpBMaTt9r/8AnBbhv7Q83lyFNQ1FB2cAn68sA+Ir+RGJcy9I06P/AMMqbhJH+Eg7/f7YI5OiQolSLkX5dv64UOGftZV587LSV5qf7zhlyPjnLVRHl1l7ekj/APeJxgqp2I18iwj3CX2b6zirxOp6IB+n674sZfi+XYnQjjr6VH9cXk4hRg+ltui+3XCnx27BgLkgEHUU0UzsTPQffE9Ph9U7Ib/zekff8sFq/iTL0/wVflA29n7YAcQ/adSUE08uxK82I6gcvfrgUwVHzHnLsf8ASsauGAAM9UrAEsxNhG99vvyOI/8A1JQVfiFMs2hNR069RABjcdgYOOXcU8YZvPAUh5dNWI21e4nnuO/K2E3NFw5BM6SZ9RiSbwIgbcgMadNRHcjfXZJ7n0Bnc6lM02rELrZUAndmMACw5wJvM8sLnH+Ls60KbeYKb1kpHRpk7liYGwOhZmJcnkJ5KmaquQ71KnoYFSKjSsEEETMEHmMFOHU6hA0VGtp0gsRBU2gja5JkXv2w8itfiKUtsdx0XIUmpU1rBtR0ltRZimoayoZVlrWURcDGudp06dIUERainzITLGpTaAVaCxqOPxHVJUmVgWOEJOLVFbRTd2pqoUpXbzUCgaIVDAgDbY23xniVdq1NSZ0UlCXdzMkAwpOlZibdt4xzQB2B5lYLdKzH5hXhqpUypKZcU9aVdToupFNOCmt3YuCxGkQwksd+RHhvh8CqWLOVoV3ZSsCnT01ymmCxJYhZN50svxXIU+GeGlqqzEwAfikll9hYHfmeWGb9+q1syaKaZIAUt6fSpmSwBbUxgsoOkm8bz0lT1Fc2UbB6jLnXpl1JosSfMimY1VNLUlFj+EeYWMBhpB+LbGM3wSk9RK3lFmBf0qV9RVqSrMgghSxJK/hkQbDAv/0DU1tWqlCH+MU6rKWWACCfKvJBPS+DFXOijTFIUwaZhQjMGAsJAIRGA9PUzhSoieJx77H+ZQ47w0VaxWkwpO27Kp1hlrUaYbVCoYTWAob8QtOCtfLLqoGpRYtqpErIMAisZMC16QNgYmLC+KWX8QskFaSiJ0wyys2tNI/rrgVxLM061NqP7ukufMd2aWYgmLhABueW1sE1aHRPxBS916BgHxnxpHrt5aFQrMtgNJAiGBG83PtGPYJ1ODNUMsUtAsW5Abk7mIvjGPA1gTps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ea typeface="微軟正黑體"/>
            </a:endParaRPr>
          </a:p>
        </p:txBody>
      </p:sp>
      <p:sp>
        <p:nvSpPr>
          <p:cNvPr id="13316" name="AutoShape 4" descr="data:image/jpeg;base64,/9j/4AAQSkZJRgABAQAAAQABAAD/2wCEAAkGBxQTEhUUEhQWFhQXGR4aGRgXGBwdHhwdHCAgICAcIB0gHSggHRwmIBodIjEhKCkrLi4uHB8zODMsNygtLisBCgoKDg0OGxAQGzAmICYsLDY3LDQsLCwsLCwsLCwsLCwsLCwsLCwsLCwsLCwsLCwsLCwsLCwsLCwsLCwsLCwsLP/AABEIAM4A9QMBIgACEQEDEQH/xAAcAAACAgMBAQAAAAAAAAAAAAAFBgMEAQIHAAj/xABBEAACAQIEBAQEAwYEBQUBAQABAhEDIQAEEjEFQVFhBhMicTKBkaFCsfAHFCNSwdFicoLhFUOSwvEWM1OismMk/8QAGgEAAwEBAQEAAAAAAAAAAAAAAgMEBQEABv/EACsRAAICAgIBAwIGAwEAAAAAAAECAAMEERIhMRMiQVFhBRQycZGxUoGhQv/aAAwDAQACEQMRAD8ATuE16ub8xMy1dqiglCTqhgjkAqbtqK9+XXEvhL9oFbK60YnQVjSPwNEBhJkERcc5+jo/BlpJQR3NWs0l6pUBzp0WJFzDF9JaTffGnibJ5o6ZZCV+HzFWG2IIc7NYiG6m8wMZjZKBys1ko5qpJjp4b8VHOZRqlBlauqXSQSHA5qSCVJuLi3fCd4Yy+qhX4hnlbMZqnJZQoFRdKwU0GFsDquAYPO2BfAWerxHL0s2oUBidMRJCMYmbyRtMHbnh4z/BcpkUrKoE5kf+3MDSLECLhL323icEX2uxAsx/Ss4Kdk+Ij/s78fVqWUem6GqtMhKLs5jU0kUzz0qiO1uUC0jG/EP2o1ixC6gBtAAk+wPpg8iWgD4jgBxTIhtFCjWpUaCuagCU3s5AUsSSzMQvKRblOJj4DoqNQzdaqf8ADS8pe4LMSQIHJSe2GtbURsmAca1G0V7kv/rDOMWJr1ASJUF2ErDHUI02Mb3xN4Sz3EeI5hEFepToFjrqgTIFyFLA+q/62xIfD9TO09NGkKZQnSV507g0gzTJnUZPMHacMWWoZbJVsvQRqlHQVaqLtqAOpQ6qplt/UukRc6rY8GX4g2IVOjOiUMmtKnpproTYlm9TdybknuTOBb1kphok89bkbe0gfXni5n8wcwNOXPpm9Q/B7Dm/yt35YpUeH0KcM5NVx+JySoPYbD5A7HCWywmwBFoo13/Eio1nqmaall5H4V+pF7cxOLP/AA5iYq1lXnppAavqwJI9lG+I8/xgiyiQefwj6C/1OB1bPVDILQDyUR+uW5xDb+JjwT/EqTHsbtRqGv8Ah+WB9SFzG9QzPYBj/SMSZfM0kMU6aLuPSLfOFv8AfC9lXhx9PrgoH3v+v0cI/PchsCE+MwOmO4SHE4N7ibQvLvLb4jbjoHv/AJSf+7FLXgTVMMT9fqcKfOsXWp6vERvMZX4rScetVbsyn+oONBk8q3qWmFPWmdJ/+pB+WF4HBnh5hR3P+39MVY+cX6YQbsX0xtTJG4YARozDBuS1QD9LK3bc4wVrU51oWXqh1D5izfQHE6NNhab/AK6zjL5w0hc2n8+2x+2LlygJNxb95HSzwNlIB7jb3xbSufxT0DXubx2OI0ajXIYgahzBg/8AjtfEQo1KLFiNdMyZWZA7rJ1AdRftitMhWEWwO4p+LfEWbylUDRSqIVLCFqTpESTyBk3PtMYGJ+09tBITS0RdiRqvbeeUixHXF85tqfFXDAvl61KQ5BMaAWCh50wGDeltvnZTyvCsvQrtVzFJ0NOrFKm4BQK5bTUqRKwoFgI+G84QwXcqrUEdiOOX/aKUKGorsHUMFDITpYAgyFF45fng1kvH2WrVVpLBLHTDAgqxMAGRHq2BneBaRjnGe4JUrMKlCsS1UlnNdxoB5lWUEAfEokenTud8C874br5V1Y5mhJkyjlrAgwYW1/UDG4+pJYP8oJoBPEDuOvGPDWXr5zMPU8ypUSoupC+lERgmkwqhttQEGPReYwleB6P7nxr91eWR9SRpkExrUwfbf++OgcH4s+aqURWhawUjXTLXU306WEAOFDQQYgxfYJx3w9+7tmMzWrMjVF8uk+shyWMswjSfSinkBfHFs932hGlgODdGW/FnjbL5So6Cijsp0hdKiWgFixgwqyFjcmemFDhfiKrnDWL1Eo0kUFoWLkgKoIDNO+wvF8V8pweg7k0Ms1ZbS1WoQpMjVqYEQYJtczsOWGrjmV9CUfJSjRSX8uiumSFJm+533ve4EYB7UH7x6YzK+uoiZjxHmvMdadXSqEgd4JAOxM2vfHsFuMZPN5IquXrUadJxqFMLTDJ/hYupZmE/ESZ7Yxh4avXWokpZvxHXwzwgMfMphvKQhdTtJWPUZY7y5AgWCqMNmezSvQZaZg0xqGpfwzp0m4i8rBgys9zT8AZ6n+4l59C6g+1mT0sD3MBv9WLOWdfId6ilBUM6YuF3ZLbEaWJPKZxm2DTfeAzknf08SvU8NBaQABJBAjcQPxEGREX23tgdW4KKjvKUiyC7mjqlNgNWoTzERaCSIiT9ekzOuguaSSGp6iIsYBUG42sZEE9BghWo6IuQseqADJkWjck3FpxPxAPU767g73F7J8Hy9NdQEsCRChUS0iZW5UxO5tvGF7xFmvQVQATZYFoJ5dE/O023Pcbr6SS9qWkHQzbATd+QXaEG5FgxthfyKVa5WqKWrW8U1a3oX4nYST6pKhfwqzkmWnHa6iz7J6lNVhALt2YY4TxenTp08tQDtoKa6nlMpGsCNIcaixGr1RAn3g9T4Urt5temJIgIACY5B2/F7TpHffE4ikddVg1bT/pQdFHIfdvYWBcRz5qSBKgi/VvflFzbvh+TkLWO/wCJNXW1rdfzDOazg2ERtp/CB/3fl2OBzLruTcfq3TfbFfhlcEaW+WLcxjHtva0SxaBWdfMr5inK9xfvb9HFCpbBlFE7e2BuZoaWI5bj5/2xM9ehuU1ON6kdEwQZi+CqRgGzjr+r/wBjgrSzC6VvNuQJ2E8sOoViNag36HcnO0/P9fXAqsb26/1nBPUCRMie1vrtfAuq4kkz8RA+sfTBWVP11BpZdmYNzGGCiYVR2GFyjXV2AEyY5HnPa3w4YAwK6psdjcW/QOHUIygkicyCDoSVHJ/t9YwN4jmJYDp+ZxdeuFUk8r2/X6nAI1JudzvjmRZoag0V7bcnSrBkcsGuFcXedLCR15/74A6gLYNZVAi9+Zx3Fdwdg9TuSiEdjuScY8N5fORUjRWQgh1MGQQYaNwYjFXM51HqtQzdIJqSFDEEPH8rd9ZsYP3i2tWJKm+3/nFvMUKWZp+XV3tB/Ep6g+43+uNhLBb18zOIKa5eP6iDw2klGrUy0zTVrX+GRMdLQRN7oduZ0eGMvUb1IhY8yoOqN4azHupaR3EHAXxFkv3erQ1UisApUqoQPMS2l45shUMeh7HBTJcQYU2QRrAGm3pkyFaNxTkTIukMOVkuhVo9yWHJZjK+EaCFWpvBaApVqgPVYGskXuNovibOcIou/mVSKzAOdTK1QqEPq+N9KiR/LG29sMXDK7OjF0hgZCkCR6QRe4a8jULW3xu/meVqCgVQLqADJBuBPIgW+XTBnqStc5PZ7g/JZNV9VOmWcAQXOwkhgBAVD6eQ5ieeBXiHI+YKxW7eXBjcFoAjuBqPzGGyokVEOqwUqZO5JXSY2JsR8++B2WyaxVYMDqJ5bEEg27ER3IJ54ktU72IdVpDbM5FxTh1HNBKlbMeVUEq1Nyh0sDfTcQp3GM4ucX8LmvXdUQOUjUSwHxDbe5BBGPYtQ7UHZE1wR9Yc8KDL5fK08klcVEL+bUqOPLkkg6AhufhFydvoHfjFZWpmmgV2KErJtyH0gmR0kQZxw/hr0KdK1TzSbqgLgA33TTsNyTb88Wslw+pXby8vBnUSNFIsNJXUWBIKrJFyflywdlJZi25meh8AjqdboqDrVmLVqwhyJ9IiNvwLaw3kzvjOdtTpODpanImB/lgA227wNzOx5RwOhVzD+Xk2quxImoEREW/xagskW5G8++OgZjwEfIAr52qxX4mBCr9CG26nubYAYjk73FPpSAYv5msM7VYB9VGk10Uy1WpyA5m5HrO3LTFn7huV/dqQ1R5pAEKDpQDZVHQbd46CwHwH4Yp5XVWU1XQ2peawJ03lwAABqk3303JvAM1a5Yyb/wDnpy225YXY6U+DDZjZpR4EEZuvqOx35mSTzJ7n+gxVA/X6+WDWcyoe+zDn19/74AZvNCmYMAnYWk9wOY2vyxhWC2ywnzNOhkC6ElQ7EbjBJc0jIT+KLA2k9Pt9xhar5wqA1wCwXcT6mAB6AX5dsEsokbb99z7nc/PHgDWNn5jLF5S/VzDHaBY3JCgSfSwLSbAXtzHUYJrwdajB2e8T6AYIgW9UgCQDEDn1xWydMkrFNCCYlvhAWJkRczJANvSPcEOIZhGpGm1RS5A/9tS/uSqknTz6csfS4+PV6QZh3qYdlreoQDFPO8RoUlqqbVQzhIGoqFA06pGk6z6pAEBh74deCZjL1bUlSVALaUgX6HSAwkG+EHMcFp6yVaqwmCNKr2IEsSNuYNj88HuB5w0wBTpKraYLNULSAegRf0MDXkUoxBIlF9PJAU2TG3M1tJhaZNpkA/SQN8DsnQ1ILgMSxgrP4sQNxav/ADUh28pj9/MH5YGJxeushXSJMTTPz/5mDuzcca7iK8e0+IxHhtMwCqkkcxgRxZKdNlSNMkRE21BgNKggkzvHLV0xJkuLV25UzETusk/IxilmxVeoKj0x6bhQVYSBAMsFMA3j36mRF1TDYhcLAdGaZPLJXaotOVKQB3UBSpjkO3TFbNcHq01sdQW0nf3P66bYJ8DztBFKn0MzEksNMyTEsQATB67k4KcQHmUmNMgyOexHT59cKeiqwbjVusrOou5DLEXqKykAnSfwgCZP05c8EWIvgvktFRRJLBrww63tPKQSPtbEWa4KCZRiD3uD7847YWcXiPbA/NFm90ErF+f1GKNXiBB/hmINzv8AL2xtxShVT0FSJ3YbMbbGw35dBgbBi3t9OXvjPssetvpL6kSxdmNlN6ebpFGseV/Uh2kH35/LCPxFDlKhR/SwJalA9LyP4lMHZVaNYk2YN0uWydUowYbjfuOYwa4zwqnn8vpYSwujHr79eX0PbGlj3LkLpvMkdTjt9jAnh7igqGm9N28sSNIO1wIiYkEfnuLYbaGVZYJqaiBEkGd2IN23hoMzMDbHOOG+FM7IVczSWmrNI8lUbf8AFEyOsiLDkMEuJZPieUpa2znnJJkrRH8McrC7LvcC3TmH/lXAPfURYVd/bHWjk1AQEk6D6SdwJmJHIWEcxEziy1NUEiFF52AuZJ+pJ+eONDxJxAElc4lUSQQqp77QrTzxVrcSr1KbVatdiykyChZU6EltekGDcKLjtgfSGtEw1w7T3K/j3hucpZuo+UqCrSqsXXyqglJM6GGq0Ekjlc98Yxp5zH/m+b/mDwLfh7fIe2M4oFqAaIla4WRrpp0T9mfgxMrTFeqNdUiU9B9CmwiROpl35gGOssXibhJr5eqlD+FUqD1MF0lwN0ZoBAYWmbd9sXxnRTZg7GIkFp2HP874XqvitalSErUfLaPLAJJckxuLb/h3+V8HZ7RMkbJk3hyoKWW0UaQpaWKkNKzeRFvVCmJki1jiOsrZmolEsfLT1VBa45An/EfsDifPVFAC62YqTNtIF7/rpGJOFL5VE1Hs1T1GbWOy+8R82OBvf0qdH5hKNnYk+fq7Ku0fbt+tsUar6ZJgKBJJIAAG8k7e+BGa4jo1VqjhANydr7DudgBz5YQfEfiWrmmCmUoi+j+bkGbeeunYX5icYldRyW38CXFfSAB8xzzPiMOD+7tKzAciACpuUB3E8z0EC+Of+L8o9WqhUv5sehg8sTb8IWbWEyoE9sF+DNpprIj0gz7jf33+2GjhfBHq+qpNNWix+I7bA/CIA3+nPDqm9GwkDoR7KoQb8xEHB+IGmS1fU+k/wgNWoREWEXnfvM4feHrUUAtpW3v9hb5yfblguMhTpIQAqLF3J6cyxPfrgQxabKdPJmBUHuBufoPfEuVa9o1oaHzGUlexuE+HmlqIrHVPwl+RO8Da9uVo3xfq8QRSIPKIHxRA/CJc7dJ+mFw5DdtQ76nCKDadz0udwN7YNZTPhV0adNQTKqByj67i/eeeHpzCDnuTW1pyPGD+JVah9XlkT3gbX+KCOcW5DriHIrVNRfhUSR8R59QF/rgnnC7gqqHTNjsTboSCL254D+tQDqVYuzEwBHOSLYmZSH6A7lNbbQgw3UytQ/juI2BO3aYwJNNpJDbmdzH54D8Q/aHSVyKWutG5jQnX4iZIG06fznAmh43UsRUp1E7qwa55EQIO/wBMPtwrmGwIqi1R5nQOHUasErpuebEfL4Db59euMZ7OVVEFLnpBH5z9sZ4LnVekrUai1Fi8HYm8G0g9jHtipnsxUm8H2+Xf3O2FPtF4kdzqDnYT8SFsypOm4n+YRJ6QYn/bBfIZVB8Jhuek6eUzp52I3nYYHcNqAt/EgQCQpgzEfO07RuDgquVT4lOkg20m1rRpMruI2nBUAr34nsht9CWctn6lIKLVkiJEKQBbcelp5CF23xFxvjIrUmpUdXnMJChgrCIMXYSOXpkYXkLkJCay4kkliS2pgVBDegCAPnJtiGi61Fgw6hmhgb2ax6gkAGd8XX2tSAzdgyamlbGOvInuE+JGW2aqg1CWHlMy37FSdzIgbz9ipyQdBVoqYb8BmRH8pP4e3Prga+XDMvmIa4U2JbTVXsHEFxyhjNzczGGShXV0JQkgWi6lWH4WG6EbdsARXcux3GWsa2HWoGp0yRb+0e/T54PcLU0ovN79v69jgDlqzIDI/G4v/nYgHpuBN8HcjXDgjpuP115HEmPquz7w8gl078SbiX8NhWQwHsezcvaYg8pA64IcMzfmqdYEC3buOmK3liojUnNnEA9D1He0j/LgRl8+yyrBdSnSwJNiPnYc+Vo64+iosDDUy2H/ACQL4VWpm6jKqrQJHmKU9LntI3021DaedxjbOeBKVNKn7uzLqSDTYgqwmYuNQ3N554I8S4uaK02Wm9UuYHl/DYXYktCqP8Rvb3xcy2dZ1D6HUEAmVAieRty6gnHDWuisYLrBog9TivCfC9Wr5gWrRpFGgrVqNTO1mA03Ui09Qcex1PPeE8tmGL1EY9LT7xaQJvHc7YzhPpt9Jd+dP+Wv9S49ZpVnI8oG41erYietiCLm8HfFDiFShTzFP+HGYqqWQIpYqF/E0tpEarwJ3wRdNQ01Y1KYGg6o5CSYIMb++IEyKlwS2uoogSxBCmBtG1gL9BigkMBrzM1ej3KL0xValTsfMPq0zGkDU07RIEfPF3xRmAognSIknYADme39sWOGUB+8VDypoFAmYLSTyHIL+jhA/aNxMVKjUVaQILH8O4hZm8C//T0xnZXKz2kx9ZAbf0i9xLihzD6gD5azoX/uI/mIn2G3cUKbVGCqLsCIief4ecQTfb04ny1LU3lKrM7QAo5m5t0tPsJ6YdOB8HWgk71GHrbv0HYffc4C69Mavr/Qjqq2ufZk/DMitIhnVXMAAG4HWO/ffDBT4oH9KD19WMKvudz/AJd+sTOAznUYBsNz/wBoPXqeXvtOsKtrAch/Qc8Y65Dj9XZPxL7KVaFGyX43moyyQTsOfpXYHofi7nFWtrcWHp3k8/Y8vzxXXMEWJ9IuQTYjv/bbFpOJLUsiyT8h9/0Rhgu5xXpMncpU3OXmVdlOohlAb44lSGYRdQQZ2titTzgRtayNWkKsz6UAUT1sJMd8Fv8Ah8iajE22Fh9d/wAt8VMzlvLugt2/V/fDLchigUztSJyJ+TCeXzL1PUiQCD8VoI7Ejn25d8cz8ZcRNfMNQUgUkaGCmQzjczaVU6gAYuCemH3I8TFIzuDbeBPK572xpmvCuVQB1ytIP0L1Dcw0m4knrcdCL4uwOLguw8SXIJrbQ+Zyb93WF1fEeXbr02H6jE0AkqLwRyAuB0+Q+RnHWU8JZRtM5agrBhIIckAbgTUsxHLuN98Uc54XoefVFPLIRCmAtSxYA6mAadVtjp5nocavxuTi3c53wXPVMq61aRJmzLPpqLN1iNxuGm3tM9EoTUAZF1KwDKReVN+vTtjdvCqCmWqZWgoQE6i76tIggeXDKGIAET/Mb7kjlCtCaYRUFP0kF7gWsog6gAQbkH+sGdjhwG1HU5HEkTenWQ+jYgfCR78jf6jFDiFVRGgx3mwHQXt8ucYt53MI3pWGA35/TAd8iHIKEhjtuR9CbYxms93EHUurr65NI6hcBoJIe7BWKz7xAPS4HvixlMmHA0rpi0gQVHtsR2M4sUsvovV3PMfDv1/pb54JKnNTBvtta0Ee+DPJv1TpcDpZBT/gxqAj/wCTl2n+Q/bb2xc/d9Ta1Ip1APignUP5WHMbxsReIkzClXcOIPQ7EcyO3+/zqvnBTiDqp9P5P7p/+eVtjWwJ4k7oXmmWJL1dQI9V1NxEC4OxGoG/ytcYmQFbrY/06HtiPMZ01Im2kHTpHXvuQYFvbtihnM0/lsfLIQBS0GWk9Fj4RzmJm3OJmBts5JHBSq6eMVLiUsogyNtt7GP6T3+eNeL1WoVWqLKiquowJugAOwudMfTC9l+IMzmFHoAYspJAmCFmB6ok/Trhq4mQ9BXiyOp/0sYM+ysfpjUwrHX2t5EivrVWBHgwaniQHRSZNa1J0PA0NAkwSImD3vOCdFlqAFAwbaKmzDeAevtgZV4cjABKQYAk3B0gkySATGrblf54JZOoAnpg7wBJ25D1R2ttbG0R9T3JTr4linTFT4VWB/MCY/8Avb7Yxjnfjc5lqyKhXSKasBKAgNIhpeC0qZIttj2FeqY1ccEb5R0o5rzi1Ogpy4pRJKrqLkekBRqAWCCfpaDiPwdwA06tWrWc1KgVaIctEhPiBTZTqGqxIIa0SRjatl/L11KbTVcn1Ek2iFAJOkssgwbXO04uZWvVXSA5KbszqC87aDpAC2AuZ39sIVj5Ii9daE2yVYJTzNWPT5lQwOYpgLb3KH644zVqu7M7/EzFife5O3f8umOq8UqaeFMxiWpyexqkAme3mY59wHh4zNdUMeVMveLKNu4JIH+qcJJCjZhoNkxn8C8HCU/PcAvUHoj8NM8wOWrc9o74K55NRCCNTT6v5VESfe8Dv7HBMbWI7dP/ABinkqd2ci7G3+VSQvyN2/1nGXZYLG5GVIOIlPM5RUUBZB2VZmT7n6k/PFerknQFmKn2MQOwPTed/sMF8uNXr7lV/wAoP9SJ+mAviji65Wk1aA7klKKtsWG7HqqxPyHUEcSgO3EeTGeuywfnqy0l1Zl1poTIDWJjpz+l/bGvDOJU8wHNCXWmVDQpEFzC2NzJHQ45fm8xUzFQ1KzFyfiMib7W5Dty7SMdB/ZHUWk1d3QFf4MEfhMVYciZJ0zcAxfYScaI/C6yNEzj5rgbAjFTz9RWKEEEb6hce08sXKUODzPfkew/pOGfiWSpVfQwGqCVvBHUj5kT7iZnCXncq1NmXcqYkfX+oxnZeM+OeuxDouS77GR5nJOGPplZ2G/uBG3OLnfB3h+eFTylq6mKkiwG4GpTy9PpMgyAy7bEA04wBC1fSeTHYx1i4P674vJmwlRWAJqGYgTq5TtbcCdsdxchq38dGcyKy66+kYnoaJanp0xqZWkiBAkRMGFiOfynFNMg1ylXyUMTo0HSwETDo/qjTN+Q2vNfI5jzAWZVNPUWCEFoa+rVMHckgHYk9ottVAuiICI/DG3eSf0May51C+TMw0vvWpsMzroPqIB0FLA6hUBI77+khe/MYBcRc6pIGo/Ewjfe8iJEb8u2JXzrMznSPOJCwDCgxGvqYUfFvAjGMuQhWYeTp1Rp0kzBgsbHSR1BiRiW+57+0/SJVSgqPv8AM0pZDUZNu/8At0+mLVJCg2BFpYcuX0549UzcGAJ98GMnpUhXjWbyCNK7WE8773/oEYuN6p6jci4p5g3M1FpUzUqSKai7FTF7dOp9sAKHEab3yrqw3IVgbduYHY222wxeO5bJZhFgIAoaY2JX0jfqPrjiD5Yodah1dfxCRpIMRNv1OL7MBQNAxNWRs7InUWzWuxJ/35+xGPU2vB9weo/2wD8H8VOa102KjMIsx/8AKoseg1qflccpw3UeGq4BDHaVb7gx/TGNbiOjcTNAZFetiClpaSB+EmB2O8e3T6dMWJYNrWSRHpHMdPfv197ExlEanEQWHuVYe+5Vh05YuZTMa1BgTEMByIMH6EHBDGI7J7i2yd9AQL5Sn1D8Qt7XPTucEuDg1KFSieYZBHQAR8/WD22xQzFIpUZROlrqT/N+Lvff31YveGWKtUB5sDM9QY3/AMvLpg8Xa3EGKyNGoGR5LMFqKiiqloBKsxEE850kkExJ5YC18smVrPXdi2XNQyov5VUQNWk3IJDEkR+GBgkqKisfUBqYehgCAHIi4NrD9TiyKS10pOjayrKwYgtYTYwLbnpzx9E6bUMPMiVtMQfE1r0gX8ymS9N1XSJkCJJI/wA2r7Y9gmMmtMkIrFSZs1gTuAADHX54zgPS33CF2hqarR1ISQQJ+ALAEbSJBA6RFjOIK5KrpVCg3gmQRa4H63xTNYBvSk87zJMdQYE/154t1MuCNUFW3Ia5j6W32Nzhlm0UkxC9sIN8X+nhekH/AJdMf/elcfT74V/DGT0Ui53drf5Rt/X7Ya/E6zw4f5KcdPipn8gcKvBnCE0ibEakJj/UPtqj3xhZbM1OhNPCrHIsYXLPDFVJAF9uX6OI6HmLTAAayAC45AcpxKxsQDEiCPfG2XzDmmt4JUT7kX/XbGQp9n+5ewbcytaqlOBIAEXIIEC3PsMc/wD2mZh/Pp0jMUqcR7m/vOn7e+HxarOg1E3H0O31Bwl+O8l8GYGo6lKOZmHBJH1ltrWPXGr+GMvqHl5kmSjcfiKIdTHpspXUPT8MjqYDfaw74cfCyN+717E6mpLBMW01AQSGn8PIT6Rzwp5fYdQsED25HuYJ9rYf/wBmlE1adUwKgWrTLU3MBiFYBZHd1IBESN8b/wC0z2OhuN2S8Qamd6lGrMaadVEDsAbgEKGifikrtuNpgTiCKkEkkM+oMCryT5g1AgX0uD/XfBrJZwgOpo6CuhtNMTqDtpLRpWCpRgRpnnecAc1w7VWqh5hazMrBvj1hGk8/TZN/wnbYRZ4Aq7ncY7tkS11jU1QSdg+qJ6bHp8veZkyOcFOo4qGmC+llA1RpAYFfSp532I9rY2LBb+gCNz8Xykk98UuIpASshZgtpYEe0A3jGJRca25amkaxYeBkudp1GZqgBACg6iWBOkASBOxjneIm5tNnqL65RSyzpADsItJMzHPFmtnfOokrE8xvbuBH54m4ZWLeo7HcRA99yMTW5DOTYR/qcAKDWvEDZpKi10EjUwgE35c435g22OCIyzt6agAKnVpUNcxYksWsNRIUbWMk4gkVMzr1BUp2kmJbp73+2L1bKajC60O59UzymDH6m04ppuYLwnr9Fl/abcGrUmdBUEMwJAuCYm4v9xtghks2lM6WVtWoyQpEC4AvBJ2PpB+IdZwN4Tk6qVaZqENSWwAAESNIJ3NhAtaJwYfJB3chgpX0CTJ1AK0mDvcdNt4ON3FCBBxmXkEl+4I8RlnymZW5SF1F00+qVgi87Ab9jYb8i4jACqAQIvIPM8x/NMbe3LHXPF5C5CvIbUIIJEgHUgkE9pP/AFDpjkVcwoJRRpGnUPVeOo6mdv5uQxSCJysdT3h/Omhm8swknzUBtyPoK7fykzyv2x2SnU0s4AJhiRpBPxAN+bnHG/DWTarm6QWQEIqM0fywZM9xb3GOm5fOMLiD6iwkA8on6Yy/xK1VIEsopZgSIWpVCC4hviken+aDvtvPyjGuRqw9VYb47ekwNSqflck/Pvihl88xkkKSWJEqLCwt0+HGcrmmUuRpGo3tyUBe3Q4gOQvcb6LwrnMqXFp1CSvuNvrt7E9caeHGDVH6QrD6MP8AuOB3E+OMlJttTAhYnp/v9SMe/Z2xZWv8BCmOhDN/YfLDqE5asEVbtUKmXzw4uWZHKlar3kaT6phlIhhNtx7jG/BPDwo2Jd7m99ydUwsKok8h0wW4ZRJRyCb1am0fzsOftiarmglRaetpaTeLbW23M/bG4jAINyFiSepXr5cTLNc9KbH8v649i7XBJn/tOPYZ3A7gelkKiOCNbEbDXY+7i4Hy5c8bpl6heKlPuAGAA9iLRfscLvBhmiB/DVAq+tiSxJGxmQAB1uT2w40uIKEEvqY8wJ+Qi33PzwD8nXTQz7T0YKr0i+S8ux9LJcWlZA+64REybeWrK0stwe/T7x7Yf+G1PRWDX0uW+TQx/Nh8sJ3Ea3kMyG8MYBO69B/iBtjItU/E08F9FlMJZGgtWmKgY+qxAix5j5bYkyuQVG8skmZdCTv/ADC1rMZ9nHTC/keOUkqahUBpMfWswVa41abb899p5Ya6+WDBWBAYepGN4PI2NwQYIG4JxL6AQkEdGNtZgfM9lqIptp0jS/qUxs0epfnE/wDV2xjiPDldWFRddJxDrFxtDr3EbdhHOZBmqboRUAVhZ0nZuRB5jmGHbnIxXHFCoKwW6NsCO/Q/ny6DpK1n7xAVnnN+OeAq9H15dfPpfhKfEBuNS7se679tsNH7Kx5VKuHdqR1rIf0SSsbMhmIjBTM5tiZB0zuBMH3798VRmQd7MeR5+x54cPxVtdDcP8iWHuMI5ziYDq1MsHWVZm+Eod10gARqggxYjnJwOq1naALdBH2AxNlsg1QyRA7/ANsE6WU8sHTG34v79o6Ymttsv7aMRK6elGzB2SyGka3AY9Df9GOX58r6BWBNUgr8JYiQp5qoAN+ZOwg9MUM5myTAGkXkr/tywIoeMMiPLHmVSqqTApn4jHIb7TboLzuzHxfU2fpEZDEaPzGCrwzyb0nsSP4bDVJ+oP1xtT1VZUVFWPiCiD7X23974C1/2hZTWmnX5YAtoMkkXPMmPv74hbxjlhU82ainSFAemfVsfUZ/wxA7m8nBn8OJbuAMliO/MZlprTUBRY2+EkEEbMY325g++Ktd2pjUCfL6G+nl8vf9EJmPHeWbQodzTchqh0MGgG4AjYdZ5Wtua4PxVatFSvrJXmI1DaSOtrjvgbsI1AGFVZyOyJYyfFuTiO9/uORxfy2cFNW0sJMEXgQvK3I3E3354B5nJNuogDkpv8ue1t+uK+XlWmmGZxyRS0fKLTjlN1iHQ7jbaEsXfiGfHI1cOrvcwFhBGr40kmBq1fFYddscqyfBM1mtK06TaYuzgqg7yxubcpOOq5fjalfXblIF5H+HeR+oxOKxqb2TpMsf8xBsP8I+Z5YuGaNeO5IKGTzFXgnh793Qqnrk/wASoB8RH4VHJBf/AM7EKgi0Q39ueDtd4FhsLKLf+AMaEKqlnv1MfYD5wB/XGbchsfkTLEt4rrUCMSo9O9go9v6AYzSpaRygbk9v6/mcFqGRDEll9R2APwjkOknn8umFbxXxRPM8ikS179+8/wAo+nPHK8R2Ovj5nWyR8eYJ4nmjUcnlJ0jlba/zJ+uHf9nVErlyxn1O1+oHp6fP54Sclk/McogkyBzABP07yOUXMjHS6VIUMo2jdE9M82YSPqSPrjTIAXiJDad9fWL9TxDUpowpMED3DOBbWzPKgmCSHG/TYxgBm6DOrM+YuSJckzcNEGQRInnFj8g2azmYVncqSheKf8QxpsFCrBgRBjrPMGIKvEayv5D0YaTANQkGNQkW94Nt++C4WeN/1KfSp47J/uOfBfGeZpJ5b1aOZK7OzFXA5ao1Bj3t898Yxy3ivmF4gEjqZ39xPf54xiwBj8/1JtY/2/mfRWQprTEal3iZMno1iR8sDDm8vTqMrM7soDEiIgzePcH6YYKdKvHqqU/kh/uMIa8Ny2drZ5avmtWLeX5iMBpVD6RTBAK6SCDvN+uGWk/Bktej5jTSq0hWUIPTUQqwIIutxv8A4S30wv8AiXhxMgGGiVbaDBVlnlMDuJG8YM5LLacmrqzVKlOG8wrDPptJAG7JP/ViLxBQFSnrW/4hG5sAflF/9JxmZI4k6lOOwDgxF4VR0BixBUn4L2b8VjJHtbnOLtDiLUCqEk02gKea9ufok2jaY22r5ukQ2unv+Jb+ruO/bn74grEn+ILiQwPMQZggWI6dycJVlvHc2mQBYazFOTqVvUvOZBHQ9ufbcd/UcxqkEQ3NT/T+Ze/5bYI1cmplqMGT6lERIiSD12sftjGX4SKgDNsLgizA/mp6/cYmtwrEbgw2PgyavKrZd/P0lSlRYmAJHTp88XsrkqbAh/URupG3uDfrc2xL5zUvSV1J/Mi+r/Uo+L3F7i2N00VF1Aggfim47dQeoMY4lATswWuZvtI/JKCUeVv6Xk9TZviX56gOgxRzfFJswKDruD8xy9wMezldjOmCO9iee8e3LFdWkwfT1LbAczO1sKezmdCMrQD3NLHDsoKisFFMhiCXMkjtAiRzvsTMHHITRalUakQQ1NoNv5Wuftvjsxy9MD0qCI+IAHfuCDznfkcJPjHw8ajGvlwPN/5iSTqgbiecAAjnbnvq4dwQcGMltQsxYQNwtxIRoAgwGgkTeQbxyEx0MXxPn9Bc6nZYiNKkwNMTqEybkGwi1rTgEtY6irAg6oIIjSY+sx169r3KtRQ5gDUTsOsn09+R7z2xpGTgSpniqjUBB1SpJ2A/xbiBp+RG2OkcBy7UaFIsSGVAGBmxPqMg7EbfPAXwh4SasRWzMiknwIQZY2MnYgRFufKAcN2eyADFiszzaTJvcFmJ2H5fLPz7AyaEoxhpu5PQ4mCToUsdoG3yO1/cYHcTylRmYFxSmo1QBmZQysFA9SgjUukjTc3kHG9CsVNrkWI64OUK5YSsD3uZ9uXz7Yix7QvxHXLxOxBAAnUR6iFBYiNWkAFoNwD8uWN6VU7rI+uDFXKKy+omd5J2/pGAVeV+Eah/P+E9wfxfKffE2QjFiwh0upHEwhRz4X4xudxuegxbyh81tRItdU/l7nq3flsJ3IVKX4mPuxsB/Yfo4A8X4/Y06BIAs1UGCey8wP8AF0wWPzc6/wCwbKl+PMZvEPGQqmnRNyYZhfnBA6+qxIwrU1Ak7HV3tuZPWIO5j+smQMUqQIvoQx1ZvUfud/e2GTw/wnURUeDF1kbkbN3AgR13sLtrtxrEi0RJPDXBxRUEzraBJF78z3M7chbrgl4urBaKU5hqrjbeBf0j+b4QB1jF/KUJb2P+5+35jADjFYVMxUYETSinT1fCHYgE9yJm20DmRiZOW+RiyQW/aJfjXiIoPQhRCkPp5QpNtuZ1aT0UN+I4W+M8U15xayyNDIeRLaTMkgwfTAjBbx7wRkJqs5csRDT2gAACIhbRtEWnC2omORKoT7hdJ+uj6nF1fEryHmddWVNHwYy8Vo5b95reczhJBp+VMQ3q2AsIZYx7E/hig2YDqVT+FpAZtyDMDvpAj2jHsGLCOpMKgY3ce8c/uvmZeiy1MyAoQMQqopEqx1H1mCLDfsMKXgPxEaHn1a7sSzy66QCXOzEnbV7gW+WDH7QXyWZyrvk6lKqaVPW5RgzKo0hZNyDClQDf1k9cJngvhbQP3ijSakwBl30NAMifSd9ttue2GWIFTsynHZCdcZ03wx4yp0crTp1xAQBQdQPp5TeSALTckDrgp4eqMyPRfTqU6qekyrI1xpM/DB036jCJX4hRGdSh+601oVaZCaHKjzFlidSkESABFvvOD/DAaFVRT+AqtXLg6ZKMSGUwSCp1CJuCVnbEtyNwDHsQn9IkhBo/SYz2W0OVA9O6nte3uNvcYG57hTvJpAmx1LMBvbkG59D98PHEMotZFYbG69idwed//wBYFsunl9P19cZJram3kviXU5PKvj8wn4fpqEVjuVEiLh4GoEE7yDIgY0z+epjM6HYJ6RFrsWJibwQvcG7coM0UcqdSWYxJ3BHRhz99x16juMcI/eahfUFcgBQ7EAED8DRBBidNmF8bleUtya+Znfl+LkseoyuikFrFeTKSQRaD2F9+WF7iADH0iLbqYJHc8/ZpwX4ZlGRbromPSDIkW1bABm3aLTHMyYs3QjUSm+zU/iiLyCIN5jrhGTgFhus6nqckI2m7EBNUdbmH+zf2P2wYyGYpopNQNTY7l10gdtXw/fFXKQHmoshCQY5wbEj5Tvgp+802FmAJP4rfn/TGTTxUkNrcvtYtrXiVs2aZQsulh1WDPS498BKdKIiRPf73n9HF3i+QUmNCki5YAbe4wKTKMpF35Eepj+ZjAWMGboxtQ0sYE4UlRF8wK9rakQ7zYErO3fA/OcKpUnmnTRTAOoIsmZ6AdMESrgAGq9gPw094HPRtijxMPKTUJld4TvGyYbba3DQMTUvv2Za4cJlSTe9iR99/v1wQr5JWUyPmZMH3JwvZUxVUFm0mxAYjfuIM74NnK0wZZQY5vLQdt2nrj1J5Loztw4tsQNUqqoIkGDcL6iP+mceynEHDHSsKdy1z7hRv03xb4xXpr6lYGLFVudpFhyvE7YBZjiwS605EE+ogGeUC5Mx22GBWh+XtEZ6qMuiY5JlQwDFi83vEf9IEf1xR4txuhTVh/wC64sUWDseZ2X8+gwof8aqsApqegyfLUx1sYGo7i0/1xDxKhCyOkBVAiLkidwI78xG5xatPw0UtP1knEc3UqQWAKRIRbqPfm0Qb/YYE5pDsJAIix7kRAE9Nu3SMFeCZWqzFVmoR8VoUWENqizC8g3NrcsNGX8NBP4s6qvL+Vf8AKOvc39sdZlqHUazqOpVyeQA3EwAot+EDSLcpH1/MplWbUAu56frbESAjff2wZ4Hk762+XtzPz2HzxmpzyLdnwIu0rUhlvPV/Ios4u8EIOrH/AHE+wxxH/wBXONSlCXAI+IaTIYSQU1EjWW33w/8Ai7iL1y5osoSjswqaeXxCAZFj9O+FHw/4VqIUzGchQYZDPQ2d7WAt72k8juVAEkSEVHQ78xk4RwPMZnKUVzaoog+W19egAAa1tB3aZJ5kDALjvgv93qMKZYjypA0EyZYaQOvOJn8sNnhPx7QOX0VTFVHenpF50k6TMxEWk7xOIvFPiFqOdoqi06q1qYWrTYzo3N4m5DbG1pwz0uLkj+IPNyOJ8RT8N54HL6afocOxqX3mNO8EQFIj588ewRPg3LVGatlMwKNOpfy2E6TAsCSbCduW2PYAqhPmeCt9IitWX/8A1UqetKVby50ozadJ1lN9r6ZtOkExeWzh9XLrTpHLoC6aCzErfSYk3ADFGYQxiZiN8DqNdHRTSJCkWKkN9RMj2jfGaWbWwaoNXQgT9JY/ljtmSzDtZsU/hVYAIfcj8UNRFZauX9LKdQp+ljEQYKk3IJIBA6ztgxwHjq5qkpqrUSvlqYQOJKlG0gyNhsdx+KRJAinXZTEsWnqfTHUjpzO/3xSoU66ZkVcuppqg0ioRIAAIcOvMEHY7QJgjHlu9RNHoRV+AlJ2Dsmdny9caVrAfwK8FuiM34v8AKx36GDzOIOLZAiWAnmf7/wB++K/AfFOXNNaDp5KhD8cCnoEDdtp1AQevPEPAfFGUq1DlaeYWoP8AlHnA/AdQvHI8xM3BkXqV168TLHOt/Hj+pqQBc27/AKvijmcx5giPT069zghxrh7LJGwkkDp1HUfcffAXlM/7YwsnnW3Ga2PwsHKWaOfqJ8LSsfC9x8j8Qn3IHIYu/wDFkqH1qabRuZKx/mEiJv6gvTAd35YMZOlpHfn/AG+8Ypw864dMdiBlYtRGwO5BmdPmPpIKyCIuCCBzm5tHyOMGQJgsd4G57C4vi6csjG6idyRYyO436Yq5+hoX0u3qMCYNudxB+fWMT3U8rDZ8Qq30oSKtXxLRNYItRDLaSIZW/wAsRv8A15YO0hr0sCSIkX+g54q5elTRdIo04jTYCSO9rz7/AJ4vZWqWMBCb22/v2wy30yAKwYY5D9Usa3O5YDn8EH7YoVF1KhaqxOkGfQuxHRQYN98Eny0H4akfPoP7YF1NVNKZFJy0HUCseq0D2H9/k7EUd85Jex0OEH8crPRqUyWHlE6d2DMSSbRGkBRq1b7iDyNNWo1EL0mB0wzMSW0xO4fVBJEBTE+2B+fiugR6LcoMoCDtMluhjYyJxZ4TwUKjeUq0w6hH/iMxYd1KleuxH9tAGkDqSsLj5mmeYVFkDVqX8ERY7WJA9rxO+Fjih002BEBvSQfihmuZ5bzy3OHz/g4I9TRtakiqLCP8R2EWiwGK2Z4TSpkMiASbkyxncXaYwt8hUGxDqpJYbijksiz2p02I5sfhJ/mkn1AxNuuGLhXB1LAV3JEfAshT19XxH5Ri9q548R9eo5YgbNYmaBTqG6dJFAVVCqNgogDGdPczGIuH1g/xRqG4H54uUqZJgfW9v1+rYcqep2JC54eZGmQVyJ5bgfYfb88bcZ8xw2XyunWYFRiYCKeW0liswPaYmcY4zxMZddFMaq0TG+kc3Pe1haTYQAY5xxHi2jNUPIrAVTqJckwxInS5A/F12HaBFaKiHgB3ASuy0c/geIyU+C08sjVK1RIiHQHUaoSwQFgNo3HMtOwwr+L/ABAahqElCPJrKoVpUQFbSDAmbe522wyZLNBBTqJRpLXchBUdNZU1GCgE6wQJPKZ6AbDON0amZzDU6xo1VoqNcIqgVSCYJX1hdKzp1EmBO9nIF5ct7nAH3oxf8I8M00zWqR5lZiwQtoWJ3Y77t9IscTeIszRpV6LIxKBgzSxYET6iAdlKiAecNuBOCPGuI+RoXVSHmCFvo2sN1aQOuq1pGI34ZSr0iwYFp1LVLDTOobG4IiRbUeRYfDg1b3FjKnQcAoipxPKZijXq01rhNJggGxtKkW2KkHHsa8RqDVpqamdAELoUIZVHp3nYWnmO8k+xR7D8CREWfeOXhzgNImvlwitTUUpJtMrqV4A7/wDnAPxRkalAnyagVT8AIDRO0yDpmDHyPXE3A+MLQV3JLiFHmFrj0wpGkEzpJWCCY1TilxXxdTzIdStVQSZcQYuTO9rnpYThQOyeozViEaOoB8M5qpUzAZ2LECbiAHsJI5hSduxjDJ4Ur1qytRosuk+p2qKSZe5uDzIn5HA7MhMtRPlXWsQdTNJKmLxoXTM2G/Ppgj4Rr6Cx0A03CqRPJDpDHpdrTvPK2F5HdZ4iV1BtjZ2Za8WUMwaFYVHRl0oZsoMVFkEsdxIMc4HSMS8A8N0wlAimz13qUiGDgrpLKxI+H/ls55wV6xiLxHxF5/hU6dQLqYpWhlZQpLDfkIIAM2+WF9eJB2RqOXNOlpDFNROhhPqQzIUkfIA4DGDGobnMhircfrO51s8KLrQzNQEN/wC3UkBuwccm5aohrzG2KPGeDR6kO5/0tPTo3bnOOV5talenUzDnzKzEBjqX1ggKoHNSCZgCCDyIOHzKeL8tlh5PmNV8tQtWmyNKkAaihIgrz0nlseWAtpWwaMnKNRplPf8AyZyuX9XqkEWAPL/xgmjWtb9b4to9DNUxUy7Bx/hPqHa/ts31xWegymAJHYQR7rv87g4zzjcPEpXID/q6M2pmB/XpgZnqpZ45KI/v+u2LtappBMXwLJvf54kub/zKKk2dzRh9YnF/g1P1T0H5/r8sUgZn9d8FuDr6Sepj5Y7jgF5286SX6oJNu36+gwP4ssKtuft3/U4JtFhgdxWmdC/L8sU3/oOpJV+oQaq9R+r/AK+mL/DKlyvI/mMUBt8+v6PXE2WrRUWw3/2xHQdNK7RtYVP3xFWAIIOx/X1kYuKkj54r6SeR6QP1+vz0bE6kSsIGWx0neY+mM6sEMxkdTDTEnrgpkeFogL1CCFuWaABbcDl8/wC2JUxGY/aPsylUfeUOGcNcw1wN4Fie/Yd+xxD4q8V08lScIVaqBtyUkc73PON+sSMD/FfjMU6beXKLEg7PU66f5fc3/wAtjhW4bm8rmgtVkqaab6vULA2PLVM3vIvE74060CD2jqTemXPKz+JngXH3zFbQTK1JbzBvrAPpad5CmI2ty2rZzhNPzH1CSDeD1v8AcGd+eNaHGEOYetl1Bn1EPOwEE6uWq/Ii+2+NuM5163lVMtpBrIxBbfVSJlQBuYJnf4fbHrKmZ/b1NDGvSse4dSfwxxoUqzhRUqkKVVNTMVaF0nST8Nmk8oE4xwTNaKFKs5hqlapUsQZI3c9limN/xPgJwbIVlzdPMZkypDeYoEmCpGgrzmYgSdsCc9xWo3khRDUVqKFBEyahaJFvhAHyxZSq66kWWxD8ta3GPj+dRapVK7xb+HRogySB8RqHRqPUL0w2cPXy08yqYgSQSGgiw1NA1NbpA2FrhXy/D1oVZCFmcKwViDUp6rlW3kr23kdDi342zRWgtJDq1Aayu3t7knEeW7OVrXwfmNoq/wDTHuAuK5tKzmq4JDEwRv8AP7ffGceyuU00wMx/DfUx0sCCDO0RaBp+uPYP9PQ3KhwI3BmU8wZavTamRDK4JBEyQIEb2k/XFChkHN6g8umpuWsY6CR/tfHUOF+GK1IEFpJsStbT9/InFrMeDkqK2p6ylgVnzg4g72alcG398PV2B1rzMxnqP16gSj4NfMZmgM2Fp0mpaKUMDqgatPpBVakEtExG22AhybZQvRzGpGUtC6yYUn0EXBZehj6Rhq4dwnOZWi+TJoZigQGpmo9RGp3mBpVtiAymbEfS1U4FnM3RprmzlXKmdaip5mnn67AExeFjtg3Q8dfE5ReUfkYiVeKUnDIrMGddKyXAuI0kkgQCTc2xtw/P6+FtpRVfKshnmwZgCQI3IPO1sO2Y8FZUSBlw3QnMVAfssDAep4U0iqtEIq1AAVf+JEXJDaQZk9MLQjwIduSrnZlHw1Ay2ZzLSlRQVV0YXJWVWTY3I/VsAsxXOaYM50vAUlkYgkc/TTjb52x0DhfAEejTpZinTY0hAAZmpkk3OmFgxzBm57YtZ/hrKipTIRVgBVaoFgdBqt99h3njHiT13F2WhhxHiIuVydXLMKuXzAWp/wDz8y/Zh5cEWFjh34H+0RrLnKJMbVEU/cfPe2Ameo1zAWoQvTzavL/V2wMZWBMzbeKrmfrjuiR2JPzHgzrVLM5fNLNOorjpsw/r9VOKp4CRJViOzDl7rP3GOLVEKtqDMpBMaTt9r/8AnBbhv7Q83lyFNQ1FB2cAn68sA+Ir+RGJcy9I06P/AMMqbhJH+Eg7/f7YI5OiQolSLkX5dv64UOGftZV587LSV5qf7zhlyPjnLVRHl1l7ekj/APeJxgqp2I18iwj3CX2b6zirxOp6IB+n674sZfi+XYnQjjr6VH9cXk4hRg+ltui+3XCnx27BgLkgEHUU0UzsTPQffE9Ph9U7Ib/zekff8sFq/iTL0/wVflA29n7YAcQ/adSUE08uxK82I6gcvfrgUwVHzHnLsf8ASsauGAAM9UrAEsxNhG99vvyOI/8A1JQVfiFMs2hNR069RABjcdgYOOXcU8YZvPAUh5dNWI21e4nnuO/K2E3NFw5BM6SZ9RiSbwIgbcgMadNRHcjfXZJ7n0Bnc6lM02rELrZUAndmMACw5wJvM8sLnH+Ls60KbeYKb1kpHRpk7liYGwOhZmJcnkJ5KmaquQ71KnoYFSKjSsEEETMEHmMFOHU6hA0VGtp0gsRBU2gja5JkXv2w8itfiKUtsdx0XIUmpU1rBtR0ltRZimoayoZVlrWURcDGudp06dIUERainzITLGpTaAVaCxqOPxHVJUmVgWOEJOLVFbRTd2pqoUpXbzUCgaIVDAgDbY23xniVdq1NSZ0UlCXdzMkAwpOlZibdt4xzQB2B5lYLdKzH5hXhqpUypKZcU9aVdToupFNOCmt3YuCxGkQwksd+RHhvh8CqWLOVoV3ZSsCnT01ymmCxJYhZN50svxXIU+GeGlqqzEwAfikll9hYHfmeWGb9+q1syaKaZIAUt6fSpmSwBbUxgsoOkm8bz0lT1Fc2UbB6jLnXpl1JosSfMimY1VNLUlFj+EeYWMBhpB+LbGM3wSk9RK3lFmBf0qV9RVqSrMgghSxJK/hkQbDAv/0DU1tWqlCH+MU6rKWWACCfKvJBPS+DFXOijTFIUwaZhQjMGAsJAIRGA9PUzhSoieJx77H+ZQ47w0VaxWkwpO27Kp1hlrUaYbVCoYTWAob8QtOCtfLLqoGpRYtqpErIMAisZMC16QNgYmLC+KWX8QskFaSiJ0wyys2tNI/rrgVxLM061NqP7ukufMd2aWYgmLhABueW1sE1aHRPxBS916BgHxnxpHrt5aFQrMtgNJAiGBG83PtGPYJ1ODNUMsUtAsW5Abk7mIvjGPA1gTpsa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六</a:t>
            </a:r>
            <a:r>
              <a:rPr lang="en-US" altLang="zh-TW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.</a:t>
            </a:r>
            <a:r>
              <a:rPr lang="zh-TW" altLang="en-US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歸納法與演繹法 </a:t>
            </a:r>
            <a:endParaRPr lang="zh-TW" altLang="en-US" sz="6600" b="1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5000" b="1" smtClean="0">
                <a:solidFill>
                  <a:srgbClr val="F7DF56"/>
                </a:solidFill>
                <a:latin typeface="微軟正黑體"/>
              </a:rPr>
              <a:t>1.</a:t>
            </a:r>
            <a:r>
              <a:rPr lang="zh-TW" altLang="en-US" sz="5000" b="1" smtClean="0">
                <a:solidFill>
                  <a:srgbClr val="F7DF56"/>
                </a:solidFill>
                <a:latin typeface="微軟正黑體"/>
              </a:rPr>
              <a:t>培根</a:t>
            </a:r>
            <a:r>
              <a:rPr lang="en-US" altLang="zh-TW" sz="5000" b="1" smtClean="0">
                <a:solidFill>
                  <a:srgbClr val="F7DF56"/>
                </a:solidFill>
                <a:latin typeface="微軟正黑體"/>
              </a:rPr>
              <a:t>(</a:t>
            </a:r>
            <a:r>
              <a:rPr lang="zh-TW" altLang="en-US" sz="5000" b="1" smtClean="0">
                <a:solidFill>
                  <a:srgbClr val="F7DF56"/>
                </a:solidFill>
                <a:latin typeface="微軟正黑體"/>
              </a:rPr>
              <a:t>英國人</a:t>
            </a:r>
            <a:r>
              <a:rPr lang="en-US" altLang="zh-TW" sz="5000" b="1" smtClean="0">
                <a:solidFill>
                  <a:srgbClr val="F7DF56"/>
                </a:solidFill>
                <a:latin typeface="微軟正黑體"/>
              </a:rPr>
              <a:t>)-</a:t>
            </a:r>
            <a:r>
              <a:rPr lang="zh-TW" altLang="en-US" sz="5000" b="1" smtClean="0">
                <a:solidFill>
                  <a:srgbClr val="F7DF56"/>
                </a:solidFill>
                <a:latin typeface="微軟正黑體"/>
              </a:rPr>
              <a:t> 歸納法</a:t>
            </a:r>
            <a:endParaRPr lang="en-US" altLang="zh-TW" sz="5000" b="1" smtClean="0">
              <a:solidFill>
                <a:srgbClr val="F7DF56"/>
              </a:solidFill>
              <a:latin typeface="微軟正黑體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5000" b="1" smtClean="0">
                <a:solidFill>
                  <a:srgbClr val="00B050"/>
                </a:solidFill>
                <a:latin typeface="微軟正黑體"/>
              </a:rPr>
              <a:t>[</a:t>
            </a:r>
            <a:r>
              <a:rPr lang="zh-TW" altLang="en-US" sz="5000" b="1" smtClean="0">
                <a:solidFill>
                  <a:srgbClr val="00B050"/>
                </a:solidFill>
                <a:latin typeface="微軟正黑體"/>
              </a:rPr>
              <a:t>培根就是熱量</a:t>
            </a:r>
            <a:r>
              <a:rPr lang="en-US" altLang="zh-TW" sz="5000" b="1" smtClean="0">
                <a:solidFill>
                  <a:srgbClr val="00B050"/>
                </a:solidFill>
                <a:latin typeface="微軟正黑體"/>
              </a:rPr>
              <a:t>]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en-US" altLang="zh-TW" sz="5000" b="1" smtClean="0">
              <a:solidFill>
                <a:srgbClr val="00B050"/>
              </a:solidFill>
              <a:latin typeface="微軟正黑體"/>
            </a:endParaRPr>
          </a:p>
          <a:p>
            <a:pPr marL="0" indent="0">
              <a:lnSpc>
                <a:spcPct val="80000"/>
              </a:lnSpc>
            </a:pPr>
            <a:endParaRPr lang="en-US" altLang="zh-TW" sz="5000" b="1" smtClean="0">
              <a:solidFill>
                <a:srgbClr val="00B050"/>
              </a:solidFill>
              <a:latin typeface="微軟正黑體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5000" b="1" smtClean="0">
                <a:solidFill>
                  <a:srgbClr val="F7DF56"/>
                </a:solidFill>
                <a:latin typeface="微軟正黑體"/>
              </a:rPr>
              <a:t>2.</a:t>
            </a:r>
            <a:r>
              <a:rPr lang="zh-TW" altLang="en-US" sz="5000" b="1" smtClean="0">
                <a:solidFill>
                  <a:srgbClr val="F7DF56"/>
                </a:solidFill>
                <a:latin typeface="微軟正黑體"/>
              </a:rPr>
              <a:t>笛卡兒</a:t>
            </a:r>
            <a:r>
              <a:rPr lang="en-US" altLang="zh-TW" sz="5000" b="1" smtClean="0">
                <a:solidFill>
                  <a:srgbClr val="F7DF56"/>
                </a:solidFill>
                <a:latin typeface="微軟正黑體"/>
              </a:rPr>
              <a:t>(</a:t>
            </a:r>
            <a:r>
              <a:rPr lang="zh-TW" altLang="en-US" sz="5000" b="1" smtClean="0">
                <a:solidFill>
                  <a:srgbClr val="F7DF56"/>
                </a:solidFill>
                <a:latin typeface="微軟正黑體"/>
              </a:rPr>
              <a:t>法國人</a:t>
            </a:r>
            <a:r>
              <a:rPr lang="en-US" altLang="zh-TW" sz="5000" b="1" smtClean="0">
                <a:solidFill>
                  <a:srgbClr val="F7DF56"/>
                </a:solidFill>
                <a:latin typeface="微軟正黑體"/>
              </a:rPr>
              <a:t>)-</a:t>
            </a:r>
            <a:r>
              <a:rPr lang="zh-TW" altLang="en-US" sz="5000" b="1" smtClean="0">
                <a:solidFill>
                  <a:srgbClr val="F7DF56"/>
                </a:solidFill>
                <a:latin typeface="微軟正黑體"/>
              </a:rPr>
              <a:t>演繹法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5000" b="1" smtClean="0">
                <a:solidFill>
                  <a:srgbClr val="00B050"/>
                </a:solidFill>
                <a:latin typeface="微軟正黑體"/>
              </a:rPr>
              <a:t>[</a:t>
            </a:r>
            <a:r>
              <a:rPr lang="zh-TW" altLang="en-US" sz="5000" b="1" smtClean="0">
                <a:solidFill>
                  <a:srgbClr val="00B050"/>
                </a:solidFill>
                <a:latin typeface="微軟正黑體"/>
              </a:rPr>
              <a:t>我</a:t>
            </a:r>
            <a:r>
              <a:rPr lang="en-US" altLang="zh-TW" sz="2800" b="1" smtClean="0">
                <a:solidFill>
                  <a:srgbClr val="FF0000"/>
                </a:solidFill>
                <a:latin typeface="微軟正黑體"/>
              </a:rPr>
              <a:t>(</a:t>
            </a:r>
            <a:r>
              <a:rPr lang="zh-TW" altLang="en-US" sz="2800" b="1" smtClean="0">
                <a:solidFill>
                  <a:srgbClr val="FF0000"/>
                </a:solidFill>
                <a:latin typeface="微軟正黑體"/>
              </a:rPr>
              <a:t>低咖</a:t>
            </a:r>
            <a:r>
              <a:rPr lang="en-US" altLang="zh-TW" sz="2800" b="1" smtClean="0">
                <a:solidFill>
                  <a:srgbClr val="FF0000"/>
                </a:solidFill>
                <a:latin typeface="微軟正黑體"/>
              </a:rPr>
              <a:t>)</a:t>
            </a:r>
            <a:r>
              <a:rPr lang="zh-TW" altLang="en-US" sz="5000" b="1" smtClean="0">
                <a:solidFill>
                  <a:srgbClr val="00B050"/>
                </a:solidFill>
                <a:latin typeface="微軟正黑體"/>
              </a:rPr>
              <a:t>思，故我</a:t>
            </a:r>
            <a:r>
              <a:rPr lang="en-US" altLang="zh-TW" sz="2600" b="1" smtClean="0">
                <a:solidFill>
                  <a:srgbClr val="FF0000"/>
                </a:solidFill>
                <a:latin typeface="微軟正黑體"/>
              </a:rPr>
              <a:t>(</a:t>
            </a:r>
            <a:r>
              <a:rPr lang="zh-TW" altLang="en-US" sz="2600" b="1" smtClean="0">
                <a:solidFill>
                  <a:srgbClr val="FF0000"/>
                </a:solidFill>
                <a:latin typeface="微軟正黑體"/>
              </a:rPr>
              <a:t>低咖</a:t>
            </a:r>
            <a:r>
              <a:rPr lang="en-US" altLang="zh-TW" sz="2600" b="1" smtClean="0">
                <a:solidFill>
                  <a:srgbClr val="FF0000"/>
                </a:solidFill>
                <a:latin typeface="微軟正黑體"/>
              </a:rPr>
              <a:t>)</a:t>
            </a:r>
            <a:r>
              <a:rPr lang="zh-TW" altLang="en-US" sz="5000" b="1" smtClean="0">
                <a:solidFill>
                  <a:srgbClr val="00B050"/>
                </a:solidFill>
                <a:latin typeface="微軟正黑體"/>
              </a:rPr>
              <a:t>在</a:t>
            </a:r>
            <a:r>
              <a:rPr lang="en-US" altLang="zh-TW" sz="5000" b="1" smtClean="0">
                <a:solidFill>
                  <a:srgbClr val="00B050"/>
                </a:solidFill>
                <a:latin typeface="微軟正黑體"/>
              </a:rPr>
              <a:t>]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en-US" altLang="zh-TW" sz="5000" b="1" smtClean="0">
              <a:solidFill>
                <a:srgbClr val="00B050"/>
              </a:solidFill>
              <a:latin typeface="微軟正黑體"/>
            </a:endParaRPr>
          </a:p>
          <a:p>
            <a:pPr marL="0" indent="0">
              <a:lnSpc>
                <a:spcPct val="80000"/>
              </a:lnSpc>
            </a:pPr>
            <a:endParaRPr lang="en-US" altLang="zh-TW" sz="5000" b="1" smtClean="0">
              <a:solidFill>
                <a:srgbClr val="00B050"/>
              </a:solidFill>
              <a:latin typeface="微軟正黑體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zh-TW" altLang="en-US" sz="5000" b="1" smtClean="0">
              <a:solidFill>
                <a:srgbClr val="00B050"/>
              </a:solidFill>
              <a:latin typeface="微軟正黑體"/>
            </a:endParaRPr>
          </a:p>
        </p:txBody>
      </p:sp>
      <p:sp>
        <p:nvSpPr>
          <p:cNvPr id="6" name="矩形 5"/>
          <p:cNvSpPr/>
          <p:nvPr/>
        </p:nvSpPr>
        <p:spPr>
          <a:xfrm rot="21144659">
            <a:off x="450850" y="2611438"/>
            <a:ext cx="4752975" cy="714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203575" y="3060700"/>
            <a:ext cx="568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5400" b="1">
                <a:latin typeface="微軟正黑體"/>
                <a:ea typeface="微軟正黑體"/>
              </a:rPr>
              <a:t>[</a:t>
            </a:r>
            <a:r>
              <a:rPr kumimoji="0" lang="zh-TW" altLang="en-US" sz="5400" b="1">
                <a:latin typeface="微軟正黑體"/>
                <a:ea typeface="微軟正黑體"/>
              </a:rPr>
              <a:t>知識就是力量</a:t>
            </a:r>
            <a:r>
              <a:rPr kumimoji="0" lang="en-US" altLang="zh-TW" sz="5400" b="1">
                <a:latin typeface="微軟正黑體"/>
                <a:ea typeface="微軟正黑體"/>
              </a:rPr>
              <a:t>]</a:t>
            </a:r>
            <a:endParaRPr kumimoji="0" lang="zh-TW" altLang="en-US" sz="5400" b="1"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858962"/>
          </a:xfrm>
        </p:spPr>
        <p:txBody>
          <a:bodyPr/>
          <a:lstStyle/>
          <a:p>
            <a:r>
              <a:rPr lang="zh-TW" altLang="en-US" sz="6000" b="1" smtClean="0">
                <a:latin typeface="標楷體" pitchFamily="65" charset="-120"/>
                <a:ea typeface="標楷體" pitchFamily="65" charset="-120"/>
              </a:rPr>
              <a:t>培根</a:t>
            </a:r>
            <a:r>
              <a:rPr lang="en-US" altLang="zh-TW" sz="6000" b="1" smtClean="0">
                <a:latin typeface="標楷體" pitchFamily="65" charset="-120"/>
                <a:ea typeface="標楷體" pitchFamily="65" charset="-120"/>
              </a:rPr>
              <a:t>﹙Francis Bacon﹐1561–1626﹚ </a:t>
            </a:r>
            <a:endParaRPr lang="zh-TW" altLang="en-US" sz="60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4" name="文字方塊 6"/>
          <p:cNvSpPr txBox="1">
            <a:spLocks noChangeArrowheads="1"/>
          </p:cNvSpPr>
          <p:nvPr/>
        </p:nvSpPr>
        <p:spPr bwMode="auto">
          <a:xfrm>
            <a:off x="4932363" y="2636838"/>
            <a:ext cx="37433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 b="1">
                <a:solidFill>
                  <a:srgbClr val="00B050"/>
                </a:solidFill>
                <a:ea typeface="微軟正黑體"/>
              </a:rPr>
              <a:t>弗蘭西斯˙培根是近代</a:t>
            </a:r>
            <a:r>
              <a:rPr kumimoji="0" lang="zh-TW" altLang="en-US" sz="3200" b="1" u="sng">
                <a:solidFill>
                  <a:srgbClr val="FF0000"/>
                </a:solidFill>
                <a:ea typeface="微軟正黑體"/>
              </a:rPr>
              <a:t>歸納法</a:t>
            </a:r>
            <a:r>
              <a:rPr kumimoji="0" lang="zh-TW" altLang="en-US" sz="3200" b="1">
                <a:solidFill>
                  <a:srgbClr val="00B050"/>
                </a:solidFill>
                <a:ea typeface="微軟正黑體"/>
              </a:rPr>
              <a:t>的創始人，也是將科學研究程序</a:t>
            </a:r>
            <a:r>
              <a:rPr kumimoji="0" lang="zh-TW" altLang="en-US" sz="3200" b="1" u="sng">
                <a:solidFill>
                  <a:srgbClr val="FF0000"/>
                </a:solidFill>
                <a:ea typeface="微軟正黑體"/>
              </a:rPr>
              <a:t>進行邏輯組織化的先驅</a:t>
            </a:r>
            <a:r>
              <a:rPr kumimoji="0" lang="zh-TW" altLang="en-US" sz="3200" b="1">
                <a:solidFill>
                  <a:srgbClr val="00B050"/>
                </a:solidFill>
                <a:ea typeface="微軟正黑體"/>
              </a:rPr>
              <a:t>，因此在科學研究史中佔有舉足輕重的重要地位。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25700"/>
            <a:ext cx="3095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052513"/>
            <a:ext cx="7281862" cy="3557587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歸納法的步驟是：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1.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收集許多資料或事實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2.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經過仔細地觀察，正確而合理地解釋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3.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將資料</a:t>
            </a:r>
            <a:r>
              <a:rPr lang="zh-TW" altLang="en-US" sz="4000" b="1" u="sng" dirty="0">
                <a:solidFill>
                  <a:srgbClr val="FF0000"/>
                </a:solidFill>
                <a:cs typeface="+mn-cs"/>
              </a:rPr>
              <a:t>系統化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，形成原理（結論） 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 sz="4000" dirty="0">
              <a:cs typeface="+mn-cs"/>
            </a:endParaRPr>
          </a:p>
        </p:txBody>
      </p:sp>
      <p:sp>
        <p:nvSpPr>
          <p:cNvPr id="24578" name="文字方塊 8"/>
          <p:cNvSpPr txBox="1">
            <a:spLocks noChangeArrowheads="1"/>
          </p:cNvSpPr>
          <p:nvPr/>
        </p:nvSpPr>
        <p:spPr bwMode="auto">
          <a:xfrm>
            <a:off x="539750" y="188913"/>
            <a:ext cx="770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 b="1">
                <a:ea typeface="微軟正黑體"/>
              </a:rPr>
              <a:t>歸納法</a:t>
            </a:r>
            <a:r>
              <a:rPr kumimoji="0" lang="en-US" altLang="zh-TW" sz="4800" b="1">
                <a:ea typeface="微軟正黑體"/>
              </a:rPr>
              <a:t>~</a:t>
            </a:r>
            <a:endParaRPr kumimoji="0" lang="zh-TW" altLang="en-US" sz="4800" b="1">
              <a:ea typeface="微軟正黑體"/>
            </a:endParaRPr>
          </a:p>
        </p:txBody>
      </p: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1809750" y="4221163"/>
            <a:ext cx="6303963" cy="2420937"/>
            <a:chOff x="1938337" y="4221088"/>
            <a:chExt cx="6304171" cy="2420937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38337" y="4221088"/>
              <a:ext cx="1755775" cy="242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95936" y="4581128"/>
              <a:ext cx="1931987" cy="15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34333" y="4861643"/>
              <a:ext cx="1908175" cy="113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笛卡兒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(RENE  DESCARTES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，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1596-1650)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5602" name="內容版面配置區 2"/>
          <p:cNvSpPr>
            <a:spLocks noGrp="1"/>
          </p:cNvSpPr>
          <p:nvPr>
            <p:ph idx="1"/>
          </p:nvPr>
        </p:nvSpPr>
        <p:spPr>
          <a:xfrm>
            <a:off x="4067175" y="1700213"/>
            <a:ext cx="4968875" cy="4525962"/>
          </a:xfrm>
        </p:spPr>
        <p:txBody>
          <a:bodyPr/>
          <a:lstStyle/>
          <a:p>
            <a:r>
              <a:rPr lang="zh-TW" altLang="en-US" sz="3200" b="1" smtClean="0">
                <a:solidFill>
                  <a:srgbClr val="00B050"/>
                </a:solidFill>
              </a:rPr>
              <a:t>笛卡兒是法國著名的哲學家、數學家、物理學家及自然科學家。他於</a:t>
            </a:r>
            <a:r>
              <a:rPr lang="en-US" altLang="zh-TW" sz="3200" b="1" smtClean="0">
                <a:solidFill>
                  <a:srgbClr val="00B050"/>
                </a:solidFill>
              </a:rPr>
              <a:t>1596</a:t>
            </a:r>
            <a:r>
              <a:rPr lang="zh-TW" altLang="en-US" sz="3200" b="1" smtClean="0">
                <a:solidFill>
                  <a:srgbClr val="00B050"/>
                </a:solidFill>
              </a:rPr>
              <a:t>年</a:t>
            </a:r>
            <a:r>
              <a:rPr lang="en-US" altLang="zh-TW" sz="3200" b="1" smtClean="0">
                <a:solidFill>
                  <a:srgbClr val="00B050"/>
                </a:solidFill>
              </a:rPr>
              <a:t>3</a:t>
            </a:r>
            <a:r>
              <a:rPr lang="zh-TW" altLang="en-US" sz="3200" b="1" smtClean="0">
                <a:solidFill>
                  <a:srgbClr val="00B050"/>
                </a:solidFill>
              </a:rPr>
              <a:t>月</a:t>
            </a:r>
            <a:r>
              <a:rPr lang="en-US" altLang="zh-TW" sz="3200" b="1" smtClean="0">
                <a:solidFill>
                  <a:srgbClr val="00B050"/>
                </a:solidFill>
              </a:rPr>
              <a:t>31</a:t>
            </a:r>
            <a:r>
              <a:rPr lang="zh-TW" altLang="en-US" sz="3200" b="1" smtClean="0">
                <a:solidFill>
                  <a:srgbClr val="00B050"/>
                </a:solidFill>
              </a:rPr>
              <a:t>日出生於貴族家庭。童年就讀於拉弗萊什公學時，因體弱多病，被允早晨在床上讀書，漸漸養成一種喜愛寧靜，擅於思考的習慣。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32797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latin typeface="+mj-ea"/>
                <a:cs typeface="+mj-cs"/>
              </a:rPr>
              <a:t>演繹法</a:t>
            </a:r>
            <a:r>
              <a:rPr lang="en-US" altLang="zh-TW" b="1" dirty="0" smtClean="0">
                <a:latin typeface="+mj-ea"/>
                <a:cs typeface="+mj-cs"/>
              </a:rPr>
              <a:t>~</a:t>
            </a:r>
            <a:endParaRPr lang="zh-TW" altLang="en-US" b="1" dirty="0">
              <a:latin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演繹法的步驟是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1.</a:t>
            </a:r>
            <a:r>
              <a:rPr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以一個</a:t>
            </a:r>
            <a:r>
              <a:rPr lang="zh-TW" altLang="en-US" b="1" u="sng" dirty="0">
                <a:solidFill>
                  <a:srgbClr val="FF0000"/>
                </a:solidFill>
                <a:cs typeface="+mn-cs"/>
              </a:rPr>
              <a:t>論點或想法為本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2.</a:t>
            </a:r>
            <a:r>
              <a:rPr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找出各種事實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3.</a:t>
            </a:r>
            <a:r>
              <a:rPr lang="zh-TW" altLang="en-US" b="1" u="sng" dirty="0">
                <a:solidFill>
                  <a:srgbClr val="FF0000"/>
                </a:solidFill>
                <a:cs typeface="+mn-cs"/>
              </a:rPr>
              <a:t>證明該論點或想法是正確</a:t>
            </a:r>
            <a:r>
              <a:rPr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的。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zh-TW" altLang="en-US" dirty="0"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221163"/>
            <a:ext cx="67056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9225" y="0"/>
            <a:ext cx="9324975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smtClean="0"/>
              <a:t>第</a:t>
            </a:r>
            <a:r>
              <a:rPr lang="en-US" altLang="zh-TW" sz="8000" smtClean="0"/>
              <a:t>11</a:t>
            </a:r>
            <a:r>
              <a:rPr lang="zh-TW" altLang="en-US" sz="8000" smtClean="0"/>
              <a:t>組</a:t>
            </a:r>
            <a:r>
              <a:rPr lang="en-US" altLang="zh-TW" sz="8000" smtClean="0"/>
              <a:t>~</a:t>
            </a:r>
            <a:endParaRPr lang="zh-TW" altLang="en-US" sz="80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800" dirty="0" err="1" smtClean="0">
                <a:cs typeface="+mn-cs"/>
              </a:rPr>
              <a:t>ppt</a:t>
            </a:r>
            <a:r>
              <a:rPr lang="en-US" altLang="zh-TW" sz="4800" dirty="0" smtClean="0">
                <a:cs typeface="+mn-cs"/>
              </a:rPr>
              <a:t>-</a:t>
            </a:r>
            <a:r>
              <a:rPr lang="zh-TW" altLang="en-US" sz="4800" dirty="0" smtClean="0">
                <a:cs typeface="+mn-cs"/>
              </a:rPr>
              <a:t>張炘揚</a:t>
            </a:r>
            <a:r>
              <a:rPr lang="en-US" altLang="zh-TW" sz="4800" dirty="0" smtClean="0">
                <a:cs typeface="+mn-cs"/>
              </a:rPr>
              <a:t>(28)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4800" dirty="0">
                <a:cs typeface="+mn-cs"/>
              </a:rPr>
              <a:t>資料</a:t>
            </a:r>
            <a:r>
              <a:rPr lang="en-US" altLang="zh-TW" sz="4800" dirty="0">
                <a:cs typeface="+mn-cs"/>
              </a:rPr>
              <a:t>-</a:t>
            </a:r>
            <a:r>
              <a:rPr lang="zh-TW" altLang="en-US" sz="4800" dirty="0">
                <a:cs typeface="+mn-cs"/>
              </a:rPr>
              <a:t>李健郅</a:t>
            </a:r>
            <a:r>
              <a:rPr lang="en-US" altLang="zh-TW" sz="4800" dirty="0">
                <a:cs typeface="+mn-cs"/>
              </a:rPr>
              <a:t>(12</a:t>
            </a:r>
            <a:r>
              <a:rPr lang="en-US" altLang="zh-TW" sz="4800" dirty="0" smtClean="0">
                <a:cs typeface="+mn-cs"/>
              </a:rPr>
              <a:t>)</a:t>
            </a:r>
            <a:r>
              <a:rPr lang="zh-TW" altLang="en-US" sz="4800" dirty="0" smtClean="0">
                <a:cs typeface="+mn-cs"/>
              </a:rPr>
              <a:t>洪御佑</a:t>
            </a:r>
            <a:r>
              <a:rPr lang="en-US" altLang="zh-TW" sz="4800" dirty="0" smtClean="0">
                <a:cs typeface="+mn-cs"/>
              </a:rPr>
              <a:t>(25)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4800" dirty="0" smtClean="0">
                <a:cs typeface="+mn-cs"/>
              </a:rPr>
              <a:t>稿子</a:t>
            </a:r>
            <a:r>
              <a:rPr lang="en-US" altLang="zh-TW" sz="4800" dirty="0">
                <a:cs typeface="+mn-cs"/>
              </a:rPr>
              <a:t>-</a:t>
            </a:r>
            <a:r>
              <a:rPr lang="zh-TW" altLang="en-US" sz="4800" dirty="0">
                <a:cs typeface="+mn-cs"/>
              </a:rPr>
              <a:t>賴奕廷</a:t>
            </a:r>
            <a:r>
              <a:rPr lang="en-US" altLang="zh-TW" sz="4800" dirty="0">
                <a:cs typeface="+mn-cs"/>
              </a:rPr>
              <a:t>(50</a:t>
            </a:r>
            <a:r>
              <a:rPr lang="en-US" altLang="zh-TW" sz="4800" dirty="0" smtClean="0">
                <a:cs typeface="+mn-cs"/>
              </a:rPr>
              <a:t>)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4800" dirty="0" smtClean="0">
                <a:cs typeface="+mn-cs"/>
              </a:rPr>
              <a:t>上台報告</a:t>
            </a:r>
            <a:r>
              <a:rPr lang="en-US" altLang="zh-TW" sz="4800" dirty="0" smtClean="0">
                <a:cs typeface="+mn-cs"/>
              </a:rPr>
              <a:t>-</a:t>
            </a:r>
            <a:r>
              <a:rPr lang="zh-TW" altLang="en-US" sz="4800" dirty="0" smtClean="0">
                <a:cs typeface="+mn-cs"/>
              </a:rPr>
              <a:t>全體</a:t>
            </a:r>
            <a:endParaRPr lang="en-US" altLang="zh-TW" sz="4800" dirty="0" smtClean="0">
              <a:cs typeface="+mn-cs"/>
            </a:endParaRP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>
              <a:cs typeface="+mn-cs"/>
            </a:endParaRP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cs typeface="+mn-cs"/>
              </a:rPr>
              <a:t>                             謝謝觀賞</a:t>
            </a:r>
            <a:r>
              <a:rPr lang="en-US" altLang="zh-TW" dirty="0" smtClean="0">
                <a:cs typeface="+mn-cs"/>
              </a:rPr>
              <a:t>!!!!!!!!!!!!!!!!!!</a:t>
            </a:r>
            <a:endParaRPr lang="zh-TW" altLang="en-US" dirty="0"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67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+mj-cs"/>
              </a:rPr>
              <a:t>大綱</a:t>
            </a:r>
            <a:endParaRPr lang="zh-TW" altLang="en-US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科學革命</a:t>
            </a:r>
            <a:endParaRPr lang="en-US" altLang="zh-TW" sz="36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背景</a:t>
            </a:r>
            <a:endParaRPr lang="en-US" altLang="zh-TW" sz="36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哥白尼革命</a:t>
            </a:r>
            <a:endParaRPr lang="en-US" altLang="zh-TW" sz="36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伽利略</a:t>
            </a:r>
            <a:endParaRPr lang="en-US" altLang="zh-TW" sz="36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伽利略 </a:t>
            </a:r>
            <a:r>
              <a:rPr lang="en-US" altLang="zh-TW" sz="36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~</a:t>
            </a:r>
            <a:r>
              <a:rPr lang="zh-TW" altLang="en-US" sz="36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自由落體實驗</a:t>
            </a:r>
            <a:endParaRPr lang="en-US" altLang="zh-TW" sz="36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新工具的發明</a:t>
            </a:r>
            <a:r>
              <a:rPr lang="en-US" altLang="zh-TW" sz="36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-</a:t>
            </a:r>
            <a:r>
              <a:rPr lang="zh-TW" alt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望遠鏡</a:t>
            </a:r>
            <a:endParaRPr lang="en-US" altLang="zh-TW" sz="36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歸納法與演繹法</a:t>
            </a:r>
            <a:endParaRPr lang="en-US" altLang="zh-TW" sz="36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cs typeface="+mn-cs"/>
              </a:rPr>
              <a:t>工作分配</a:t>
            </a:r>
            <a:endParaRPr lang="en-US" altLang="zh-TW" sz="3600" b="1" u="sng" dirty="0" smtClean="0">
              <a:solidFill>
                <a:schemeClr val="bg1">
                  <a:lumMod val="95000"/>
                  <a:lumOff val="5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zh-TW" b="1" dirty="0" smtClean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zh-TW" b="1" dirty="0" smtClean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zh-TW" b="1" dirty="0" smtClean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altLang="zh-TW" b="1" dirty="0" smtClean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 sz="4800" b="1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 descr="data:image/jpeg;base64,/9j/4AAQSkZJRgABAQAAAQABAAD/2wCEAAkGBxQTEhUUEhQWFhQXGR4aGRgXGBwdHhwdHCAgICAcIB0gHSggHRwmIBodIjEhKCkrLi4uHB8zODMsNygtLisBCgoKDg0OGxAQGzAmICYsLDY3LDQsLCwsLCwsLCwsLCwsLCwsLCwsLCwsLCwsLCwsLCwsLCwsLCwsLCwsLCwsLP/AABEIAM4A9QMBIgACEQEDEQH/xAAcAAACAgMBAQAAAAAAAAAAAAAFBgMEAQIHAAj/xABBEAACAQIEBAQEAwYEBQUBAQABAhEDIQAEEjEFQVFhBhMicTKBkaFCsfAHFCNSwdFicoLhFUOSwvEWM1OismMk/8QAGgEAAwEBAQEAAAAAAAAAAAAAAgMEBQEABv/EACsRAAICAgIBAwIGAwEAAAAAAAECAAMEERIhMRMiQVFhBRQycZGxUoGhQv/aAAwDAQACEQMRAD8ATuE16ub8xMy1dqiglCTqhgjkAqbtqK9+XXEvhL9oFbK60YnQVjSPwNEBhJkERcc5+jo/BlpJQR3NWs0l6pUBzp0WJFzDF9JaTffGnibJ5o6ZZCV+HzFWG2IIc7NYiG6m8wMZjZKBys1ko5qpJjp4b8VHOZRqlBlauqXSQSHA5qSCVJuLi3fCd4Yy+qhX4hnlbMZqnJZQoFRdKwU0GFsDquAYPO2BfAWerxHL0s2oUBidMRJCMYmbyRtMHbnh4z/BcpkUrKoE5kf+3MDSLECLhL323icEX2uxAsx/Ss4Kdk+Ij/s78fVqWUem6GqtMhKLs5jU0kUzz0qiO1uUC0jG/EP2o1ixC6gBtAAk+wPpg8iWgD4jgBxTIhtFCjWpUaCuagCU3s5AUsSSzMQvKRblOJj4DoqNQzdaqf8ADS8pe4LMSQIHJSe2GtbURsmAca1G0V7kv/rDOMWJr1ASJUF2ErDHUI02Mb3xN4Sz3EeI5hEFepToFjrqgTIFyFLA+q/62xIfD9TO09NGkKZQnSV507g0gzTJnUZPMHacMWWoZbJVsvQRqlHQVaqLtqAOpQ6qplt/UukRc6rY8GX4g2IVOjOiUMmtKnpproTYlm9TdybknuTOBb1kphok89bkbe0gfXni5n8wcwNOXPpm9Q/B7Dm/yt35YpUeH0KcM5NVx+JySoPYbD5A7HCWywmwBFoo13/Eio1nqmaall5H4V+pF7cxOLP/AA5iYq1lXnppAavqwJI9lG+I8/xgiyiQefwj6C/1OB1bPVDILQDyUR+uW5xDb+JjwT/EqTHsbtRqGv8Ah+WB9SFzG9QzPYBj/SMSZfM0kMU6aLuPSLfOFv8AfC9lXhx9PrgoH3v+v0cI/PchsCE+MwOmO4SHE4N7ibQvLvLb4jbjoHv/AJSf+7FLXgTVMMT9fqcKfOsXWp6vERvMZX4rScetVbsyn+oONBk8q3qWmFPWmdJ/+pB+WF4HBnh5hR3P+39MVY+cX6YQbsX0xtTJG4YARozDBuS1QD9LK3bc4wVrU51oWXqh1D5izfQHE6NNhab/AK6zjL5w0hc2n8+2x+2LlygJNxb95HSzwNlIB7jb3xbSufxT0DXubx2OI0ajXIYgahzBg/8AjtfEQo1KLFiNdMyZWZA7rJ1AdRftitMhWEWwO4p+LfEWbylUDRSqIVLCFqTpESTyBk3PtMYGJ+09tBITS0RdiRqvbeeUixHXF85tqfFXDAvl61KQ5BMaAWCh50wGDeltvnZTyvCsvQrtVzFJ0NOrFKm4BQK5bTUqRKwoFgI+G84QwXcqrUEdiOOX/aKUKGorsHUMFDITpYAgyFF45fng1kvH2WrVVpLBLHTDAgqxMAGRHq2BneBaRjnGe4JUrMKlCsS1UlnNdxoB5lWUEAfEokenTud8C874br5V1Y5mhJkyjlrAgwYW1/UDG4+pJYP8oJoBPEDuOvGPDWXr5zMPU8ypUSoupC+lERgmkwqhttQEGPReYwleB6P7nxr91eWR9SRpkExrUwfbf++OgcH4s+aqURWhawUjXTLXU306WEAOFDQQYgxfYJx3w9+7tmMzWrMjVF8uk+shyWMswjSfSinkBfHFs932hGlgODdGW/FnjbL5So6Cijsp0hdKiWgFixgwqyFjcmemFDhfiKrnDWL1Eo0kUFoWLkgKoIDNO+wvF8V8pweg7k0Ms1ZbS1WoQpMjVqYEQYJtczsOWGrjmV9CUfJSjRSX8uiumSFJm+533ve4EYB7UH7x6YzK+uoiZjxHmvMdadXSqEgd4JAOxM2vfHsFuMZPN5IquXrUadJxqFMLTDJ/hYupZmE/ESZ7Yxh4avXWokpZvxHXwzwgMfMphvKQhdTtJWPUZY7y5AgWCqMNmezSvQZaZg0xqGpfwzp0m4i8rBgys9zT8AZ6n+4l59C6g+1mT0sD3MBv9WLOWdfId6ilBUM6YuF3ZLbEaWJPKZxm2DTfeAzknf08SvU8NBaQABJBAjcQPxEGREX23tgdW4KKjvKUiyC7mjqlNgNWoTzERaCSIiT9ekzOuguaSSGp6iIsYBUG42sZEE9BghWo6IuQseqADJkWjck3FpxPxAPU767g73F7J8Hy9NdQEsCRChUS0iZW5UxO5tvGF7xFmvQVQATZYFoJ5dE/O023Pcbr6SS9qWkHQzbATd+QXaEG5FgxthfyKVa5WqKWrW8U1a3oX4nYST6pKhfwqzkmWnHa6iz7J6lNVhALt2YY4TxenTp08tQDtoKa6nlMpGsCNIcaixGr1RAn3g9T4Urt5temJIgIACY5B2/F7TpHffE4ikddVg1bT/pQdFHIfdvYWBcRz5qSBKgi/VvflFzbvh+TkLWO/wCJNXW1rdfzDOazg2ERtp/CB/3fl2OBzLruTcfq3TfbFfhlcEaW+WLcxjHtva0SxaBWdfMr5inK9xfvb9HFCpbBlFE7e2BuZoaWI5bj5/2xM9ehuU1ON6kdEwQZi+CqRgGzjr+r/wBjgrSzC6VvNuQJ2E8sOoViNag36HcnO0/P9fXAqsb26/1nBPUCRMie1vrtfAuq4kkz8RA+sfTBWVP11BpZdmYNzGGCiYVR2GFyjXV2AEyY5HnPa3w4YAwK6psdjcW/QOHUIygkicyCDoSVHJ/t9YwN4jmJYDp+ZxdeuFUk8r2/X6nAI1JudzvjmRZoag0V7bcnSrBkcsGuFcXedLCR15/74A6gLYNZVAi9+Zx3Fdwdg9TuSiEdjuScY8N5fORUjRWQgh1MGQQYaNwYjFXM51HqtQzdIJqSFDEEPH8rd9ZsYP3i2tWJKm+3/nFvMUKWZp+XV3tB/Ep6g+43+uNhLBb18zOIKa5eP6iDw2klGrUy0zTVrX+GRMdLQRN7oduZ0eGMvUb1IhY8yoOqN4azHupaR3EHAXxFkv3erQ1UisApUqoQPMS2l45shUMeh7HBTJcQYU2QRrAGm3pkyFaNxTkTIukMOVkuhVo9yWHJZjK+EaCFWpvBaApVqgPVYGskXuNovibOcIou/mVSKzAOdTK1QqEPq+N9KiR/LG29sMXDK7OjF0hgZCkCR6QRe4a8jULW3xu/meVqCgVQLqADJBuBPIgW+XTBnqStc5PZ7g/JZNV9VOmWcAQXOwkhgBAVD6eQ5ieeBXiHI+YKxW7eXBjcFoAjuBqPzGGyokVEOqwUqZO5JXSY2JsR8++B2WyaxVYMDqJ5bEEg27ER3IJ54ktU72IdVpDbM5FxTh1HNBKlbMeVUEq1Nyh0sDfTcQp3GM4ucX8LmvXdUQOUjUSwHxDbe5BBGPYtQ7UHZE1wR9Yc8KDL5fK08klcVEL+bUqOPLkkg6AhufhFydvoHfjFZWpmmgV2KErJtyH0gmR0kQZxw/hr0KdK1TzSbqgLgA33TTsNyTb88Wslw+pXby8vBnUSNFIsNJXUWBIKrJFyflywdlJZi25meh8AjqdboqDrVmLVqwhyJ9IiNvwLaw3kzvjOdtTpODpanImB/lgA227wNzOx5RwOhVzD+Xk2quxImoEREW/xagskW5G8++OgZjwEfIAr52qxX4mBCr9CG26nubYAYjk73FPpSAYv5msM7VYB9VGk10Uy1WpyA5m5HrO3LTFn7huV/dqQ1R5pAEKDpQDZVHQbd46CwHwH4Yp5XVWU1XQ2peawJ03lwAABqk3303JvAM1a5Yyb/wDnpy225YXY6U+DDZjZpR4EEZuvqOx35mSTzJ7n+gxVA/X6+WDWcyoe+zDn19/74AZvNCmYMAnYWk9wOY2vyxhWC2ywnzNOhkC6ElQ7EbjBJc0jIT+KLA2k9Pt9xhar5wqA1wCwXcT6mAB6AX5dsEsokbb99z7nc/PHgDWNn5jLF5S/VzDHaBY3JCgSfSwLSbAXtzHUYJrwdajB2e8T6AYIgW9UgCQDEDn1xWydMkrFNCCYlvhAWJkRczJANvSPcEOIZhGpGm1RS5A/9tS/uSqknTz6csfS4+PV6QZh3qYdlreoQDFPO8RoUlqqbVQzhIGoqFA06pGk6z6pAEBh74deCZjL1bUlSVALaUgX6HSAwkG+EHMcFp6yVaqwmCNKr2IEsSNuYNj88HuB5w0wBTpKraYLNULSAegRf0MDXkUoxBIlF9PJAU2TG3M1tJhaZNpkA/SQN8DsnQ1ILgMSxgrP4sQNxav/ADUh28pj9/MH5YGJxeushXSJMTTPz/5mDuzcca7iK8e0+IxHhtMwCqkkcxgRxZKdNlSNMkRE21BgNKggkzvHLV0xJkuLV25UzETusk/IxilmxVeoKj0x6bhQVYSBAMsFMA3j36mRF1TDYhcLAdGaZPLJXaotOVKQB3UBSpjkO3TFbNcHq01sdQW0nf3P66bYJ8DztBFKn0MzEksNMyTEsQATB67k4KcQHmUmNMgyOexHT59cKeiqwbjVusrOou5DLEXqKykAnSfwgCZP05c8EWIvgvktFRRJLBrww63tPKQSPtbEWa4KCZRiD3uD7847YWcXiPbA/NFm90ErF+f1GKNXiBB/hmINzv8AL2xtxShVT0FSJ3YbMbbGw35dBgbBi3t9OXvjPssetvpL6kSxdmNlN6ebpFGseV/Uh2kH35/LCPxFDlKhR/SwJalA9LyP4lMHZVaNYk2YN0uWydUowYbjfuOYwa4zwqnn8vpYSwujHr79eX0PbGlj3LkLpvMkdTjt9jAnh7igqGm9N28sSNIO1wIiYkEfnuLYbaGVZYJqaiBEkGd2IN23hoMzMDbHOOG+FM7IVczSWmrNI8lUbf8AFEyOsiLDkMEuJZPieUpa2znnJJkrRH8McrC7LvcC3TmH/lXAPfURYVd/bHWjk1AQEk6D6SdwJmJHIWEcxEziy1NUEiFF52AuZJ+pJ+eONDxJxAElc4lUSQQqp77QrTzxVrcSr1KbVatdiykyChZU6EltekGDcKLjtgfSGtEw1w7T3K/j3hucpZuo+UqCrSqsXXyqglJM6GGq0Ekjlc98Yxp5zH/m+b/mDwLfh7fIe2M4oFqAaIla4WRrpp0T9mfgxMrTFeqNdUiU9B9CmwiROpl35gGOssXibhJr5eqlD+FUqD1MF0lwN0ZoBAYWmbd9sXxnRTZg7GIkFp2HP874XqvitalSErUfLaPLAJJckxuLb/h3+V8HZ7RMkbJk3hyoKWW0UaQpaWKkNKzeRFvVCmJki1jiOsrZmolEsfLT1VBa45An/EfsDifPVFAC62YqTNtIF7/rpGJOFL5VE1Hs1T1GbWOy+8R82OBvf0qdH5hKNnYk+fq7Ku0fbt+tsUar6ZJgKBJJIAAG8k7e+BGa4jo1VqjhANydr7DudgBz5YQfEfiWrmmCmUoi+j+bkGbeeunYX5icYldRyW38CXFfSAB8xzzPiMOD+7tKzAciACpuUB3E8z0EC+Of+L8o9WqhUv5sehg8sTb8IWbWEyoE9sF+DNpprIj0gz7jf33+2GjhfBHq+qpNNWix+I7bA/CIA3+nPDqm9GwkDoR7KoQb8xEHB+IGmS1fU+k/wgNWoREWEXnfvM4feHrUUAtpW3v9hb5yfblguMhTpIQAqLF3J6cyxPfrgQxabKdPJmBUHuBufoPfEuVa9o1oaHzGUlexuE+HmlqIrHVPwl+RO8Da9uVo3xfq8QRSIPKIHxRA/CJc7dJ+mFw5DdtQ76nCKDadz0udwN7YNZTPhV0adNQTKqByj67i/eeeHpzCDnuTW1pyPGD+JVah9XlkT3gbX+KCOcW5DriHIrVNRfhUSR8R59QF/rgnnC7gqqHTNjsTboSCL254D+tQDqVYuzEwBHOSLYmZSH6A7lNbbQgw3UytQ/juI2BO3aYwJNNpJDbmdzH54D8Q/aHSVyKWutG5jQnX4iZIG06fznAmh43UsRUp1E7qwa55EQIO/wBMPtwrmGwIqi1R5nQOHUasErpuebEfL4Db59euMZ7OVVEFLnpBH5z9sZ4LnVekrUai1Fi8HYm8G0g9jHtipnsxUm8H2+Xf3O2FPtF4kdzqDnYT8SFsypOm4n+YRJ6QYn/bBfIZVB8Jhuek6eUzp52I3nYYHcNqAt/EgQCQpgzEfO07RuDgquVT4lOkg20m1rRpMruI2nBUAr34nsht9CWctn6lIKLVkiJEKQBbcelp5CF23xFxvjIrUmpUdXnMJChgrCIMXYSOXpkYXkLkJCay4kkliS2pgVBDegCAPnJtiGi61Fgw6hmhgb2ax6gkAGd8XX2tSAzdgyamlbGOvInuE+JGW2aqg1CWHlMy37FSdzIgbz9ipyQdBVoqYb8BmRH8pP4e3Prga+XDMvmIa4U2JbTVXsHEFxyhjNzczGGShXV0JQkgWi6lWH4WG6EbdsARXcux3GWsa2HWoGp0yRb+0e/T54PcLU0ovN79v69jgDlqzIDI/G4v/nYgHpuBN8HcjXDgjpuP115HEmPquz7w8gl078SbiX8NhWQwHsezcvaYg8pA64IcMzfmqdYEC3buOmK3liojUnNnEA9D1He0j/LgRl8+yyrBdSnSwJNiPnYc+Vo64+iosDDUy2H/ACQL4VWpm6jKqrQJHmKU9LntI3021DaedxjbOeBKVNKn7uzLqSDTYgqwmYuNQ3N554I8S4uaK02Wm9UuYHl/DYXYktCqP8Rvb3xcy2dZ1D6HUEAmVAieRty6gnHDWuisYLrBog9TivCfC9Wr5gWrRpFGgrVqNTO1mA03Ui09Qcex1PPeE8tmGL1EY9LT7xaQJvHc7YzhPpt9Jd+dP+Wv9S49ZpVnI8oG41erYietiCLm8HfFDiFShTzFP+HGYqqWQIpYqF/E0tpEarwJ3wRdNQ01Y1KYGg6o5CSYIMb++IEyKlwS2uoogSxBCmBtG1gL9BigkMBrzM1ej3KL0xValTsfMPq0zGkDU07RIEfPF3xRmAognSIknYADme39sWOGUB+8VDypoFAmYLSTyHIL+jhA/aNxMVKjUVaQILH8O4hZm8C//T0xnZXKz2kx9ZAbf0i9xLihzD6gD5azoX/uI/mIn2G3cUKbVGCqLsCIief4ecQTfb04ny1LU3lKrM7QAo5m5t0tPsJ6YdOB8HWgk71GHrbv0HYffc4C69Mavr/Qjqq2ufZk/DMitIhnVXMAAG4HWO/ffDBT4oH9KD19WMKvudz/AJd+sTOAznUYBsNz/wBoPXqeXvtOsKtrAch/Qc8Y65Dj9XZPxL7KVaFGyX43moyyQTsOfpXYHofi7nFWtrcWHp3k8/Y8vzxXXMEWJ9IuQTYjv/bbFpOJLUsiyT8h9/0Rhgu5xXpMncpU3OXmVdlOohlAb44lSGYRdQQZ2titTzgRtayNWkKsz6UAUT1sJMd8Fv8Ah8iajE22Fh9d/wAt8VMzlvLugt2/V/fDLchigUztSJyJ+TCeXzL1PUiQCD8VoI7Ejn25d8cz8ZcRNfMNQUgUkaGCmQzjczaVU6gAYuCemH3I8TFIzuDbeBPK572xpmvCuVQB1ytIP0L1Dcw0m4knrcdCL4uwOLguw8SXIJrbQ+Zyb93WF1fEeXbr02H6jE0AkqLwRyAuB0+Q+RnHWU8JZRtM5agrBhIIckAbgTUsxHLuN98Uc54XoefVFPLIRCmAtSxYA6mAadVtjp5nocavxuTi3c53wXPVMq61aRJmzLPpqLN1iNxuGm3tM9EoTUAZF1KwDKReVN+vTtjdvCqCmWqZWgoQE6i76tIggeXDKGIAET/Mb7kjlCtCaYRUFP0kF7gWsog6gAQbkH+sGdjhwG1HU5HEkTenWQ+jYgfCR78jf6jFDiFVRGgx3mwHQXt8ucYt53MI3pWGA35/TAd8iHIKEhjtuR9CbYxms93EHUurr65NI6hcBoJIe7BWKz7xAPS4HvixlMmHA0rpi0gQVHtsR2M4sUsvovV3PMfDv1/pb54JKnNTBvtta0Ee+DPJv1TpcDpZBT/gxqAj/wCTl2n+Q/bb2xc/d9Ta1Ip1APignUP5WHMbxsReIkzClXcOIPQ7EcyO3+/zqvnBTiDqp9P5P7p/+eVtjWwJ4k7oXmmWJL1dQI9V1NxEC4OxGoG/ytcYmQFbrY/06HtiPMZ01Im2kHTpHXvuQYFvbtihnM0/lsfLIQBS0GWk9Fj4RzmJm3OJmBts5JHBSq6eMVLiUsogyNtt7GP6T3+eNeL1WoVWqLKiquowJugAOwudMfTC9l+IMzmFHoAYspJAmCFmB6ok/Trhq4mQ9BXiyOp/0sYM+ysfpjUwrHX2t5EivrVWBHgwaniQHRSZNa1J0PA0NAkwSImD3vOCdFlqAFAwbaKmzDeAevtgZV4cjABKQYAk3B0gkySATGrblf54JZOoAnpg7wBJ25D1R2ttbG0R9T3JTr4linTFT4VWB/MCY/8Avb7Yxjnfjc5lqyKhXSKasBKAgNIhpeC0qZIttj2FeqY1ccEb5R0o5rzi1Ogpy4pRJKrqLkekBRqAWCCfpaDiPwdwA06tWrWc1KgVaIctEhPiBTZTqGqxIIa0SRjatl/L11KbTVcn1Ek2iFAJOkssgwbXO04uZWvVXSA5KbszqC87aDpAC2AuZ39sIVj5Ii9daE2yVYJTzNWPT5lQwOYpgLb3KH644zVqu7M7/EzFife5O3f8umOq8UqaeFMxiWpyexqkAme3mY59wHh4zNdUMeVMveLKNu4JIH+qcJJCjZhoNkxn8C8HCU/PcAvUHoj8NM8wOWrc9o74K55NRCCNTT6v5VESfe8Dv7HBMbWI7dP/ABinkqd2ci7G3+VSQvyN2/1nGXZYLG5GVIOIlPM5RUUBZB2VZmT7n6k/PFerknQFmKn2MQOwPTed/sMF8uNXr7lV/wAoP9SJ+mAviji65Wk1aA7klKKtsWG7HqqxPyHUEcSgO3EeTGeuywfnqy0l1Zl1poTIDWJjpz+l/bGvDOJU8wHNCXWmVDQpEFzC2NzJHQ45fm8xUzFQ1KzFyfiMib7W5Dty7SMdB/ZHUWk1d3QFf4MEfhMVYciZJ0zcAxfYScaI/C6yNEzj5rgbAjFTz9RWKEEEb6hce08sXKUODzPfkew/pOGfiWSpVfQwGqCVvBHUj5kT7iZnCXncq1NmXcqYkfX+oxnZeM+OeuxDouS77GR5nJOGPplZ2G/uBG3OLnfB3h+eFTylq6mKkiwG4GpTy9PpMgyAy7bEA04wBC1fSeTHYx1i4P674vJmwlRWAJqGYgTq5TtbcCdsdxchq38dGcyKy66+kYnoaJanp0xqZWkiBAkRMGFiOfynFNMg1ylXyUMTo0HSwETDo/qjTN+Q2vNfI5jzAWZVNPUWCEFoa+rVMHckgHYk9ottVAuiICI/DG3eSf0May51C+TMw0vvWpsMzroPqIB0FLA6hUBI77+khe/MYBcRc6pIGo/Ewjfe8iJEb8u2JXzrMznSPOJCwDCgxGvqYUfFvAjGMuQhWYeTp1Rp0kzBgsbHSR1BiRiW+57+0/SJVSgqPv8AM0pZDUZNu/8At0+mLVJCg2BFpYcuX0549UzcGAJ98GMnpUhXjWbyCNK7WE8773/oEYuN6p6jci4p5g3M1FpUzUqSKai7FTF7dOp9sAKHEab3yrqw3IVgbduYHY222wxeO5bJZhFgIAoaY2JX0jfqPrjiD5Yodah1dfxCRpIMRNv1OL7MBQNAxNWRs7InUWzWuxJ/35+xGPU2vB9weo/2wD8H8VOa102KjMIsx/8AKoseg1qflccpw3UeGq4BDHaVb7gx/TGNbiOjcTNAZFetiClpaSB+EmB2O8e3T6dMWJYNrWSRHpHMdPfv197ExlEanEQWHuVYe+5Vh05YuZTMa1BgTEMByIMH6EHBDGI7J7i2yd9AQL5Sn1D8Qt7XPTucEuDg1KFSieYZBHQAR8/WD22xQzFIpUZROlrqT/N+Lvff31YveGWKtUB5sDM9QY3/AMvLpg8Xa3EGKyNGoGR5LMFqKiiqloBKsxEE850kkExJ5YC18smVrPXdi2XNQyov5VUQNWk3IJDEkR+GBgkqKisfUBqYehgCAHIi4NrD9TiyKS10pOjayrKwYgtYTYwLbnpzx9E6bUMPMiVtMQfE1r0gX8ymS9N1XSJkCJJI/wA2r7Y9gmMmtMkIrFSZs1gTuAADHX54zgPS33CF2hqarR1ISQQJ+ALAEbSJBA6RFjOIK5KrpVCg3gmQRa4H63xTNYBvSk87zJMdQYE/154t1MuCNUFW3Ia5j6W32Nzhlm0UkxC9sIN8X+nhekH/AJdMf/elcfT74V/DGT0Ui53drf5Rt/X7Ya/E6zw4f5KcdPipn8gcKvBnCE0ibEakJj/UPtqj3xhZbM1OhNPCrHIsYXLPDFVJAF9uX6OI6HmLTAAayAC45AcpxKxsQDEiCPfG2XzDmmt4JUT7kX/XbGQp9n+5ewbcytaqlOBIAEXIIEC3PsMc/wD2mZh/Pp0jMUqcR7m/vOn7e+HxarOg1E3H0O31Bwl+O8l8GYGo6lKOZmHBJH1ltrWPXGr+GMvqHl5kmSjcfiKIdTHpspXUPT8MjqYDfaw74cfCyN+717E6mpLBMW01AQSGn8PIT6Rzwp5fYdQsED25HuYJ9rYf/wBmlE1adUwKgWrTLU3MBiFYBZHd1IBESN8b/wC0z2OhuN2S8Qamd6lGrMaadVEDsAbgEKGifikrtuNpgTiCKkEkkM+oMCryT5g1AgX0uD/XfBrJZwgOpo6CuhtNMTqDtpLRpWCpRgRpnnecAc1w7VWqh5hazMrBvj1hGk8/TZN/wnbYRZ4Aq7ncY7tkS11jU1QSdg+qJ6bHp8veZkyOcFOo4qGmC+llA1RpAYFfSp532I9rY2LBb+gCNz8Xykk98UuIpASshZgtpYEe0A3jGJRca25amkaxYeBkudp1GZqgBACg6iWBOkASBOxjneIm5tNnqL65RSyzpADsItJMzHPFmtnfOokrE8xvbuBH54m4ZWLeo7HcRA99yMTW5DOTYR/qcAKDWvEDZpKi10EjUwgE35c435g22OCIyzt6agAKnVpUNcxYksWsNRIUbWMk4gkVMzr1BUp2kmJbp73+2L1bKajC60O59UzymDH6m04ppuYLwnr9Fl/abcGrUmdBUEMwJAuCYm4v9xtghks2lM6WVtWoyQpEC4AvBJ2PpB+IdZwN4Tk6qVaZqENSWwAAESNIJ3NhAtaJwYfJB3chgpX0CTJ1AK0mDvcdNt4ON3FCBBxmXkEl+4I8RlnymZW5SF1F00+qVgi87Ab9jYb8i4jACqAQIvIPM8x/NMbe3LHXPF5C5CvIbUIIJEgHUgkE9pP/AFDpjkVcwoJRRpGnUPVeOo6mdv5uQxSCJysdT3h/Omhm8swknzUBtyPoK7fykzyv2x2SnU0s4AJhiRpBPxAN+bnHG/DWTarm6QWQEIqM0fywZM9xb3GOm5fOMLiD6iwkA8on6Yy/xK1VIEsopZgSIWpVCC4hviken+aDvtvPyjGuRqw9VYb47ekwNSqflck/Pvihl88xkkKSWJEqLCwt0+HGcrmmUuRpGo3tyUBe3Q4gOQvcb6LwrnMqXFp1CSvuNvrt7E9caeHGDVH6QrD6MP8AuOB3E+OMlJttTAhYnp/v9SMe/Z2xZWv8BCmOhDN/YfLDqE5asEVbtUKmXzw4uWZHKlar3kaT6phlIhhNtx7jG/BPDwo2Jd7m99ydUwsKok8h0wW4ZRJRyCb1am0fzsOftiarmglRaetpaTeLbW23M/bG4jAINyFiSepXr5cTLNc9KbH8v649i7XBJn/tOPYZ3A7gelkKiOCNbEbDXY+7i4Hy5c8bpl6heKlPuAGAA9iLRfscLvBhmiB/DVAq+tiSxJGxmQAB1uT2w40uIKEEvqY8wJ+Qi33PzwD8nXTQz7T0YKr0i+S8ux9LJcWlZA+64REybeWrK0stwe/T7x7Yf+G1PRWDX0uW+TQx/Nh8sJ3Ea3kMyG8MYBO69B/iBtjItU/E08F9FlMJZGgtWmKgY+qxAix5j5bYkyuQVG8skmZdCTv/ADC1rMZ9nHTC/keOUkqahUBpMfWswVa41abb899p5Ya6+WDBWBAYepGN4PI2NwQYIG4JxL6AQkEdGNtZgfM9lqIptp0jS/qUxs0epfnE/wDV2xjiPDldWFRddJxDrFxtDr3EbdhHOZBmqboRUAVhZ0nZuRB5jmGHbnIxXHFCoKwW6NsCO/Q/ny6DpK1n7xAVnnN+OeAq9H15dfPpfhKfEBuNS7se679tsNH7Kx5VKuHdqR1rIf0SSsbMhmIjBTM5tiZB0zuBMH3798VRmQd7MeR5+x54cPxVtdDcP8iWHuMI5ziYDq1MsHWVZm+Eod10gARqggxYjnJwOq1naALdBH2AxNlsg1QyRA7/ANsE6WU8sHTG34v79o6Ymttsv7aMRK6elGzB2SyGka3AY9Df9GOX58r6BWBNUgr8JYiQp5qoAN+ZOwg9MUM5myTAGkXkr/tywIoeMMiPLHmVSqqTApn4jHIb7TboLzuzHxfU2fpEZDEaPzGCrwzyb0nsSP4bDVJ+oP1xtT1VZUVFWPiCiD7X23974C1/2hZTWmnX5YAtoMkkXPMmPv74hbxjlhU82ainSFAemfVsfUZ/wxA7m8nBn8OJbuAMliO/MZlprTUBRY2+EkEEbMY325g++Ktd2pjUCfL6G+nl8vf9EJmPHeWbQodzTchqh0MGgG4AjYdZ5Wtua4PxVatFSvrJXmI1DaSOtrjvgbsI1AGFVZyOyJYyfFuTiO9/uORxfy2cFNW0sJMEXgQvK3I3E3354B5nJNuogDkpv8ue1t+uK+XlWmmGZxyRS0fKLTjlN1iHQ7jbaEsXfiGfHI1cOrvcwFhBGr40kmBq1fFYddscqyfBM1mtK06TaYuzgqg7yxubcpOOq5fjalfXblIF5H+HeR+oxOKxqb2TpMsf8xBsP8I+Z5YuGaNeO5IKGTzFXgnh793Qqnrk/wASoB8RH4VHJBf/AM7EKgi0Q39ueDtd4FhsLKLf+AMaEKqlnv1MfYD5wB/XGbchsfkTLEt4rrUCMSo9O9go9v6AYzSpaRygbk9v6/mcFqGRDEll9R2APwjkOknn8umFbxXxRPM8ikS179+8/wAo+nPHK8R2Ovj5nWyR8eYJ4nmjUcnlJ0jlba/zJ+uHf9nVErlyxn1O1+oHp6fP54Sclk/McogkyBzABP07yOUXMjHS6VIUMo2jdE9M82YSPqSPrjTIAXiJDad9fWL9TxDUpowpMED3DOBbWzPKgmCSHG/TYxgBm6DOrM+YuSJckzcNEGQRInnFj8g2azmYVncqSheKf8QxpsFCrBgRBjrPMGIKvEayv5D0YaTANQkGNQkW94Nt++C4WeN/1KfSp47J/uOfBfGeZpJ5b1aOZK7OzFXA5ao1Bj3t898Yxy3ivmF4gEjqZ39xPf54xiwBj8/1JtY/2/mfRWQprTEal3iZMno1iR8sDDm8vTqMrM7soDEiIgzePcH6YYKdKvHqqU/kh/uMIa8Ny2drZ5avmtWLeX5iMBpVD6RTBAK6SCDvN+uGWk/Bktej5jTSq0hWUIPTUQqwIIutxv8A4S30wv8AiXhxMgGGiVbaDBVlnlMDuJG8YM5LLacmrqzVKlOG8wrDPptJAG7JP/ViLxBQFSnrW/4hG5sAflF/9JxmZI4k6lOOwDgxF4VR0BixBUn4L2b8VjJHtbnOLtDiLUCqEk02gKea9ufok2jaY22r5ukQ2unv+Jb+ruO/bn74grEn+ILiQwPMQZggWI6dycJVlvHc2mQBYazFOTqVvUvOZBHQ9ufbcd/UcxqkEQ3NT/T+Ze/5bYI1cmplqMGT6lERIiSD12sftjGX4SKgDNsLgizA/mp6/cYmtwrEbgw2PgyavKrZd/P0lSlRYmAJHTp88XsrkqbAh/URupG3uDfrc2xL5zUvSV1J/Mi+r/Uo+L3F7i2N00VF1Aggfim47dQeoMY4lATswWuZvtI/JKCUeVv6Xk9TZviX56gOgxRzfFJswKDruD8xy9wMezldjOmCO9iee8e3LFdWkwfT1LbAczO1sKezmdCMrQD3NLHDsoKisFFMhiCXMkjtAiRzvsTMHHITRalUakQQ1NoNv5Wuftvjsxy9MD0qCI+IAHfuCDznfkcJPjHw8ajGvlwPN/5iSTqgbiecAAjnbnvq4dwQcGMltQsxYQNwtxIRoAgwGgkTeQbxyEx0MXxPn9Bc6nZYiNKkwNMTqEybkGwi1rTgEtY6irAg6oIIjSY+sx169r3KtRQ5gDUTsOsn09+R7z2xpGTgSpniqjUBB1SpJ2A/xbiBp+RG2OkcBy7UaFIsSGVAGBmxPqMg7EbfPAXwh4SasRWzMiknwIQZY2MnYgRFufKAcN2eyADFiszzaTJvcFmJ2H5fLPz7AyaEoxhpu5PQ4mCToUsdoG3yO1/cYHcTylRmYFxSmo1QBmZQysFA9SgjUukjTc3kHG9CsVNrkWI64OUK5YSsD3uZ9uXz7Yix7QvxHXLxOxBAAnUR6iFBYiNWkAFoNwD8uWN6VU7rI+uDFXKKy+omd5J2/pGAVeV+Eah/P+E9wfxfKffE2QjFiwh0upHEwhRz4X4xudxuegxbyh81tRItdU/l7nq3flsJ3IVKX4mPuxsB/Yfo4A8X4/Y06BIAs1UGCey8wP8AF0wWPzc6/wCwbKl+PMZvEPGQqmnRNyYZhfnBA6+qxIwrU1Ak7HV3tuZPWIO5j+smQMUqQIvoQx1ZvUfud/e2GTw/wnURUeDF1kbkbN3AgR13sLtrtxrEi0RJPDXBxRUEzraBJF78z3M7chbrgl4urBaKU5hqrjbeBf0j+b4QB1jF/KUJb2P+5+35jADjFYVMxUYETSinT1fCHYgE9yJm20DmRiZOW+RiyQW/aJfjXiIoPQhRCkPp5QpNtuZ1aT0UN+I4W+M8U15xayyNDIeRLaTMkgwfTAjBbx7wRkJqs5csRDT2gAACIhbRtEWnC2omORKoT7hdJ+uj6nF1fEryHmddWVNHwYy8Vo5b95reczhJBp+VMQ3q2AsIZYx7E/hig2YDqVT+FpAZtyDMDvpAj2jHsGLCOpMKgY3ce8c/uvmZeiy1MyAoQMQqopEqx1H1mCLDfsMKXgPxEaHn1a7sSzy66QCXOzEnbV7gW+WDH7QXyWZyrvk6lKqaVPW5RgzKo0hZNyDClQDf1k9cJngvhbQP3ijSakwBl30NAMifSd9ttue2GWIFTsynHZCdcZ03wx4yp0crTp1xAQBQdQPp5TeSALTckDrgp4eqMyPRfTqU6qekyrI1xpM/DB036jCJX4hRGdSh+601oVaZCaHKjzFlidSkESABFvvOD/DAaFVRT+AqtXLg6ZKMSGUwSCp1CJuCVnbEtyNwDHsQn9IkhBo/SYz2W0OVA9O6nte3uNvcYG57hTvJpAmx1LMBvbkG59D98PHEMotZFYbG69idwed//wBYFsunl9P19cZJram3kviXU5PKvj8wn4fpqEVjuVEiLh4GoEE7yDIgY0z+epjM6HYJ6RFrsWJibwQvcG7coM0UcqdSWYxJ3BHRhz99x16juMcI/eahfUFcgBQ7EAED8DRBBidNmF8bleUtya+Znfl+LkseoyuikFrFeTKSQRaD2F9+WF7iADH0iLbqYJHc8/ZpwX4ZlGRbromPSDIkW1bABm3aLTHMyYs3QjUSm+zU/iiLyCIN5jrhGTgFhus6nqckI2m7EBNUdbmH+zf2P2wYyGYpopNQNTY7l10gdtXw/fFXKQHmoshCQY5wbEj5Tvgp+802FmAJP4rfn/TGTTxUkNrcvtYtrXiVs2aZQsulh1WDPS498BKdKIiRPf73n9HF3i+QUmNCki5YAbe4wKTKMpF35Eepj+ZjAWMGboxtQ0sYE4UlRF8wK9rakQ7zYErO3fA/OcKpUnmnTRTAOoIsmZ6AdMESrgAGq9gPw094HPRtijxMPKTUJld4TvGyYbba3DQMTUvv2Za4cJlSTe9iR99/v1wQr5JWUyPmZMH3JwvZUxVUFm0mxAYjfuIM74NnK0wZZQY5vLQdt2nrj1J5Loztw4tsQNUqqoIkGDcL6iP+mceynEHDHSsKdy1z7hRv03xb4xXpr6lYGLFVudpFhyvE7YBZjiwS605EE+ogGeUC5Mx22GBWh+XtEZ6qMuiY5JlQwDFi83vEf9IEf1xR4txuhTVh/wC64sUWDseZ2X8+gwof8aqsApqegyfLUx1sYGo7i0/1xDxKhCyOkBVAiLkidwI78xG5xatPw0UtP1knEc3UqQWAKRIRbqPfm0Qb/YYE5pDsJAIix7kRAE9Nu3SMFeCZWqzFVmoR8VoUWENqizC8g3NrcsNGX8NBP4s6qvL+Vf8AKOvc39sdZlqHUazqOpVyeQA3EwAot+EDSLcpH1/MplWbUAu56frbESAjff2wZ4Hk762+XtzPz2HzxmpzyLdnwIu0rUhlvPV/Ios4u8EIOrH/AHE+wxxH/wBXONSlCXAI+IaTIYSQU1EjWW33w/8Ai7iL1y5osoSjswqaeXxCAZFj9O+FHw/4VqIUzGchQYZDPQ2d7WAt72k8juVAEkSEVHQ78xk4RwPMZnKUVzaoog+W19egAAa1tB3aZJ5kDALjvgv93qMKZYjypA0EyZYaQOvOJn8sNnhPx7QOX0VTFVHenpF50k6TMxEWk7xOIvFPiFqOdoqi06q1qYWrTYzo3N4m5DbG1pwz0uLkj+IPNyOJ8RT8N54HL6afocOxqX3mNO8EQFIj588ewRPg3LVGatlMwKNOpfy2E6TAsCSbCduW2PYAqhPmeCt9IitWX/8A1UqetKVby50ozadJ1lN9r6ZtOkExeWzh9XLrTpHLoC6aCzErfSYk3ADFGYQxiZiN8DqNdHRTSJCkWKkN9RMj2jfGaWbWwaoNXQgT9JY/ljtmSzDtZsU/hVYAIfcj8UNRFZauX9LKdQp+ljEQYKk3IJIBA6ztgxwHjq5qkpqrUSvlqYQOJKlG0gyNhsdx+KRJAinXZTEsWnqfTHUjpzO/3xSoU66ZkVcuppqg0ioRIAAIcOvMEHY7QJgjHlu9RNHoRV+AlJ2Dsmdny9caVrAfwK8FuiM34v8AKx36GDzOIOLZAiWAnmf7/wB++K/AfFOXNNaDp5KhD8cCnoEDdtp1AQevPEPAfFGUq1DlaeYWoP8AlHnA/AdQvHI8xM3BkXqV168TLHOt/Hj+pqQBc27/AKvijmcx5giPT069zghxrh7LJGwkkDp1HUfcffAXlM/7YwsnnW3Ga2PwsHKWaOfqJ8LSsfC9x8j8Qn3IHIYu/wDFkqH1qabRuZKx/mEiJv6gvTAd35YMZOlpHfn/AG+8Ypw864dMdiBlYtRGwO5BmdPmPpIKyCIuCCBzm5tHyOMGQJgsd4G57C4vi6csjG6idyRYyO436Yq5+hoX0u3qMCYNudxB+fWMT3U8rDZ8Qq30oSKtXxLRNYItRDLaSIZW/wAsRv8A15YO0hr0sCSIkX+g54q5elTRdIo04jTYCSO9rz7/AJ4vZWqWMBCb22/v2wy30yAKwYY5D9Usa3O5YDn8EH7YoVF1KhaqxOkGfQuxHRQYN98Eny0H4akfPoP7YF1NVNKZFJy0HUCseq0D2H9/k7EUd85Jex0OEH8crPRqUyWHlE6d2DMSSbRGkBRq1b7iDyNNWo1EL0mB0wzMSW0xO4fVBJEBTE+2B+fiugR6LcoMoCDtMluhjYyJxZ4TwUKjeUq0w6hH/iMxYd1KleuxH9tAGkDqSsLj5mmeYVFkDVqX8ERY7WJA9rxO+Fjih002BEBvSQfihmuZ5bzy3OHz/g4I9TRtakiqLCP8R2EWiwGK2Z4TSpkMiASbkyxncXaYwt8hUGxDqpJYbijksiz2p02I5sfhJ/mkn1AxNuuGLhXB1LAV3JEfAshT19XxH5Ri9q548R9eo5YgbNYmaBTqG6dJFAVVCqNgogDGdPczGIuH1g/xRqG4H54uUqZJgfW9v1+rYcqep2JC54eZGmQVyJ5bgfYfb88bcZ8xw2XyunWYFRiYCKeW0liswPaYmcY4zxMZddFMaq0TG+kc3Pe1haTYQAY5xxHi2jNUPIrAVTqJckwxInS5A/F12HaBFaKiHgB3ASuy0c/geIyU+C08sjVK1RIiHQHUaoSwQFgNo3HMtOwwr+L/ABAahqElCPJrKoVpUQFbSDAmbe522wyZLNBBTqJRpLXchBUdNZU1GCgE6wQJPKZ6AbDON0amZzDU6xo1VoqNcIqgVSCYJX1hdKzp1EmBO9nIF5ct7nAH3oxf8I8M00zWqR5lZiwQtoWJ3Y77t9IscTeIszRpV6LIxKBgzSxYET6iAdlKiAecNuBOCPGuI+RoXVSHmCFvo2sN1aQOuq1pGI34ZSr0iwYFp1LVLDTOobG4IiRbUeRYfDg1b3FjKnQcAoipxPKZijXq01rhNJggGxtKkW2KkHHsa8RqDVpqamdAELoUIZVHp3nYWnmO8k+xR7D8CREWfeOXhzgNImvlwitTUUpJtMrqV4A7/wDnAPxRkalAnyagVT8AIDRO0yDpmDHyPXE3A+MLQV3JLiFHmFrj0wpGkEzpJWCCY1TilxXxdTzIdStVQSZcQYuTO9rnpYThQOyeozViEaOoB8M5qpUzAZ2LECbiAHsJI5hSduxjDJ4Ur1qytRosuk+p2qKSZe5uDzIn5HA7MhMtRPlXWsQdTNJKmLxoXTM2G/Ppgj4Rr6Cx0A03CqRPJDpDHpdrTvPK2F5HdZ4iV1BtjZ2Za8WUMwaFYVHRl0oZsoMVFkEsdxIMc4HSMS8A8N0wlAimz13qUiGDgrpLKxI+H/ls55wV6xiLxHxF5/hU6dQLqYpWhlZQpLDfkIIAM2+WF9eJB2RqOXNOlpDFNROhhPqQzIUkfIA4DGDGobnMhircfrO51s8KLrQzNQEN/wC3UkBuwccm5aohrzG2KPGeDR6kO5/0tPTo3bnOOV5talenUzDnzKzEBjqX1ggKoHNSCZgCCDyIOHzKeL8tlh5PmNV8tQtWmyNKkAaihIgrz0nlseWAtpWwaMnKNRplPf8AyZyuX9XqkEWAPL/xgmjWtb9b4to9DNUxUy7Bx/hPqHa/ts31xWegymAJHYQR7rv87g4zzjcPEpXID/q6M2pmB/XpgZnqpZ45KI/v+u2LtappBMXwLJvf54kub/zKKk2dzRh9YnF/g1P1T0H5/r8sUgZn9d8FuDr6Sepj5Y7jgF5286SX6oJNu36+gwP4ssKtuft3/U4JtFhgdxWmdC/L8sU3/oOpJV+oQaq9R+r/AK+mL/DKlyvI/mMUBt8+v6PXE2WrRUWw3/2xHQdNK7RtYVP3xFWAIIOx/X1kYuKkj54r6SeR6QP1+vz0bE6kSsIGWx0neY+mM6sEMxkdTDTEnrgpkeFogL1CCFuWaABbcDl8/wC2JUxGY/aPsylUfeUOGcNcw1wN4Fie/Yd+xxD4q8V08lScIVaqBtyUkc73PON+sSMD/FfjMU6beXKLEg7PU66f5fc3/wAtjhW4bm8rmgtVkqaab6vULA2PLVM3vIvE74060CD2jqTemXPKz+JngXH3zFbQTK1JbzBvrAPpad5CmI2ty2rZzhNPzH1CSDeD1v8AcGd+eNaHGEOYetl1Bn1EPOwEE6uWq/Ii+2+NuM5163lVMtpBrIxBbfVSJlQBuYJnf4fbHrKmZ/b1NDGvSse4dSfwxxoUqzhRUqkKVVNTMVaF0nST8Nmk8oE4xwTNaKFKs5hqlapUsQZI3c9limN/xPgJwbIVlzdPMZkypDeYoEmCpGgrzmYgSdsCc9xWo3khRDUVqKFBEyahaJFvhAHyxZSq66kWWxD8ta3GPj+dRapVK7xb+HRogySB8RqHRqPUL0w2cPXy08yqYgSQSGgiw1NA1NbpA2FrhXy/D1oVZCFmcKwViDUp6rlW3kr23kdDi342zRWgtJDq1Aayu3t7knEeW7OVrXwfmNoq/wDTHuAuK5tKzmq4JDEwRv8AP7ffGceyuU00wMx/DfUx0sCCDO0RaBp+uPYP9PQ3KhwI3BmU8wZavTamRDK4JBEyQIEb2k/XFChkHN6g8umpuWsY6CR/tfHUOF+GK1IEFpJsStbT9/InFrMeDkqK2p6ylgVnzg4g72alcG398PV2B1rzMxnqP16gSj4NfMZmgM2Fp0mpaKUMDqgatPpBVakEtExG22AhybZQvRzGpGUtC6yYUn0EXBZehj6Rhq4dwnOZWi+TJoZigQGpmo9RGp3mBpVtiAymbEfS1U4FnM3RprmzlXKmdaip5mnn67AExeFjtg3Q8dfE5ReUfkYiVeKUnDIrMGddKyXAuI0kkgQCTc2xtw/P6+FtpRVfKshnmwZgCQI3IPO1sO2Y8FZUSBlw3QnMVAfssDAep4U0iqtEIq1AAVf+JEXJDaQZk9MLQjwIduSrnZlHw1Ay2ZzLSlRQVV0YXJWVWTY3I/VsAsxXOaYM50vAUlkYgkc/TTjb52x0DhfAEejTpZinTY0hAAZmpkk3OmFgxzBm57YtZ/hrKipTIRVgBVaoFgdBqt99h3njHiT13F2WhhxHiIuVydXLMKuXzAWp/wDz8y/Zh5cEWFjh34H+0RrLnKJMbVEU/cfPe2Ameo1zAWoQvTzavL/V2wMZWBMzbeKrmfrjuiR2JPzHgzrVLM5fNLNOorjpsw/r9VOKp4CRJViOzDl7rP3GOLVEKtqDMpBMaTt9r/8AnBbhv7Q83lyFNQ1FB2cAn68sA+Ir+RGJcy9I06P/AMMqbhJH+Eg7/f7YI5OiQolSLkX5dv64UOGftZV587LSV5qf7zhlyPjnLVRHl1l7ekj/APeJxgqp2I18iwj3CX2b6zirxOp6IB+n674sZfi+XYnQjjr6VH9cXk4hRg+ltui+3XCnx27BgLkgEHUU0UzsTPQffE9Ph9U7Ib/zekff8sFq/iTL0/wVflA29n7YAcQ/adSUE08uxK82I6gcvfrgUwVHzHnLsf8ASsauGAAM9UrAEsxNhG99vvyOI/8A1JQVfiFMs2hNR069RABjcdgYOOXcU8YZvPAUh5dNWI21e4nnuO/K2E3NFw5BM6SZ9RiSbwIgbcgMadNRHcjfXZJ7n0Bnc6lM02rELrZUAndmMACw5wJvM8sLnH+Ls60KbeYKb1kpHRpk7liYGwOhZmJcnkJ5KmaquQ71KnoYFSKjSsEEETMEHmMFOHU6hA0VGtp0gsRBU2gja5JkXv2w8itfiKUtsdx0XIUmpU1rBtR0ltRZimoayoZVlrWURcDGudp06dIUERainzITLGpTaAVaCxqOPxHVJUmVgWOEJOLVFbRTd2pqoUpXbzUCgaIVDAgDbY23xniVdq1NSZ0UlCXdzMkAwpOlZibdt4xzQB2B5lYLdKzH5hXhqpUypKZcU9aVdToupFNOCmt3YuCxGkQwksd+RHhvh8CqWLOVoV3ZSsCnT01ymmCxJYhZN50svxXIU+GeGlqqzEwAfikll9hYHfmeWGb9+q1syaKaZIAUt6fSpmSwBbUxgsoOkm8bz0lT1Fc2UbB6jLnXpl1JosSfMimY1VNLUlFj+EeYWMBhpB+LbGM3wSk9RK3lFmBf0qV9RVqSrMgghSxJK/hkQbDAv/0DU1tWqlCH+MU6rKWWACCfKvJBPS+DFXOijTFIUwaZhQjMGAsJAIRGA9PUzhSoieJx77H+ZQ47w0VaxWkwpO27Kp1hlrUaYbVCoYTWAob8QtOCtfLLqoGpRYtqpErIMAisZMC16QNgYmLC+KWX8QskFaSiJ0wyys2tNI/rrgVxLM061NqP7ukufMd2aWYgmLhABueW1sE1aHRPxBS916BgHxnxpHrt5aFQrMtgNJAiGBG83PtGPYJ1ODNUMsUtAsW5Abk7mIvjGPA1gTps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ea typeface="微軟正黑體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430213" y="333375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600" smtClean="0">
                <a:ln w="5000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一</a:t>
            </a:r>
            <a:r>
              <a:rPr altLang="zh-TW" sz="6600" smtClean="0">
                <a:ln w="5000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.</a:t>
            </a:r>
            <a:r>
              <a:rPr lang="zh-TW" altLang="en-US" sz="6600" smtClean="0">
                <a:ln w="5000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科學革命</a:t>
            </a:r>
            <a:endParaRPr lang="zh-TW" altLang="en-US" sz="6600">
              <a:ln w="5000" cmpd="sng">
                <a:noFill/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460375" y="1700213"/>
            <a:ext cx="8288338" cy="4537075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cs typeface="+mn-cs"/>
              </a:rPr>
              <a:t> </a:t>
            </a:r>
            <a:r>
              <a:rPr lang="zh-TW" altLang="en-US" sz="12800" b="1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文藝復興運動的</a:t>
            </a:r>
            <a:r>
              <a:rPr lang="zh-TW" altLang="en-US" sz="1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復古風氣</a:t>
            </a:r>
            <a:r>
              <a:rPr lang="zh-TW" altLang="en-US" sz="12800" b="1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與</a:t>
            </a:r>
            <a:r>
              <a:rPr lang="zh-TW" altLang="en-US" sz="1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人文主</a:t>
            </a:r>
            <a:endParaRPr lang="en-US" altLang="zh-TW" sz="12800" b="1" u="sng" dirty="0" smtClean="0">
              <a:solidFill>
                <a:srgbClr val="FF0000"/>
              </a:solidFill>
              <a:latin typeface="微軟正黑體" panose="020B0604030504040204" pitchFamily="34" charset="-120"/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義</a:t>
            </a:r>
            <a:r>
              <a:rPr lang="zh-TW" altLang="en-US" sz="12800" b="1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的批判精神，帶動十七世紀的科</a:t>
            </a:r>
            <a:endParaRPr lang="en-US" altLang="zh-TW" sz="12800" b="1" dirty="0" smtClean="0">
              <a:solidFill>
                <a:srgbClr val="00B050"/>
              </a:solidFill>
              <a:latin typeface="微軟正黑體" panose="020B0604030504040204" pitchFamily="34" charset="-120"/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2800" b="1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學革命，爲西方文明帶來重要的突破；而各種新穎的研究方法及創新的知識，使人們開始</a:t>
            </a:r>
            <a:r>
              <a:rPr lang="zh-TW" altLang="en-US" sz="1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擺脫中古以來</a:t>
            </a:r>
            <a:endParaRPr lang="en-US" altLang="zh-TW" sz="12800" b="1" u="sng" dirty="0" smtClean="0">
              <a:solidFill>
                <a:srgbClr val="FF0000"/>
              </a:solidFill>
              <a:latin typeface="微軟正黑體" panose="020B0604030504040204" pitchFamily="34" charset="-120"/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2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的傳統思維模式</a:t>
            </a:r>
            <a:r>
              <a:rPr lang="zh-TW" altLang="en-US" sz="12800" b="1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，因而開創西方科</a:t>
            </a:r>
            <a:endParaRPr lang="en-US" altLang="zh-TW" sz="12800" b="1" dirty="0" smtClean="0">
              <a:solidFill>
                <a:srgbClr val="00B050"/>
              </a:solidFill>
              <a:latin typeface="微軟正黑體" panose="020B0604030504040204" pitchFamily="34" charset="-120"/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2800" b="1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學史上嶄新的一頁。</a:t>
            </a:r>
            <a:endParaRPr lang="zh-TW" altLang="en-US" sz="12800" b="1" dirty="0">
              <a:solidFill>
                <a:srgbClr val="00B050"/>
              </a:solidFill>
              <a:latin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二</a:t>
            </a:r>
            <a:r>
              <a:rPr lang="en-US" altLang="zh-TW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.</a:t>
            </a:r>
            <a:r>
              <a:rPr lang="zh-TW" alt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背景</a:t>
            </a:r>
            <a:endParaRPr lang="zh-TW" alt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4700" b="1" dirty="0" smtClean="0">
                <a:latin typeface="微軟正黑體" panose="020B0604030504040204" pitchFamily="34" charset="-120"/>
                <a:cs typeface="+mn-cs"/>
              </a:rPr>
              <a:t>1</a:t>
            </a:r>
            <a:r>
              <a:rPr lang="zh-TW" altLang="en-US" sz="4700" b="1" dirty="0" smtClean="0">
                <a:latin typeface="微軟正黑體" panose="020B0604030504040204" pitchFamily="34" charset="-120"/>
                <a:cs typeface="+mn-cs"/>
              </a:rPr>
              <a:t>、受</a:t>
            </a:r>
            <a:r>
              <a:rPr lang="zh-TW" altLang="en-US" sz="47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人文主義</a:t>
            </a:r>
            <a:r>
              <a:rPr lang="zh-TW" altLang="en-US" sz="4700" b="1" dirty="0" smtClean="0">
                <a:latin typeface="微軟正黑體" panose="020B0604030504040204" pitchFamily="34" charset="-120"/>
                <a:cs typeface="+mn-cs"/>
              </a:rPr>
              <a:t>的批判精神影響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4700" b="1" dirty="0" smtClean="0">
                <a:latin typeface="微軟正黑體" panose="020B0604030504040204" pitchFamily="34" charset="-120"/>
                <a:cs typeface="+mn-cs"/>
              </a:rPr>
              <a:t>2</a:t>
            </a:r>
            <a:r>
              <a:rPr lang="zh-TW" altLang="en-US" sz="4700" b="1" dirty="0" smtClean="0">
                <a:latin typeface="微軟正黑體" panose="020B0604030504040204" pitchFamily="34" charset="-120"/>
                <a:cs typeface="+mn-cs"/>
              </a:rPr>
              <a:t>、因海外競爭激烈，科學研究備獲資助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4700" b="1" dirty="0" smtClean="0">
                <a:latin typeface="微軟正黑體" panose="020B0604030504040204" pitchFamily="34" charset="-120"/>
                <a:cs typeface="+mn-cs"/>
              </a:rPr>
              <a:t>3</a:t>
            </a:r>
            <a:r>
              <a:rPr lang="zh-TW" altLang="en-US" sz="4700" b="1" dirty="0" smtClean="0">
                <a:latin typeface="微軟正黑體" panose="020B0604030504040204" pitchFamily="34" charset="-120"/>
                <a:cs typeface="+mn-cs"/>
              </a:rPr>
              <a:t>、新儀器的發明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zh-TW" sz="4700" b="1" dirty="0" smtClean="0">
                <a:latin typeface="微軟正黑體" panose="020B0604030504040204" pitchFamily="34" charset="-120"/>
                <a:cs typeface="+mn-cs"/>
              </a:rPr>
              <a:t>4</a:t>
            </a:r>
            <a:r>
              <a:rPr lang="zh-TW" altLang="en-US" sz="4700" b="1" dirty="0" smtClean="0">
                <a:latin typeface="微軟正黑體" panose="020B0604030504040204" pitchFamily="34" charset="-120"/>
                <a:cs typeface="+mn-cs"/>
              </a:rPr>
              <a:t>、</a:t>
            </a:r>
            <a:r>
              <a:rPr lang="zh-TW" altLang="en-US" sz="47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印刷術</a:t>
            </a:r>
            <a:r>
              <a:rPr lang="zh-TW" altLang="en-US" sz="4700" b="1" dirty="0" smtClean="0">
                <a:latin typeface="微軟正黑體" panose="020B0604030504040204" pitchFamily="34" charset="-120"/>
                <a:cs typeface="+mn-cs"/>
              </a:rPr>
              <a:t>的傳播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 sz="4700" dirty="0"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916113"/>
            <a:ext cx="4319587" cy="3889375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b="1" dirty="0" smtClean="0">
              <a:latin typeface="微軟正黑體" panose="020B0604030504040204" pitchFamily="34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5800" b="1" dirty="0" smtClean="0">
                <a:latin typeface="微軟正黑體" panose="020B0604030504040204" pitchFamily="34" charset="-120"/>
                <a:cs typeface="+mn-cs"/>
              </a:rPr>
              <a:t>哥白尼發表</a:t>
            </a:r>
            <a:r>
              <a:rPr lang="zh-TW" altLang="en-US" sz="5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天體運行論</a:t>
            </a:r>
            <a:endParaRPr lang="en-US" altLang="zh-TW" sz="5800" b="1" u="sng" dirty="0" smtClean="0">
              <a:solidFill>
                <a:srgbClr val="FF0000"/>
              </a:solidFill>
              <a:latin typeface="微軟正黑體" panose="020B0604030504040204" pitchFamily="34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5800" b="1" dirty="0" smtClean="0">
                <a:latin typeface="微軟正黑體" panose="020B0604030504040204" pitchFamily="34" charset="-120"/>
                <a:cs typeface="+mn-cs"/>
              </a:rPr>
              <a:t>，推翻</a:t>
            </a:r>
            <a:r>
              <a:rPr lang="zh-TW" altLang="en-US" sz="5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地心說</a:t>
            </a:r>
            <a:endParaRPr lang="en-US" altLang="zh-TW" sz="5800" b="1" u="sng" dirty="0" smtClean="0">
              <a:solidFill>
                <a:srgbClr val="FF0000"/>
              </a:solidFill>
              <a:latin typeface="微軟正黑體" panose="020B0604030504040204" pitchFamily="34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5800" b="1" u="sng" dirty="0" smtClean="0">
              <a:solidFill>
                <a:srgbClr val="FF0000"/>
              </a:solidFill>
              <a:latin typeface="微軟正黑體" panose="020B0604030504040204" pitchFamily="34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5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地心說</a:t>
            </a:r>
            <a:r>
              <a:rPr lang="en-US" altLang="zh-TW" sz="5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﹝</a:t>
            </a:r>
            <a:r>
              <a:rPr lang="zh-TW" altLang="en-US" sz="5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天動說</a:t>
            </a:r>
            <a:r>
              <a:rPr lang="en-US" altLang="zh-TW" sz="58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﹞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5800" b="1" dirty="0" smtClean="0">
                <a:latin typeface="微軟正黑體" panose="020B0604030504040204" pitchFamily="34" charset="-120"/>
                <a:cs typeface="+mn-cs"/>
              </a:rPr>
              <a:t>即地球為宇宙中心</a:t>
            </a:r>
            <a:endParaRPr lang="en-US" altLang="zh-TW" sz="5800" b="1" dirty="0" smtClean="0">
              <a:latin typeface="微軟正黑體" panose="020B0604030504040204" pitchFamily="34" charset="-120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5800" b="1" dirty="0" smtClean="0">
                <a:latin typeface="微軟正黑體" panose="020B0604030504040204" pitchFamily="34" charset="-120"/>
                <a:cs typeface="+mn-cs"/>
              </a:rPr>
              <a:t>的意思 </a:t>
            </a:r>
            <a:endParaRPr lang="zh-TW" altLang="en-US" sz="5800" b="1" dirty="0">
              <a:latin typeface="微軟正黑體" panose="020B0604030504040204" pitchFamily="34" charset="-120"/>
              <a:cs typeface="+mn-cs"/>
            </a:endParaRP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908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971550" y="188913"/>
            <a:ext cx="6121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三</a:t>
            </a:r>
            <a:r>
              <a:rPr kumimoji="0" lang="en-US" altLang="zh-TW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kumimoji="0" lang="zh-TW" alt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哥白尼</a:t>
            </a:r>
            <a:r>
              <a:rPr kumimoji="0" lang="zh-TW" altLang="en-US" sz="7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革命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475663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cs typeface="+mj-cs"/>
              </a:rPr>
              <a:t>哥白尼</a:t>
            </a:r>
            <a:br>
              <a:rPr lang="zh-TW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cs typeface="+mj-cs"/>
              </a:rPr>
            </a:br>
            <a:r>
              <a:rPr lang="en-US" altLang="zh-TW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cs typeface="+mj-cs"/>
              </a:rPr>
              <a:t>﹝Nicolaus Copernicus 1473-1543﹞</a:t>
            </a:r>
            <a:endParaRPr lang="zh-TW" alt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cs typeface="+mj-cs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133600"/>
            <a:ext cx="2976563" cy="3505200"/>
          </a:xfrm>
        </p:spPr>
      </p:pic>
      <p:sp>
        <p:nvSpPr>
          <p:cNvPr id="18435" name="文字方塊 3"/>
          <p:cNvSpPr txBox="1">
            <a:spLocks noChangeArrowheads="1"/>
          </p:cNvSpPr>
          <p:nvPr/>
        </p:nvSpPr>
        <p:spPr bwMode="auto">
          <a:xfrm>
            <a:off x="3924300" y="1844675"/>
            <a:ext cx="43926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00B050"/>
                </a:solidFill>
                <a:ea typeface="微軟正黑體"/>
              </a:rPr>
              <a:t>哥白尼在</a:t>
            </a:r>
            <a:r>
              <a:rPr kumimoji="0" lang="en-US" altLang="zh-TW" sz="2800" b="1">
                <a:solidFill>
                  <a:srgbClr val="00B050"/>
                </a:solidFill>
                <a:ea typeface="微軟正黑體"/>
              </a:rPr>
              <a:t>1473</a:t>
            </a:r>
            <a:r>
              <a:rPr kumimoji="0" lang="zh-TW" altLang="en-US" sz="2800" b="1">
                <a:solidFill>
                  <a:srgbClr val="00B050"/>
                </a:solidFill>
                <a:ea typeface="微軟正黑體"/>
              </a:rPr>
              <a:t>年出生於波蘭多倫城，家世在政治、宗教兩方面皆很有地位。早年在波蘭、義大利各大學接受教育，他的才能廣泛，但興趣集中在天文與數學上。後來他回到波蘭擔任牧師，並在教堂閣樓上觀察天象。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四</a:t>
            </a:r>
            <a:r>
              <a:rPr lang="en-US" altLang="zh-TW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.</a:t>
            </a:r>
            <a:r>
              <a:rPr lang="zh-TW" altLang="en-US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伽利略</a:t>
            </a:r>
            <a:r>
              <a:rPr lang="en-US" altLang="zh-TW" sz="66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〈Galileo </a:t>
            </a:r>
            <a:r>
              <a:rPr lang="en-US" altLang="zh-TW" sz="6600" b="1" dirty="0" err="1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galilei</a:t>
            </a:r>
            <a:r>
              <a:rPr lang="zh-TW" altLang="en-US" sz="66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， </a:t>
            </a:r>
            <a:r>
              <a:rPr lang="en-US" altLang="zh-TW" sz="66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rPr>
              <a:t>1564-1642〉</a:t>
            </a:r>
            <a:endParaRPr lang="zh-TW" altLang="en-US" sz="6600" b="1" dirty="0">
              <a:solidFill>
                <a:schemeClr val="accent1">
                  <a:lumMod val="20000"/>
                  <a:lumOff val="80000"/>
                </a:schemeClr>
              </a:solidFill>
              <a:cs typeface="+mj-cs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205038"/>
            <a:ext cx="3130550" cy="4032250"/>
          </a:xfrm>
        </p:spPr>
      </p:pic>
      <p:sp>
        <p:nvSpPr>
          <p:cNvPr id="19459" name="文字方塊 2"/>
          <p:cNvSpPr txBox="1">
            <a:spLocks noChangeArrowheads="1"/>
          </p:cNvSpPr>
          <p:nvPr/>
        </p:nvSpPr>
        <p:spPr bwMode="auto">
          <a:xfrm>
            <a:off x="3924300" y="1916113"/>
            <a:ext cx="4535488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00B050"/>
                </a:solidFill>
                <a:ea typeface="微軟正黑體"/>
              </a:rPr>
              <a:t>伽利略求學時，因為凝視吊燈而發現「擺錘等時性原理」，並利用此原理，製作了一種儀器「計脈器」，用來測病人的脈搏次數 。</a:t>
            </a:r>
          </a:p>
          <a:p>
            <a:r>
              <a:rPr kumimoji="0" lang="zh-TW" altLang="en-US" sz="2800" b="1">
                <a:solidFill>
                  <a:srgbClr val="00B050"/>
                </a:solidFill>
                <a:ea typeface="微軟正黑體"/>
              </a:rPr>
              <a:t>      在大學任教時，研究地面上物體的運動、拋體運動，並整理出運動三大公式，這些都成為後來研究物體運動的基礎。根據熱漲冷縮的原理，發明了溫度計 。</a:t>
            </a:r>
          </a:p>
          <a:p>
            <a:endParaRPr kumimoji="0" lang="zh-TW" altLang="en-US">
              <a:ea typeface="微軟正黑體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伽利略 </a:t>
            </a:r>
            <a:r>
              <a:rPr lang="en-US" altLang="zh-TW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~</a:t>
            </a:r>
            <a:r>
              <a:rPr lang="zh-TW" alt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自由落體實驗</a:t>
            </a:r>
            <a:endParaRPr lang="zh-TW" altLang="en-US" b="1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346825" cy="442118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亞里斯多德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的學說在十六世紀時被人人都奉為經典，沒有人提出任何的懷疑。其認為物體自高處自由落下的速度和重量成正比」。表面上看來，似乎很合理，且人人也都相信以亞里斯多德的智慧是不可能犯錯的。但伽利略卻發現了這個理論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n-cs"/>
              </a:rPr>
              <a:t>錯了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，他決定用公開實驗的方式來印證他的發現。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zh-TW" altLang="en-US" b="1" dirty="0">
              <a:solidFill>
                <a:srgbClr val="00B050"/>
              </a:solidFill>
              <a:latin typeface="微軟正黑體" panose="020B0604030504040204" pitchFamily="34" charset="-120"/>
              <a:cs typeface="+mn-c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989138"/>
            <a:ext cx="182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1238250" y="5445125"/>
            <a:ext cx="6696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6600">
                <a:solidFill>
                  <a:srgbClr val="FFFF00"/>
                </a:solidFill>
                <a:ea typeface="微軟正黑體"/>
              </a:rPr>
              <a:t>亞里斯多德錯了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五</a:t>
            </a:r>
            <a:r>
              <a:rPr lang="en-US" altLang="zh-TW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.</a:t>
            </a:r>
            <a:r>
              <a:rPr lang="zh-TW" alt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新工具的發明</a:t>
            </a:r>
            <a:r>
              <a:rPr lang="en-US" altLang="zh-TW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-</a:t>
            </a:r>
            <a:r>
              <a:rPr lang="zh-TW" alt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望遠鏡</a:t>
            </a: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/>
            </a:r>
            <a:b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</a:b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  <a:cs typeface="+mj-cs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549400"/>
            <a:ext cx="3279775" cy="4268788"/>
          </a:xfrm>
        </p:spPr>
      </p:pic>
      <p:sp>
        <p:nvSpPr>
          <p:cNvPr id="21507" name="文字方塊 3"/>
          <p:cNvSpPr txBox="1">
            <a:spLocks noChangeArrowheads="1"/>
          </p:cNvSpPr>
          <p:nvPr/>
        </p:nvSpPr>
        <p:spPr bwMode="auto">
          <a:xfrm>
            <a:off x="4787900" y="5876925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 i="1" u="sng">
                <a:ea typeface="微軟正黑體"/>
              </a:rPr>
              <a:t>伽利略折射式光學望遠鏡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1560513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文字方塊 4"/>
          <p:cNvSpPr txBox="1">
            <a:spLocks noChangeArrowheads="1"/>
          </p:cNvSpPr>
          <p:nvPr/>
        </p:nvSpPr>
        <p:spPr bwMode="auto">
          <a:xfrm>
            <a:off x="323850" y="3068638"/>
            <a:ext cx="3311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b="1" i="1" u="sng">
                <a:ea typeface="微軟正黑體"/>
              </a:rPr>
              <a:t>望遠鏡的原理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02075"/>
            <a:ext cx="32543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文字方塊 6"/>
          <p:cNvSpPr txBox="1">
            <a:spLocks noChangeArrowheads="1"/>
          </p:cNvSpPr>
          <p:nvPr/>
        </p:nvSpPr>
        <p:spPr bwMode="auto">
          <a:xfrm>
            <a:off x="323850" y="6165850"/>
            <a:ext cx="3560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 i="1" u="sng">
                <a:ea typeface="微軟正黑體"/>
              </a:rPr>
              <a:t>牛頓反射式光學望遠鏡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208</TotalTime>
  <Words>924</Words>
  <Application>Microsoft Office PowerPoint</Application>
  <PresentationFormat>如螢幕大小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6</vt:i4>
      </vt:variant>
      <vt:variant>
        <vt:lpstr>投影片標題</vt:lpstr>
      </vt:variant>
      <vt:variant>
        <vt:i4>16</vt:i4>
      </vt:variant>
    </vt:vector>
  </HeadingPairs>
  <TitlesOfParts>
    <vt:vector size="29" baseType="lpstr">
      <vt:lpstr>Arial</vt:lpstr>
      <vt:lpstr>微軟正黑體</vt:lpstr>
      <vt:lpstr>Franklin Gothic Book</vt:lpstr>
      <vt:lpstr>Wingdings 2</vt:lpstr>
      <vt:lpstr>Calibri</vt:lpstr>
      <vt:lpstr>新細明體</vt:lpstr>
      <vt:lpstr>標楷體</vt:lpstr>
      <vt:lpstr>科技</vt:lpstr>
      <vt:lpstr>科技</vt:lpstr>
      <vt:lpstr>科技</vt:lpstr>
      <vt:lpstr>科技</vt:lpstr>
      <vt:lpstr>科技</vt:lpstr>
      <vt:lpstr>科技</vt:lpstr>
      <vt:lpstr>投影片 1</vt:lpstr>
      <vt:lpstr>大綱</vt:lpstr>
      <vt:lpstr>一.科學革命</vt:lpstr>
      <vt:lpstr>二.背景</vt:lpstr>
      <vt:lpstr>投影片 5</vt:lpstr>
      <vt:lpstr>哥白尼 ﹝Nicolaus Copernicus 1473-1543﹞</vt:lpstr>
      <vt:lpstr>四.伽利略〈Galileo galilei， 1564-1642〉</vt:lpstr>
      <vt:lpstr>伽利略 ~自由落體實驗</vt:lpstr>
      <vt:lpstr>五.新工具的發明-望遠鏡 </vt:lpstr>
      <vt:lpstr>六.歸納法與演繹法 </vt:lpstr>
      <vt:lpstr>培根﹙Francis Bacon﹐1561–1626﹚ </vt:lpstr>
      <vt:lpstr>投影片 12</vt:lpstr>
      <vt:lpstr>笛卡兒 (RENE  DESCARTES， 1596-1650)</vt:lpstr>
      <vt:lpstr>演繹法~</vt:lpstr>
      <vt:lpstr>投影片 15</vt:lpstr>
      <vt:lpstr>第11組~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科學革命</dc:title>
  <dc:creator>1</dc:creator>
  <cp:lastModifiedBy>Class</cp:lastModifiedBy>
  <cp:revision>28</cp:revision>
  <dcterms:created xsi:type="dcterms:W3CDTF">2015-11-06T09:17:22Z</dcterms:created>
  <dcterms:modified xsi:type="dcterms:W3CDTF">2015-12-10T05:36:17Z</dcterms:modified>
</cp:coreProperties>
</file>