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305" r:id="rId33"/>
    <p:sldId id="306" r:id="rId34"/>
    <p:sldId id="290" r:id="rId35"/>
    <p:sldId id="291" r:id="rId36"/>
    <p:sldId id="292"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51" r:id="rId70"/>
    <p:sldId id="352" r:id="rId71"/>
    <p:sldId id="353" r:id="rId72"/>
    <p:sldId id="354" r:id="rId73"/>
    <p:sldId id="355" r:id="rId74"/>
    <p:sldId id="356" r:id="rId75"/>
    <p:sldId id="357" r:id="rId76"/>
    <p:sldId id="358" r:id="rId77"/>
    <p:sldId id="359" r:id="rId78"/>
    <p:sldId id="360" r:id="rId79"/>
    <p:sldId id="340" r:id="rId80"/>
    <p:sldId id="341" r:id="rId81"/>
    <p:sldId id="342" r:id="rId82"/>
    <p:sldId id="343" r:id="rId83"/>
    <p:sldId id="344" r:id="rId84"/>
    <p:sldId id="345" r:id="rId85"/>
    <p:sldId id="346" r:id="rId86"/>
    <p:sldId id="347" r:id="rId87"/>
    <p:sldId id="348" r:id="rId88"/>
    <p:sldId id="349" r:id="rId89"/>
    <p:sldId id="350" r:id="rId90"/>
  </p:sldIdLst>
  <p:sldSz cx="9144000" cy="6858000" type="screen4x3"/>
  <p:notesSz cx="6858000" cy="9144000"/>
  <p:defaultTextStyle>
    <a:defPPr>
      <a:defRPr lang="en-US"/>
    </a:defPPr>
    <a:lvl1pPr algn="ctr" rtl="0" fontAlgn="base">
      <a:spcBef>
        <a:spcPct val="0"/>
      </a:spcBef>
      <a:spcAft>
        <a:spcPct val="0"/>
      </a:spcAft>
      <a:defRPr kumimoji="1" sz="2400" kern="1200">
        <a:solidFill>
          <a:schemeClr val="tx1"/>
        </a:solidFill>
        <a:latin typeface="Times New Roman" charset="0"/>
        <a:ea typeface="ＭＳ Ｐゴシック" charset="-128"/>
        <a:cs typeface="+mn-cs"/>
      </a:defRPr>
    </a:lvl1pPr>
    <a:lvl2pPr marL="457200" algn="ctr" rtl="0" fontAlgn="base">
      <a:spcBef>
        <a:spcPct val="0"/>
      </a:spcBef>
      <a:spcAft>
        <a:spcPct val="0"/>
      </a:spcAft>
      <a:defRPr kumimoji="1" sz="2400" kern="1200">
        <a:solidFill>
          <a:schemeClr val="tx1"/>
        </a:solidFill>
        <a:latin typeface="Times New Roman" charset="0"/>
        <a:ea typeface="ＭＳ Ｐゴシック" charset="-128"/>
        <a:cs typeface="+mn-cs"/>
      </a:defRPr>
    </a:lvl2pPr>
    <a:lvl3pPr marL="914400" algn="ctr" rtl="0" fontAlgn="base">
      <a:spcBef>
        <a:spcPct val="0"/>
      </a:spcBef>
      <a:spcAft>
        <a:spcPct val="0"/>
      </a:spcAft>
      <a:defRPr kumimoji="1" sz="2400" kern="1200">
        <a:solidFill>
          <a:schemeClr val="tx1"/>
        </a:solidFill>
        <a:latin typeface="Times New Roman" charset="0"/>
        <a:ea typeface="ＭＳ Ｐゴシック" charset="-128"/>
        <a:cs typeface="+mn-cs"/>
      </a:defRPr>
    </a:lvl3pPr>
    <a:lvl4pPr marL="1371600" algn="ctr" rtl="0" fontAlgn="base">
      <a:spcBef>
        <a:spcPct val="0"/>
      </a:spcBef>
      <a:spcAft>
        <a:spcPct val="0"/>
      </a:spcAft>
      <a:defRPr kumimoji="1" sz="2400" kern="1200">
        <a:solidFill>
          <a:schemeClr val="tx1"/>
        </a:solidFill>
        <a:latin typeface="Times New Roman" charset="0"/>
        <a:ea typeface="ＭＳ Ｐゴシック" charset="-128"/>
        <a:cs typeface="+mn-cs"/>
      </a:defRPr>
    </a:lvl4pPr>
    <a:lvl5pPr marL="1828800" algn="ctr" rtl="0" fontAlgn="base">
      <a:spcBef>
        <a:spcPct val="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D19F"/>
    <a:srgbClr val="7FDD95"/>
    <a:srgbClr val="8FDC80"/>
    <a:srgbClr val="93D686"/>
    <a:srgbClr val="71E25E"/>
    <a:srgbClr val="89DE82"/>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94660"/>
  </p:normalViewPr>
  <p:slideViewPr>
    <p:cSldViewPr>
      <p:cViewPr varScale="1">
        <p:scale>
          <a:sx n="67" d="100"/>
          <a:sy n="67" d="100"/>
        </p:scale>
        <p:origin x="-147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53C5E-E459-4343-86B8-435F58467FD6}"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zh-TW" altLang="en-US"/>
        </a:p>
      </dgm:t>
    </dgm:pt>
    <dgm:pt modelId="{CD9FA200-419F-4F2E-95B3-95F128BA682D}">
      <dgm:prSet phldrT="[文字]"/>
      <dgm:spPr/>
      <dgm:t>
        <a:bodyPr/>
        <a:lstStyle/>
        <a:p>
          <a:r>
            <a:rPr lang="zh-TW" altLang="en-US" dirty="0" smtClean="0"/>
            <a:t>教室實踐</a:t>
          </a:r>
          <a:endParaRPr lang="zh-TW" altLang="en-US" dirty="0"/>
        </a:p>
      </dgm:t>
    </dgm:pt>
    <dgm:pt modelId="{3F56161C-3C4A-4A9E-B874-9FE9FE02AFFA}" type="parTrans" cxnId="{13020859-3B0B-40CD-914D-5B56C66FB67F}">
      <dgm:prSet/>
      <dgm:spPr/>
      <dgm:t>
        <a:bodyPr/>
        <a:lstStyle/>
        <a:p>
          <a:endParaRPr lang="zh-TW" altLang="en-US"/>
        </a:p>
      </dgm:t>
    </dgm:pt>
    <dgm:pt modelId="{EAFB8A43-C4CE-46AE-9A43-12397C36DA8D}" type="sibTrans" cxnId="{13020859-3B0B-40CD-914D-5B56C66FB67F}">
      <dgm:prSet/>
      <dgm:spPr/>
      <dgm:t>
        <a:bodyPr/>
        <a:lstStyle/>
        <a:p>
          <a:endParaRPr lang="zh-TW" altLang="en-US"/>
        </a:p>
      </dgm:t>
    </dgm:pt>
    <dgm:pt modelId="{6F3FA87A-E555-4C3D-BCB7-877EEA9C5DAE}">
      <dgm:prSet phldrT="[文字]"/>
      <dgm:spPr/>
      <dgm:t>
        <a:bodyPr/>
        <a:lstStyle/>
        <a:p>
          <a:r>
            <a:rPr lang="zh-TW" altLang="en-US" dirty="0" smtClean="0">
              <a:solidFill>
                <a:schemeClr val="tx1"/>
              </a:solidFill>
            </a:rPr>
            <a:t>設計</a:t>
          </a:r>
          <a:endParaRPr lang="zh-TW" altLang="en-US" dirty="0">
            <a:solidFill>
              <a:schemeClr val="tx1"/>
            </a:solidFill>
          </a:endParaRPr>
        </a:p>
      </dgm:t>
    </dgm:pt>
    <dgm:pt modelId="{C5C54F59-4CDE-450A-B1B7-FAD1638F7575}" type="parTrans" cxnId="{C2820384-7066-4B6C-B69F-930C6A1EAECF}">
      <dgm:prSet/>
      <dgm:spPr/>
      <dgm:t>
        <a:bodyPr/>
        <a:lstStyle/>
        <a:p>
          <a:endParaRPr lang="zh-TW" altLang="en-US"/>
        </a:p>
      </dgm:t>
    </dgm:pt>
    <dgm:pt modelId="{4324AC79-6C24-4B22-B639-6F7B021893AF}" type="sibTrans" cxnId="{C2820384-7066-4B6C-B69F-930C6A1EAECF}">
      <dgm:prSet/>
      <dgm:spPr/>
      <dgm:t>
        <a:bodyPr/>
        <a:lstStyle/>
        <a:p>
          <a:endParaRPr lang="zh-TW" altLang="en-US"/>
        </a:p>
      </dgm:t>
    </dgm:pt>
    <dgm:pt modelId="{194753FA-9996-4774-8ADB-42233218E84F}">
      <dgm:prSet phldrT="[文字]"/>
      <dgm:spPr/>
      <dgm:t>
        <a:bodyPr/>
        <a:lstStyle/>
        <a:p>
          <a:r>
            <a:rPr lang="zh-TW" altLang="en-US" dirty="0" smtClean="0">
              <a:solidFill>
                <a:schemeClr val="tx1"/>
              </a:solidFill>
            </a:rPr>
            <a:t>反思評價</a:t>
          </a:r>
          <a:endParaRPr lang="zh-TW" altLang="en-US" dirty="0">
            <a:solidFill>
              <a:schemeClr val="tx1"/>
            </a:solidFill>
          </a:endParaRPr>
        </a:p>
      </dgm:t>
    </dgm:pt>
    <dgm:pt modelId="{E02E16CC-2260-453B-B74F-530A15A91083}" type="parTrans" cxnId="{37129B35-3C53-455E-BF47-1CAF4124F0F2}">
      <dgm:prSet/>
      <dgm:spPr/>
      <dgm:t>
        <a:bodyPr/>
        <a:lstStyle/>
        <a:p>
          <a:endParaRPr lang="zh-TW" altLang="en-US"/>
        </a:p>
      </dgm:t>
    </dgm:pt>
    <dgm:pt modelId="{3446CEF0-2370-48C5-A1F2-4EF2773ED560}" type="sibTrans" cxnId="{37129B35-3C53-455E-BF47-1CAF4124F0F2}">
      <dgm:prSet/>
      <dgm:spPr/>
      <dgm:t>
        <a:bodyPr/>
        <a:lstStyle/>
        <a:p>
          <a:endParaRPr lang="zh-TW" altLang="en-US"/>
        </a:p>
      </dgm:t>
    </dgm:pt>
    <dgm:pt modelId="{A50F752F-97E6-4B85-8CED-C2419A903D79}">
      <dgm:prSet phldrT="[文字]"/>
      <dgm:spPr/>
      <dgm:t>
        <a:bodyPr/>
        <a:lstStyle/>
        <a:p>
          <a:r>
            <a:rPr lang="zh-TW" altLang="en-US" dirty="0" smtClean="0"/>
            <a:t>設計</a:t>
          </a:r>
          <a:endParaRPr lang="zh-TW" altLang="en-US" dirty="0"/>
        </a:p>
      </dgm:t>
    </dgm:pt>
    <dgm:pt modelId="{3E27D6F0-EFE4-438F-9416-C44EACB956D4}" type="parTrans" cxnId="{E30141FE-D4F8-4DCE-8316-F3CFB0B56552}">
      <dgm:prSet/>
      <dgm:spPr/>
      <dgm:t>
        <a:bodyPr/>
        <a:lstStyle/>
        <a:p>
          <a:endParaRPr lang="zh-TW" altLang="en-US"/>
        </a:p>
      </dgm:t>
    </dgm:pt>
    <dgm:pt modelId="{71A1B6F3-52D2-4BF2-8F72-BCE1393105C4}" type="sibTrans" cxnId="{E30141FE-D4F8-4DCE-8316-F3CFB0B56552}">
      <dgm:prSet/>
      <dgm:spPr/>
      <dgm:t>
        <a:bodyPr/>
        <a:lstStyle/>
        <a:p>
          <a:endParaRPr lang="zh-TW" altLang="en-US"/>
        </a:p>
      </dgm:t>
    </dgm:pt>
    <dgm:pt modelId="{88D4E3DE-6CEF-4F94-815D-59132C16143A}">
      <dgm:prSet phldrT="[文字]"/>
      <dgm:spPr/>
      <dgm:t>
        <a:bodyPr/>
        <a:lstStyle/>
        <a:p>
          <a:r>
            <a:rPr lang="zh-TW" altLang="en-US" dirty="0" smtClean="0"/>
            <a:t>反思評價</a:t>
          </a:r>
          <a:endParaRPr lang="zh-TW" altLang="en-US" dirty="0"/>
        </a:p>
      </dgm:t>
    </dgm:pt>
    <dgm:pt modelId="{E5A61ED3-9603-4740-8EE2-096D336E9052}" type="parTrans" cxnId="{CF072472-B5AD-4C4A-A1A7-2B9C32197D6B}">
      <dgm:prSet/>
      <dgm:spPr/>
      <dgm:t>
        <a:bodyPr/>
        <a:lstStyle/>
        <a:p>
          <a:endParaRPr lang="zh-TW" altLang="en-US"/>
        </a:p>
      </dgm:t>
    </dgm:pt>
    <dgm:pt modelId="{0E7AFEA7-9812-4C3F-AE47-6F27F83C1096}" type="sibTrans" cxnId="{CF072472-B5AD-4C4A-A1A7-2B9C32197D6B}">
      <dgm:prSet/>
      <dgm:spPr/>
      <dgm:t>
        <a:bodyPr/>
        <a:lstStyle/>
        <a:p>
          <a:endParaRPr lang="zh-TW" altLang="en-US"/>
        </a:p>
      </dgm:t>
    </dgm:pt>
    <dgm:pt modelId="{8958BDE5-2E37-42F9-BB9B-BADA26F2DB15}" type="pres">
      <dgm:prSet presAssocID="{68A53C5E-E459-4343-86B8-435F58467FD6}" presName="Name0" presStyleCnt="0">
        <dgm:presLayoutVars>
          <dgm:chMax val="1"/>
          <dgm:dir/>
          <dgm:animLvl val="ctr"/>
          <dgm:resizeHandles val="exact"/>
        </dgm:presLayoutVars>
      </dgm:prSet>
      <dgm:spPr/>
      <dgm:t>
        <a:bodyPr/>
        <a:lstStyle/>
        <a:p>
          <a:endParaRPr lang="zh-TW" altLang="en-US"/>
        </a:p>
      </dgm:t>
    </dgm:pt>
    <dgm:pt modelId="{1DE2E849-1F26-4CB2-9883-2FEE996E36AD}" type="pres">
      <dgm:prSet presAssocID="{CD9FA200-419F-4F2E-95B3-95F128BA682D}" presName="centerShape" presStyleLbl="node0" presStyleIdx="0" presStyleCnt="1"/>
      <dgm:spPr/>
      <dgm:t>
        <a:bodyPr/>
        <a:lstStyle/>
        <a:p>
          <a:endParaRPr lang="zh-TW" altLang="en-US"/>
        </a:p>
      </dgm:t>
    </dgm:pt>
    <dgm:pt modelId="{E4DF938D-894D-449A-8D0D-90E57326C5EC}" type="pres">
      <dgm:prSet presAssocID="{6F3FA87A-E555-4C3D-BCB7-877EEA9C5DAE}" presName="node" presStyleLbl="node1" presStyleIdx="0" presStyleCnt="4">
        <dgm:presLayoutVars>
          <dgm:bulletEnabled val="1"/>
        </dgm:presLayoutVars>
      </dgm:prSet>
      <dgm:spPr/>
      <dgm:t>
        <a:bodyPr/>
        <a:lstStyle/>
        <a:p>
          <a:endParaRPr lang="zh-TW" altLang="en-US"/>
        </a:p>
      </dgm:t>
    </dgm:pt>
    <dgm:pt modelId="{E5CA3EA8-7699-468E-BFBF-7CF6EA83843B}" type="pres">
      <dgm:prSet presAssocID="{6F3FA87A-E555-4C3D-BCB7-877EEA9C5DAE}" presName="dummy" presStyleCnt="0"/>
      <dgm:spPr/>
      <dgm:t>
        <a:bodyPr/>
        <a:lstStyle/>
        <a:p>
          <a:endParaRPr lang="zh-TW" altLang="en-US"/>
        </a:p>
      </dgm:t>
    </dgm:pt>
    <dgm:pt modelId="{027DAB58-51C0-4299-831D-69F575568E4D}" type="pres">
      <dgm:prSet presAssocID="{4324AC79-6C24-4B22-B639-6F7B021893AF}" presName="sibTrans" presStyleLbl="sibTrans2D1" presStyleIdx="0" presStyleCnt="4"/>
      <dgm:spPr/>
      <dgm:t>
        <a:bodyPr/>
        <a:lstStyle/>
        <a:p>
          <a:endParaRPr lang="zh-TW" altLang="en-US"/>
        </a:p>
      </dgm:t>
    </dgm:pt>
    <dgm:pt modelId="{764B804E-B432-40F1-877F-0C285E6713C9}" type="pres">
      <dgm:prSet presAssocID="{194753FA-9996-4774-8ADB-42233218E84F}" presName="node" presStyleLbl="node1" presStyleIdx="1" presStyleCnt="4">
        <dgm:presLayoutVars>
          <dgm:bulletEnabled val="1"/>
        </dgm:presLayoutVars>
      </dgm:prSet>
      <dgm:spPr/>
      <dgm:t>
        <a:bodyPr/>
        <a:lstStyle/>
        <a:p>
          <a:endParaRPr lang="zh-TW" altLang="en-US"/>
        </a:p>
      </dgm:t>
    </dgm:pt>
    <dgm:pt modelId="{B3E0644A-CF0B-40B5-A398-F472DC6DAEEA}" type="pres">
      <dgm:prSet presAssocID="{194753FA-9996-4774-8ADB-42233218E84F}" presName="dummy" presStyleCnt="0"/>
      <dgm:spPr/>
      <dgm:t>
        <a:bodyPr/>
        <a:lstStyle/>
        <a:p>
          <a:endParaRPr lang="zh-TW" altLang="en-US"/>
        </a:p>
      </dgm:t>
    </dgm:pt>
    <dgm:pt modelId="{0DE578CD-A7BA-497B-A985-179EEFE1D8EE}" type="pres">
      <dgm:prSet presAssocID="{3446CEF0-2370-48C5-A1F2-4EF2773ED560}" presName="sibTrans" presStyleLbl="sibTrans2D1" presStyleIdx="1" presStyleCnt="4"/>
      <dgm:spPr/>
      <dgm:t>
        <a:bodyPr/>
        <a:lstStyle/>
        <a:p>
          <a:endParaRPr lang="zh-TW" altLang="en-US"/>
        </a:p>
      </dgm:t>
    </dgm:pt>
    <dgm:pt modelId="{ED2400B0-C8F9-442C-A8B5-F033FAD44CD1}" type="pres">
      <dgm:prSet presAssocID="{A50F752F-97E6-4B85-8CED-C2419A903D79}" presName="node" presStyleLbl="node1" presStyleIdx="2" presStyleCnt="4">
        <dgm:presLayoutVars>
          <dgm:bulletEnabled val="1"/>
        </dgm:presLayoutVars>
      </dgm:prSet>
      <dgm:spPr/>
      <dgm:t>
        <a:bodyPr/>
        <a:lstStyle/>
        <a:p>
          <a:endParaRPr lang="zh-TW" altLang="en-US"/>
        </a:p>
      </dgm:t>
    </dgm:pt>
    <dgm:pt modelId="{841E89FC-52A7-4492-BD60-D8B438303738}" type="pres">
      <dgm:prSet presAssocID="{A50F752F-97E6-4B85-8CED-C2419A903D79}" presName="dummy" presStyleCnt="0"/>
      <dgm:spPr/>
      <dgm:t>
        <a:bodyPr/>
        <a:lstStyle/>
        <a:p>
          <a:endParaRPr lang="zh-TW" altLang="en-US"/>
        </a:p>
      </dgm:t>
    </dgm:pt>
    <dgm:pt modelId="{9E8B3820-746F-4981-A76B-A257E104EF29}" type="pres">
      <dgm:prSet presAssocID="{71A1B6F3-52D2-4BF2-8F72-BCE1393105C4}" presName="sibTrans" presStyleLbl="sibTrans2D1" presStyleIdx="2" presStyleCnt="4"/>
      <dgm:spPr/>
      <dgm:t>
        <a:bodyPr/>
        <a:lstStyle/>
        <a:p>
          <a:endParaRPr lang="zh-TW" altLang="en-US"/>
        </a:p>
      </dgm:t>
    </dgm:pt>
    <dgm:pt modelId="{B2FCBF28-2239-4A1D-8FC7-EEA5C56AF665}" type="pres">
      <dgm:prSet presAssocID="{88D4E3DE-6CEF-4F94-815D-59132C16143A}" presName="node" presStyleLbl="node1" presStyleIdx="3" presStyleCnt="4">
        <dgm:presLayoutVars>
          <dgm:bulletEnabled val="1"/>
        </dgm:presLayoutVars>
      </dgm:prSet>
      <dgm:spPr/>
      <dgm:t>
        <a:bodyPr/>
        <a:lstStyle/>
        <a:p>
          <a:endParaRPr lang="zh-TW" altLang="en-US"/>
        </a:p>
      </dgm:t>
    </dgm:pt>
    <dgm:pt modelId="{E9305600-9A2B-4621-B401-22B437EE98FF}" type="pres">
      <dgm:prSet presAssocID="{88D4E3DE-6CEF-4F94-815D-59132C16143A}" presName="dummy" presStyleCnt="0"/>
      <dgm:spPr/>
      <dgm:t>
        <a:bodyPr/>
        <a:lstStyle/>
        <a:p>
          <a:endParaRPr lang="zh-TW" altLang="en-US"/>
        </a:p>
      </dgm:t>
    </dgm:pt>
    <dgm:pt modelId="{83F13D65-E548-45C8-8E2B-F1A868117A76}" type="pres">
      <dgm:prSet presAssocID="{0E7AFEA7-9812-4C3F-AE47-6F27F83C1096}" presName="sibTrans" presStyleLbl="sibTrans2D1" presStyleIdx="3" presStyleCnt="4"/>
      <dgm:spPr/>
      <dgm:t>
        <a:bodyPr/>
        <a:lstStyle/>
        <a:p>
          <a:endParaRPr lang="zh-TW" altLang="en-US"/>
        </a:p>
      </dgm:t>
    </dgm:pt>
  </dgm:ptLst>
  <dgm:cxnLst>
    <dgm:cxn modelId="{5D1EFFBF-D6AB-46F2-990B-50CDFD0C62E3}" type="presOf" srcId="{3446CEF0-2370-48C5-A1F2-4EF2773ED560}" destId="{0DE578CD-A7BA-497B-A985-179EEFE1D8EE}" srcOrd="0" destOrd="0" presId="urn:microsoft.com/office/officeart/2005/8/layout/radial6"/>
    <dgm:cxn modelId="{CF072472-B5AD-4C4A-A1A7-2B9C32197D6B}" srcId="{CD9FA200-419F-4F2E-95B3-95F128BA682D}" destId="{88D4E3DE-6CEF-4F94-815D-59132C16143A}" srcOrd="3" destOrd="0" parTransId="{E5A61ED3-9603-4740-8EE2-096D336E9052}" sibTransId="{0E7AFEA7-9812-4C3F-AE47-6F27F83C1096}"/>
    <dgm:cxn modelId="{A357973D-2E1A-4EBE-A9F7-17BC759D18B9}" type="presOf" srcId="{0E7AFEA7-9812-4C3F-AE47-6F27F83C1096}" destId="{83F13D65-E548-45C8-8E2B-F1A868117A76}" srcOrd="0" destOrd="0" presId="urn:microsoft.com/office/officeart/2005/8/layout/radial6"/>
    <dgm:cxn modelId="{61B112C7-245F-4415-863D-C0886777C82A}" type="presOf" srcId="{6F3FA87A-E555-4C3D-BCB7-877EEA9C5DAE}" destId="{E4DF938D-894D-449A-8D0D-90E57326C5EC}" srcOrd="0" destOrd="0" presId="urn:microsoft.com/office/officeart/2005/8/layout/radial6"/>
    <dgm:cxn modelId="{6630B07E-D300-45DE-B69A-C532CF72DBB7}" type="presOf" srcId="{4324AC79-6C24-4B22-B639-6F7B021893AF}" destId="{027DAB58-51C0-4299-831D-69F575568E4D}" srcOrd="0" destOrd="0" presId="urn:microsoft.com/office/officeart/2005/8/layout/radial6"/>
    <dgm:cxn modelId="{13020859-3B0B-40CD-914D-5B56C66FB67F}" srcId="{68A53C5E-E459-4343-86B8-435F58467FD6}" destId="{CD9FA200-419F-4F2E-95B3-95F128BA682D}" srcOrd="0" destOrd="0" parTransId="{3F56161C-3C4A-4A9E-B874-9FE9FE02AFFA}" sibTransId="{EAFB8A43-C4CE-46AE-9A43-12397C36DA8D}"/>
    <dgm:cxn modelId="{37129B35-3C53-455E-BF47-1CAF4124F0F2}" srcId="{CD9FA200-419F-4F2E-95B3-95F128BA682D}" destId="{194753FA-9996-4774-8ADB-42233218E84F}" srcOrd="1" destOrd="0" parTransId="{E02E16CC-2260-453B-B74F-530A15A91083}" sibTransId="{3446CEF0-2370-48C5-A1F2-4EF2773ED560}"/>
    <dgm:cxn modelId="{585DCD23-5507-4177-AC53-0F6F62390834}" type="presOf" srcId="{88D4E3DE-6CEF-4F94-815D-59132C16143A}" destId="{B2FCBF28-2239-4A1D-8FC7-EEA5C56AF665}" srcOrd="0" destOrd="0" presId="urn:microsoft.com/office/officeart/2005/8/layout/radial6"/>
    <dgm:cxn modelId="{05914DF6-F725-4884-BA20-063D9B94D9E8}" type="presOf" srcId="{194753FA-9996-4774-8ADB-42233218E84F}" destId="{764B804E-B432-40F1-877F-0C285E6713C9}" srcOrd="0" destOrd="0" presId="urn:microsoft.com/office/officeart/2005/8/layout/radial6"/>
    <dgm:cxn modelId="{C0C1347E-C34A-4D61-A517-C8664EE16261}" type="presOf" srcId="{CD9FA200-419F-4F2E-95B3-95F128BA682D}" destId="{1DE2E849-1F26-4CB2-9883-2FEE996E36AD}" srcOrd="0" destOrd="0" presId="urn:microsoft.com/office/officeart/2005/8/layout/radial6"/>
    <dgm:cxn modelId="{6C552399-D3B4-476E-885C-C076E6C1D757}" type="presOf" srcId="{71A1B6F3-52D2-4BF2-8F72-BCE1393105C4}" destId="{9E8B3820-746F-4981-A76B-A257E104EF29}" srcOrd="0" destOrd="0" presId="urn:microsoft.com/office/officeart/2005/8/layout/radial6"/>
    <dgm:cxn modelId="{E30141FE-D4F8-4DCE-8316-F3CFB0B56552}" srcId="{CD9FA200-419F-4F2E-95B3-95F128BA682D}" destId="{A50F752F-97E6-4B85-8CED-C2419A903D79}" srcOrd="2" destOrd="0" parTransId="{3E27D6F0-EFE4-438F-9416-C44EACB956D4}" sibTransId="{71A1B6F3-52D2-4BF2-8F72-BCE1393105C4}"/>
    <dgm:cxn modelId="{D4FA0F47-4675-43F2-A6CD-2B8E5D2814AE}" type="presOf" srcId="{68A53C5E-E459-4343-86B8-435F58467FD6}" destId="{8958BDE5-2E37-42F9-BB9B-BADA26F2DB15}" srcOrd="0" destOrd="0" presId="urn:microsoft.com/office/officeart/2005/8/layout/radial6"/>
    <dgm:cxn modelId="{236B6B0E-E0BE-41FD-BE05-C7B92F99838C}" type="presOf" srcId="{A50F752F-97E6-4B85-8CED-C2419A903D79}" destId="{ED2400B0-C8F9-442C-A8B5-F033FAD44CD1}" srcOrd="0" destOrd="0" presId="urn:microsoft.com/office/officeart/2005/8/layout/radial6"/>
    <dgm:cxn modelId="{C2820384-7066-4B6C-B69F-930C6A1EAECF}" srcId="{CD9FA200-419F-4F2E-95B3-95F128BA682D}" destId="{6F3FA87A-E555-4C3D-BCB7-877EEA9C5DAE}" srcOrd="0" destOrd="0" parTransId="{C5C54F59-4CDE-450A-B1B7-FAD1638F7575}" sibTransId="{4324AC79-6C24-4B22-B639-6F7B021893AF}"/>
    <dgm:cxn modelId="{063BA91A-7715-47F5-A2DC-1F6BFDEB0AEC}" type="presParOf" srcId="{8958BDE5-2E37-42F9-BB9B-BADA26F2DB15}" destId="{1DE2E849-1F26-4CB2-9883-2FEE996E36AD}" srcOrd="0" destOrd="0" presId="urn:microsoft.com/office/officeart/2005/8/layout/radial6"/>
    <dgm:cxn modelId="{64BD693C-73C9-4118-B5E6-4490D15B5DC2}" type="presParOf" srcId="{8958BDE5-2E37-42F9-BB9B-BADA26F2DB15}" destId="{E4DF938D-894D-449A-8D0D-90E57326C5EC}" srcOrd="1" destOrd="0" presId="urn:microsoft.com/office/officeart/2005/8/layout/radial6"/>
    <dgm:cxn modelId="{4022C77A-0067-4AF0-B463-86281C5B27C0}" type="presParOf" srcId="{8958BDE5-2E37-42F9-BB9B-BADA26F2DB15}" destId="{E5CA3EA8-7699-468E-BFBF-7CF6EA83843B}" srcOrd="2" destOrd="0" presId="urn:microsoft.com/office/officeart/2005/8/layout/radial6"/>
    <dgm:cxn modelId="{BD5D4A71-91AD-48C2-81B7-C01C19483349}" type="presParOf" srcId="{8958BDE5-2E37-42F9-BB9B-BADA26F2DB15}" destId="{027DAB58-51C0-4299-831D-69F575568E4D}" srcOrd="3" destOrd="0" presId="urn:microsoft.com/office/officeart/2005/8/layout/radial6"/>
    <dgm:cxn modelId="{F42FE371-6304-4E25-8349-9A3C8C9EF2CD}" type="presParOf" srcId="{8958BDE5-2E37-42F9-BB9B-BADA26F2DB15}" destId="{764B804E-B432-40F1-877F-0C285E6713C9}" srcOrd="4" destOrd="0" presId="urn:microsoft.com/office/officeart/2005/8/layout/radial6"/>
    <dgm:cxn modelId="{A65970A7-2F7D-4F3C-94FE-6C28AEF4083A}" type="presParOf" srcId="{8958BDE5-2E37-42F9-BB9B-BADA26F2DB15}" destId="{B3E0644A-CF0B-40B5-A398-F472DC6DAEEA}" srcOrd="5" destOrd="0" presId="urn:microsoft.com/office/officeart/2005/8/layout/radial6"/>
    <dgm:cxn modelId="{97F14A7D-70A1-457B-B916-4EE312F5C886}" type="presParOf" srcId="{8958BDE5-2E37-42F9-BB9B-BADA26F2DB15}" destId="{0DE578CD-A7BA-497B-A985-179EEFE1D8EE}" srcOrd="6" destOrd="0" presId="urn:microsoft.com/office/officeart/2005/8/layout/radial6"/>
    <dgm:cxn modelId="{DDAB4276-1959-4100-9EC4-255DCC7D03DC}" type="presParOf" srcId="{8958BDE5-2E37-42F9-BB9B-BADA26F2DB15}" destId="{ED2400B0-C8F9-442C-A8B5-F033FAD44CD1}" srcOrd="7" destOrd="0" presId="urn:microsoft.com/office/officeart/2005/8/layout/radial6"/>
    <dgm:cxn modelId="{EC1B2C2B-E937-4384-82EB-FF7DAB764EE0}" type="presParOf" srcId="{8958BDE5-2E37-42F9-BB9B-BADA26F2DB15}" destId="{841E89FC-52A7-4492-BD60-D8B438303738}" srcOrd="8" destOrd="0" presId="urn:microsoft.com/office/officeart/2005/8/layout/radial6"/>
    <dgm:cxn modelId="{2D2AB3F0-4F47-48B0-9883-8FD60C1059D6}" type="presParOf" srcId="{8958BDE5-2E37-42F9-BB9B-BADA26F2DB15}" destId="{9E8B3820-746F-4981-A76B-A257E104EF29}" srcOrd="9" destOrd="0" presId="urn:microsoft.com/office/officeart/2005/8/layout/radial6"/>
    <dgm:cxn modelId="{95E95451-A0E4-4C9C-9A2A-996E14F050D0}" type="presParOf" srcId="{8958BDE5-2E37-42F9-BB9B-BADA26F2DB15}" destId="{B2FCBF28-2239-4A1D-8FC7-EEA5C56AF665}" srcOrd="10" destOrd="0" presId="urn:microsoft.com/office/officeart/2005/8/layout/radial6"/>
    <dgm:cxn modelId="{03E1A7A3-323F-41D4-A033-C6C4FBEF78EF}" type="presParOf" srcId="{8958BDE5-2E37-42F9-BB9B-BADA26F2DB15}" destId="{E9305600-9A2B-4621-B401-22B437EE98FF}" srcOrd="11" destOrd="0" presId="urn:microsoft.com/office/officeart/2005/8/layout/radial6"/>
    <dgm:cxn modelId="{D86B7534-8809-4607-A31A-AD9D85E2BA1C}" type="presParOf" srcId="{8958BDE5-2E37-42F9-BB9B-BADA26F2DB15}" destId="{83F13D65-E548-45C8-8E2B-F1A868117A7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B53FA-9E1D-480B-8CA4-A10E725982E1}" type="doc">
      <dgm:prSet loTypeId="urn:microsoft.com/office/officeart/2005/8/layout/hierarchy3" loCatId="hierarchy" qsTypeId="urn:microsoft.com/office/officeart/2005/8/quickstyle/3d1" qsCatId="3D" csTypeId="urn:microsoft.com/office/officeart/2005/8/colors/colorful1" csCatId="colorful" phldr="1"/>
      <dgm:spPr/>
      <dgm:t>
        <a:bodyPr/>
        <a:lstStyle/>
        <a:p>
          <a:endParaRPr lang="zh-TW" altLang="en-US"/>
        </a:p>
      </dgm:t>
    </dgm:pt>
    <dgm:pt modelId="{27DA1A43-EAA9-4484-A87D-FAB6EA38FCD6}">
      <dgm:prSet phldrT="[文字]"/>
      <dgm:spPr/>
      <dgm:t>
        <a:bodyPr/>
        <a:lstStyle/>
        <a:p>
          <a:r>
            <a:rPr lang="zh-TW" altLang="en-US" dirty="0" smtClean="0"/>
            <a:t>教室實踐</a:t>
          </a:r>
          <a:endParaRPr lang="zh-TW" altLang="en-US" dirty="0"/>
        </a:p>
      </dgm:t>
    </dgm:pt>
    <dgm:pt modelId="{8130632F-D365-4E61-B167-0D038F25E973}" type="parTrans" cxnId="{FCCF7E82-5734-461B-A7E7-BD8816A167FE}">
      <dgm:prSet/>
      <dgm:spPr/>
      <dgm:t>
        <a:bodyPr/>
        <a:lstStyle/>
        <a:p>
          <a:endParaRPr lang="zh-TW" altLang="en-US"/>
        </a:p>
      </dgm:t>
    </dgm:pt>
    <dgm:pt modelId="{D087BD05-3511-4AF8-866A-B3908E57A766}" type="sibTrans" cxnId="{FCCF7E82-5734-461B-A7E7-BD8816A167FE}">
      <dgm:prSet/>
      <dgm:spPr/>
      <dgm:t>
        <a:bodyPr/>
        <a:lstStyle/>
        <a:p>
          <a:endParaRPr lang="zh-TW" altLang="en-US"/>
        </a:p>
      </dgm:t>
    </dgm:pt>
    <dgm:pt modelId="{5D06F12E-24C8-41C0-B628-76962E1B1A58}">
      <dgm:prSet phldrT="[文字]"/>
      <dgm:spPr/>
      <dgm:t>
        <a:bodyPr/>
        <a:lstStyle/>
        <a:p>
          <a:r>
            <a:rPr lang="zh-TW" altLang="en-US" dirty="0" smtClean="0"/>
            <a:t>活動的</a:t>
          </a:r>
          <a:endParaRPr lang="zh-TW" altLang="en-US" dirty="0"/>
        </a:p>
      </dgm:t>
    </dgm:pt>
    <dgm:pt modelId="{5086F63C-AECE-46B4-B765-E65B5669AFC2}" type="parTrans" cxnId="{F77B55A6-0BA6-46E1-B0AE-069518E4FC83}">
      <dgm:prSet/>
      <dgm:spPr/>
      <dgm:t>
        <a:bodyPr/>
        <a:lstStyle/>
        <a:p>
          <a:endParaRPr lang="zh-TW" altLang="en-US"/>
        </a:p>
      </dgm:t>
    </dgm:pt>
    <dgm:pt modelId="{45E6A7D2-5584-4F07-9F25-FC7988AFD308}" type="sibTrans" cxnId="{F77B55A6-0BA6-46E1-B0AE-069518E4FC83}">
      <dgm:prSet/>
      <dgm:spPr/>
      <dgm:t>
        <a:bodyPr/>
        <a:lstStyle/>
        <a:p>
          <a:endParaRPr lang="zh-TW" altLang="en-US"/>
        </a:p>
      </dgm:t>
    </dgm:pt>
    <dgm:pt modelId="{C3B7A3CB-0C3E-4504-AAF4-42C287458380}">
      <dgm:prSet phldrT="[文字]"/>
      <dgm:spPr/>
      <dgm:t>
        <a:bodyPr/>
        <a:lstStyle/>
        <a:p>
          <a:r>
            <a:rPr lang="zh-TW" altLang="en-US" dirty="0" smtClean="0"/>
            <a:t>協同的</a:t>
          </a:r>
          <a:endParaRPr lang="zh-TW" altLang="en-US" dirty="0"/>
        </a:p>
      </dgm:t>
    </dgm:pt>
    <dgm:pt modelId="{808A13DF-1FBE-455F-9DBE-949A5F09844D}" type="parTrans" cxnId="{1AD29084-8627-4E55-8830-9B8A053004B2}">
      <dgm:prSet/>
      <dgm:spPr/>
      <dgm:t>
        <a:bodyPr/>
        <a:lstStyle/>
        <a:p>
          <a:endParaRPr lang="zh-TW" altLang="en-US"/>
        </a:p>
      </dgm:t>
    </dgm:pt>
    <dgm:pt modelId="{A46C1665-6507-4656-B929-C6D2071150D7}" type="sibTrans" cxnId="{1AD29084-8627-4E55-8830-9B8A053004B2}">
      <dgm:prSet/>
      <dgm:spPr/>
      <dgm:t>
        <a:bodyPr/>
        <a:lstStyle/>
        <a:p>
          <a:endParaRPr lang="zh-TW" altLang="en-US"/>
        </a:p>
      </dgm:t>
    </dgm:pt>
    <dgm:pt modelId="{BA4E3CC7-1714-472F-92F3-D2AF657015F1}">
      <dgm:prSet phldrT="[文字]"/>
      <dgm:spPr/>
      <dgm:t>
        <a:bodyPr/>
        <a:lstStyle/>
        <a:p>
          <a:r>
            <a:rPr lang="zh-TW" altLang="en-US" dirty="0" smtClean="0">
              <a:solidFill>
                <a:schemeClr val="tx1"/>
              </a:solidFill>
            </a:rPr>
            <a:t>課程設計</a:t>
          </a:r>
          <a:endParaRPr lang="zh-TW" altLang="en-US" dirty="0">
            <a:solidFill>
              <a:schemeClr val="tx1"/>
            </a:solidFill>
          </a:endParaRPr>
        </a:p>
      </dgm:t>
    </dgm:pt>
    <dgm:pt modelId="{EB1F840E-3193-46BE-BDC4-CB47F745D504}" type="parTrans" cxnId="{56E45DA2-D995-409E-B269-2A1D4C14AA85}">
      <dgm:prSet/>
      <dgm:spPr/>
      <dgm:t>
        <a:bodyPr/>
        <a:lstStyle/>
        <a:p>
          <a:endParaRPr lang="zh-TW" altLang="en-US"/>
        </a:p>
      </dgm:t>
    </dgm:pt>
    <dgm:pt modelId="{C36F7859-6AE6-4347-AF37-32861BCD5398}" type="sibTrans" cxnId="{56E45DA2-D995-409E-B269-2A1D4C14AA85}">
      <dgm:prSet/>
      <dgm:spPr/>
      <dgm:t>
        <a:bodyPr/>
        <a:lstStyle/>
        <a:p>
          <a:endParaRPr lang="zh-TW" altLang="en-US"/>
        </a:p>
      </dgm:t>
    </dgm:pt>
    <dgm:pt modelId="{B1D72E59-34BF-4751-8451-691035F27496}">
      <dgm:prSet phldrT="[文字]"/>
      <dgm:spPr/>
      <dgm:t>
        <a:bodyPr/>
        <a:lstStyle/>
        <a:p>
          <a:r>
            <a:rPr lang="zh-TW" altLang="en-US" dirty="0" smtClean="0"/>
            <a:t>主題</a:t>
          </a:r>
          <a:endParaRPr lang="zh-TW" altLang="en-US" dirty="0"/>
        </a:p>
      </dgm:t>
    </dgm:pt>
    <dgm:pt modelId="{0164C9A9-DD1C-45AA-8235-FA30AE1ACF73}" type="parTrans" cxnId="{101D08D4-5BC3-4A67-A754-DBBE33BC86E9}">
      <dgm:prSet/>
      <dgm:spPr/>
      <dgm:t>
        <a:bodyPr/>
        <a:lstStyle/>
        <a:p>
          <a:endParaRPr lang="zh-TW" altLang="en-US"/>
        </a:p>
      </dgm:t>
    </dgm:pt>
    <dgm:pt modelId="{5DF0C789-DCAA-4659-A2FB-57F892B3145D}" type="sibTrans" cxnId="{101D08D4-5BC3-4A67-A754-DBBE33BC86E9}">
      <dgm:prSet/>
      <dgm:spPr/>
      <dgm:t>
        <a:bodyPr/>
        <a:lstStyle/>
        <a:p>
          <a:endParaRPr lang="zh-TW" altLang="en-US"/>
        </a:p>
      </dgm:t>
    </dgm:pt>
    <dgm:pt modelId="{B8E8CF7B-28DC-4CF2-BEA9-CD7FBA6CF237}">
      <dgm:prSet phldrT="[文字]"/>
      <dgm:spPr/>
      <dgm:t>
        <a:bodyPr/>
        <a:lstStyle/>
        <a:p>
          <a:r>
            <a:rPr lang="zh-TW" altLang="en-US" dirty="0" smtClean="0"/>
            <a:t>探究</a:t>
          </a:r>
          <a:endParaRPr lang="zh-TW" altLang="en-US" dirty="0"/>
        </a:p>
      </dgm:t>
    </dgm:pt>
    <dgm:pt modelId="{D502ADE3-6E2F-4C75-9A91-DF9932EC1EEC}" type="parTrans" cxnId="{7CA4D62D-0431-4FA2-BD33-7BFAB8FBE1D6}">
      <dgm:prSet/>
      <dgm:spPr/>
      <dgm:t>
        <a:bodyPr/>
        <a:lstStyle/>
        <a:p>
          <a:endParaRPr lang="zh-TW" altLang="en-US"/>
        </a:p>
      </dgm:t>
    </dgm:pt>
    <dgm:pt modelId="{6BD400C1-1D92-4783-A681-544A92755AD3}" type="sibTrans" cxnId="{7CA4D62D-0431-4FA2-BD33-7BFAB8FBE1D6}">
      <dgm:prSet/>
      <dgm:spPr/>
      <dgm:t>
        <a:bodyPr/>
        <a:lstStyle/>
        <a:p>
          <a:endParaRPr lang="zh-TW" altLang="en-US"/>
        </a:p>
      </dgm:t>
    </dgm:pt>
    <dgm:pt modelId="{A5EBC786-A175-4494-99B9-EE6BB8F40AB5}">
      <dgm:prSet/>
      <dgm:spPr/>
      <dgm:t>
        <a:bodyPr/>
        <a:lstStyle/>
        <a:p>
          <a:r>
            <a:rPr lang="zh-TW" altLang="en-US" dirty="0" smtClean="0"/>
            <a:t>反思的</a:t>
          </a:r>
          <a:endParaRPr lang="zh-TW" altLang="en-US" dirty="0"/>
        </a:p>
      </dgm:t>
    </dgm:pt>
    <dgm:pt modelId="{0A5C6961-8A82-4A84-8541-F4DB11FF344F}" type="parTrans" cxnId="{CAF99D76-C6A7-4252-BFAE-BF7BA2F645F9}">
      <dgm:prSet/>
      <dgm:spPr/>
      <dgm:t>
        <a:bodyPr/>
        <a:lstStyle/>
        <a:p>
          <a:endParaRPr lang="zh-TW" altLang="en-US"/>
        </a:p>
      </dgm:t>
    </dgm:pt>
    <dgm:pt modelId="{A2305B3A-7B7F-497D-BE70-EFE693D12976}" type="sibTrans" cxnId="{CAF99D76-C6A7-4252-BFAE-BF7BA2F645F9}">
      <dgm:prSet/>
      <dgm:spPr/>
      <dgm:t>
        <a:bodyPr/>
        <a:lstStyle/>
        <a:p>
          <a:endParaRPr lang="zh-TW" altLang="en-US"/>
        </a:p>
      </dgm:t>
    </dgm:pt>
    <dgm:pt modelId="{E07328A1-C6ED-482D-AFF5-E3175A038B02}">
      <dgm:prSet/>
      <dgm:spPr/>
      <dgm:t>
        <a:bodyPr/>
        <a:lstStyle/>
        <a:p>
          <a:r>
            <a:rPr lang="zh-TW" altLang="en-US" dirty="0" smtClean="0"/>
            <a:t>表現</a:t>
          </a:r>
          <a:endParaRPr lang="zh-TW" altLang="en-US" dirty="0"/>
        </a:p>
      </dgm:t>
    </dgm:pt>
    <dgm:pt modelId="{57B3D124-2BB3-4FB3-B885-7AB2BC3886BD}" type="parTrans" cxnId="{12ACD715-F235-41EF-AFDF-0C0ADA131F36}">
      <dgm:prSet/>
      <dgm:spPr/>
      <dgm:t>
        <a:bodyPr/>
        <a:lstStyle/>
        <a:p>
          <a:endParaRPr lang="zh-TW" altLang="en-US"/>
        </a:p>
      </dgm:t>
    </dgm:pt>
    <dgm:pt modelId="{83432E21-9B11-475D-932D-CEBB9BF8E9D2}" type="sibTrans" cxnId="{12ACD715-F235-41EF-AFDF-0C0ADA131F36}">
      <dgm:prSet/>
      <dgm:spPr/>
      <dgm:t>
        <a:bodyPr/>
        <a:lstStyle/>
        <a:p>
          <a:endParaRPr lang="zh-TW" altLang="en-US"/>
        </a:p>
      </dgm:t>
    </dgm:pt>
    <dgm:pt modelId="{2B979807-14ED-4C29-9B16-133405AC7D57}" type="pres">
      <dgm:prSet presAssocID="{215B53FA-9E1D-480B-8CA4-A10E725982E1}" presName="diagram" presStyleCnt="0">
        <dgm:presLayoutVars>
          <dgm:chPref val="1"/>
          <dgm:dir/>
          <dgm:animOne val="branch"/>
          <dgm:animLvl val="lvl"/>
          <dgm:resizeHandles/>
        </dgm:presLayoutVars>
      </dgm:prSet>
      <dgm:spPr/>
      <dgm:t>
        <a:bodyPr/>
        <a:lstStyle/>
        <a:p>
          <a:endParaRPr lang="zh-TW" altLang="en-US"/>
        </a:p>
      </dgm:t>
    </dgm:pt>
    <dgm:pt modelId="{E76942A1-9BE9-4415-80D4-39270F9734C8}" type="pres">
      <dgm:prSet presAssocID="{27DA1A43-EAA9-4484-A87D-FAB6EA38FCD6}" presName="root" presStyleCnt="0"/>
      <dgm:spPr/>
      <dgm:t>
        <a:bodyPr/>
        <a:lstStyle/>
        <a:p>
          <a:endParaRPr lang="zh-TW" altLang="en-US"/>
        </a:p>
      </dgm:t>
    </dgm:pt>
    <dgm:pt modelId="{3B49067A-0D67-40CA-8A23-362C4E406994}" type="pres">
      <dgm:prSet presAssocID="{27DA1A43-EAA9-4484-A87D-FAB6EA38FCD6}" presName="rootComposite" presStyleCnt="0"/>
      <dgm:spPr/>
      <dgm:t>
        <a:bodyPr/>
        <a:lstStyle/>
        <a:p>
          <a:endParaRPr lang="zh-TW" altLang="en-US"/>
        </a:p>
      </dgm:t>
    </dgm:pt>
    <dgm:pt modelId="{F6C637B0-0AB5-462F-AA53-E93784E8CE9D}" type="pres">
      <dgm:prSet presAssocID="{27DA1A43-EAA9-4484-A87D-FAB6EA38FCD6}" presName="rootText" presStyleLbl="node1" presStyleIdx="0" presStyleCnt="2"/>
      <dgm:spPr/>
      <dgm:t>
        <a:bodyPr/>
        <a:lstStyle/>
        <a:p>
          <a:endParaRPr lang="zh-TW" altLang="en-US"/>
        </a:p>
      </dgm:t>
    </dgm:pt>
    <dgm:pt modelId="{6886BCC8-66D2-47F7-B647-61466CB838E5}" type="pres">
      <dgm:prSet presAssocID="{27DA1A43-EAA9-4484-A87D-FAB6EA38FCD6}" presName="rootConnector" presStyleLbl="node1" presStyleIdx="0" presStyleCnt="2"/>
      <dgm:spPr/>
      <dgm:t>
        <a:bodyPr/>
        <a:lstStyle/>
        <a:p>
          <a:endParaRPr lang="zh-TW" altLang="en-US"/>
        </a:p>
      </dgm:t>
    </dgm:pt>
    <dgm:pt modelId="{F0FB035A-F3A6-49F2-AC70-F8FF4F9DD028}" type="pres">
      <dgm:prSet presAssocID="{27DA1A43-EAA9-4484-A87D-FAB6EA38FCD6}" presName="childShape" presStyleCnt="0"/>
      <dgm:spPr/>
      <dgm:t>
        <a:bodyPr/>
        <a:lstStyle/>
        <a:p>
          <a:endParaRPr lang="zh-TW" altLang="en-US"/>
        </a:p>
      </dgm:t>
    </dgm:pt>
    <dgm:pt modelId="{375A515A-2C46-470A-8412-8E39B031B99F}" type="pres">
      <dgm:prSet presAssocID="{5086F63C-AECE-46B4-B765-E65B5669AFC2}" presName="Name13" presStyleLbl="parChTrans1D2" presStyleIdx="0" presStyleCnt="6"/>
      <dgm:spPr/>
      <dgm:t>
        <a:bodyPr/>
        <a:lstStyle/>
        <a:p>
          <a:endParaRPr lang="zh-TW" altLang="en-US"/>
        </a:p>
      </dgm:t>
    </dgm:pt>
    <dgm:pt modelId="{1AED69A9-9AC8-4D53-A0C9-2C98867747F1}" type="pres">
      <dgm:prSet presAssocID="{5D06F12E-24C8-41C0-B628-76962E1B1A58}" presName="childText" presStyleLbl="bgAcc1" presStyleIdx="0" presStyleCnt="6">
        <dgm:presLayoutVars>
          <dgm:bulletEnabled val="1"/>
        </dgm:presLayoutVars>
      </dgm:prSet>
      <dgm:spPr/>
      <dgm:t>
        <a:bodyPr/>
        <a:lstStyle/>
        <a:p>
          <a:endParaRPr lang="zh-TW" altLang="en-US"/>
        </a:p>
      </dgm:t>
    </dgm:pt>
    <dgm:pt modelId="{DD76B20E-1F28-4C67-8DE8-CC424ECEC4F9}" type="pres">
      <dgm:prSet presAssocID="{808A13DF-1FBE-455F-9DBE-949A5F09844D}" presName="Name13" presStyleLbl="parChTrans1D2" presStyleIdx="1" presStyleCnt="6"/>
      <dgm:spPr/>
      <dgm:t>
        <a:bodyPr/>
        <a:lstStyle/>
        <a:p>
          <a:endParaRPr lang="zh-TW" altLang="en-US"/>
        </a:p>
      </dgm:t>
    </dgm:pt>
    <dgm:pt modelId="{F0962869-AC7D-4BD3-B129-E217E93CE404}" type="pres">
      <dgm:prSet presAssocID="{C3B7A3CB-0C3E-4504-AAF4-42C287458380}" presName="childText" presStyleLbl="bgAcc1" presStyleIdx="1" presStyleCnt="6">
        <dgm:presLayoutVars>
          <dgm:bulletEnabled val="1"/>
        </dgm:presLayoutVars>
      </dgm:prSet>
      <dgm:spPr/>
      <dgm:t>
        <a:bodyPr/>
        <a:lstStyle/>
        <a:p>
          <a:endParaRPr lang="zh-TW" altLang="en-US"/>
        </a:p>
      </dgm:t>
    </dgm:pt>
    <dgm:pt modelId="{3E22865A-C60B-40E5-9076-C8AA6444197D}" type="pres">
      <dgm:prSet presAssocID="{0A5C6961-8A82-4A84-8541-F4DB11FF344F}" presName="Name13" presStyleLbl="parChTrans1D2" presStyleIdx="2" presStyleCnt="6"/>
      <dgm:spPr/>
      <dgm:t>
        <a:bodyPr/>
        <a:lstStyle/>
        <a:p>
          <a:endParaRPr lang="zh-TW" altLang="en-US"/>
        </a:p>
      </dgm:t>
    </dgm:pt>
    <dgm:pt modelId="{5C2A39E8-3FE0-4645-BB9E-58429B89797C}" type="pres">
      <dgm:prSet presAssocID="{A5EBC786-A175-4494-99B9-EE6BB8F40AB5}" presName="childText" presStyleLbl="bgAcc1" presStyleIdx="2" presStyleCnt="6">
        <dgm:presLayoutVars>
          <dgm:bulletEnabled val="1"/>
        </dgm:presLayoutVars>
      </dgm:prSet>
      <dgm:spPr/>
      <dgm:t>
        <a:bodyPr/>
        <a:lstStyle/>
        <a:p>
          <a:endParaRPr lang="zh-TW" altLang="en-US"/>
        </a:p>
      </dgm:t>
    </dgm:pt>
    <dgm:pt modelId="{59BE0304-34AA-4381-A359-FC4EF8D504E4}" type="pres">
      <dgm:prSet presAssocID="{BA4E3CC7-1714-472F-92F3-D2AF657015F1}" presName="root" presStyleCnt="0"/>
      <dgm:spPr/>
      <dgm:t>
        <a:bodyPr/>
        <a:lstStyle/>
        <a:p>
          <a:endParaRPr lang="zh-TW" altLang="en-US"/>
        </a:p>
      </dgm:t>
    </dgm:pt>
    <dgm:pt modelId="{A3023B67-6BE3-45E2-8231-60A599DD1995}" type="pres">
      <dgm:prSet presAssocID="{BA4E3CC7-1714-472F-92F3-D2AF657015F1}" presName="rootComposite" presStyleCnt="0"/>
      <dgm:spPr/>
      <dgm:t>
        <a:bodyPr/>
        <a:lstStyle/>
        <a:p>
          <a:endParaRPr lang="zh-TW" altLang="en-US"/>
        </a:p>
      </dgm:t>
    </dgm:pt>
    <dgm:pt modelId="{604828D9-39B1-441D-8678-0AF3269704AB}" type="pres">
      <dgm:prSet presAssocID="{BA4E3CC7-1714-472F-92F3-D2AF657015F1}" presName="rootText" presStyleLbl="node1" presStyleIdx="1" presStyleCnt="2"/>
      <dgm:spPr/>
      <dgm:t>
        <a:bodyPr/>
        <a:lstStyle/>
        <a:p>
          <a:endParaRPr lang="zh-TW" altLang="en-US"/>
        </a:p>
      </dgm:t>
    </dgm:pt>
    <dgm:pt modelId="{F4FE11DA-3520-48EC-81E0-E085299E3964}" type="pres">
      <dgm:prSet presAssocID="{BA4E3CC7-1714-472F-92F3-D2AF657015F1}" presName="rootConnector" presStyleLbl="node1" presStyleIdx="1" presStyleCnt="2"/>
      <dgm:spPr/>
      <dgm:t>
        <a:bodyPr/>
        <a:lstStyle/>
        <a:p>
          <a:endParaRPr lang="zh-TW" altLang="en-US"/>
        </a:p>
      </dgm:t>
    </dgm:pt>
    <dgm:pt modelId="{163E913A-50EE-4C99-AF63-3F163AB08996}" type="pres">
      <dgm:prSet presAssocID="{BA4E3CC7-1714-472F-92F3-D2AF657015F1}" presName="childShape" presStyleCnt="0"/>
      <dgm:spPr/>
      <dgm:t>
        <a:bodyPr/>
        <a:lstStyle/>
        <a:p>
          <a:endParaRPr lang="zh-TW" altLang="en-US"/>
        </a:p>
      </dgm:t>
    </dgm:pt>
    <dgm:pt modelId="{EE37EF78-0DAE-41D4-BDCF-A698220827A6}" type="pres">
      <dgm:prSet presAssocID="{0164C9A9-DD1C-45AA-8235-FA30AE1ACF73}" presName="Name13" presStyleLbl="parChTrans1D2" presStyleIdx="3" presStyleCnt="6"/>
      <dgm:spPr/>
      <dgm:t>
        <a:bodyPr/>
        <a:lstStyle/>
        <a:p>
          <a:endParaRPr lang="zh-TW" altLang="en-US"/>
        </a:p>
      </dgm:t>
    </dgm:pt>
    <dgm:pt modelId="{3F566C1D-12D5-45A7-AD1D-D6D8C04031AD}" type="pres">
      <dgm:prSet presAssocID="{B1D72E59-34BF-4751-8451-691035F27496}" presName="childText" presStyleLbl="bgAcc1" presStyleIdx="3" presStyleCnt="6">
        <dgm:presLayoutVars>
          <dgm:bulletEnabled val="1"/>
        </dgm:presLayoutVars>
      </dgm:prSet>
      <dgm:spPr/>
      <dgm:t>
        <a:bodyPr/>
        <a:lstStyle/>
        <a:p>
          <a:endParaRPr lang="zh-TW" altLang="en-US"/>
        </a:p>
      </dgm:t>
    </dgm:pt>
    <dgm:pt modelId="{4D385531-E9E3-44C4-A16B-5841FEC82156}" type="pres">
      <dgm:prSet presAssocID="{D502ADE3-6E2F-4C75-9A91-DF9932EC1EEC}" presName="Name13" presStyleLbl="parChTrans1D2" presStyleIdx="4" presStyleCnt="6"/>
      <dgm:spPr/>
      <dgm:t>
        <a:bodyPr/>
        <a:lstStyle/>
        <a:p>
          <a:endParaRPr lang="zh-TW" altLang="en-US"/>
        </a:p>
      </dgm:t>
    </dgm:pt>
    <dgm:pt modelId="{4B076DC4-54FB-4A35-9F0A-A588495E23D8}" type="pres">
      <dgm:prSet presAssocID="{B8E8CF7B-28DC-4CF2-BEA9-CD7FBA6CF237}" presName="childText" presStyleLbl="bgAcc1" presStyleIdx="4" presStyleCnt="6">
        <dgm:presLayoutVars>
          <dgm:bulletEnabled val="1"/>
        </dgm:presLayoutVars>
      </dgm:prSet>
      <dgm:spPr/>
      <dgm:t>
        <a:bodyPr/>
        <a:lstStyle/>
        <a:p>
          <a:endParaRPr lang="zh-TW" altLang="en-US"/>
        </a:p>
      </dgm:t>
    </dgm:pt>
    <dgm:pt modelId="{0BEBF0CE-2F1D-4339-8106-6D999B1E8AC7}" type="pres">
      <dgm:prSet presAssocID="{57B3D124-2BB3-4FB3-B885-7AB2BC3886BD}" presName="Name13" presStyleLbl="parChTrans1D2" presStyleIdx="5" presStyleCnt="6"/>
      <dgm:spPr/>
      <dgm:t>
        <a:bodyPr/>
        <a:lstStyle/>
        <a:p>
          <a:endParaRPr lang="zh-TW" altLang="en-US"/>
        </a:p>
      </dgm:t>
    </dgm:pt>
    <dgm:pt modelId="{81EBF392-FA56-4290-9C2F-53A7907DC880}" type="pres">
      <dgm:prSet presAssocID="{E07328A1-C6ED-482D-AFF5-E3175A038B02}" presName="childText" presStyleLbl="bgAcc1" presStyleIdx="5" presStyleCnt="6">
        <dgm:presLayoutVars>
          <dgm:bulletEnabled val="1"/>
        </dgm:presLayoutVars>
      </dgm:prSet>
      <dgm:spPr/>
      <dgm:t>
        <a:bodyPr/>
        <a:lstStyle/>
        <a:p>
          <a:endParaRPr lang="zh-TW" altLang="en-US"/>
        </a:p>
      </dgm:t>
    </dgm:pt>
  </dgm:ptLst>
  <dgm:cxnLst>
    <dgm:cxn modelId="{2F4D8EA7-9674-4E72-A96F-8288E23E232B}" type="presOf" srcId="{0164C9A9-DD1C-45AA-8235-FA30AE1ACF73}" destId="{EE37EF78-0DAE-41D4-BDCF-A698220827A6}" srcOrd="0" destOrd="0" presId="urn:microsoft.com/office/officeart/2005/8/layout/hierarchy3"/>
    <dgm:cxn modelId="{101D08D4-5BC3-4A67-A754-DBBE33BC86E9}" srcId="{BA4E3CC7-1714-472F-92F3-D2AF657015F1}" destId="{B1D72E59-34BF-4751-8451-691035F27496}" srcOrd="0" destOrd="0" parTransId="{0164C9A9-DD1C-45AA-8235-FA30AE1ACF73}" sibTransId="{5DF0C789-DCAA-4659-A2FB-57F892B3145D}"/>
    <dgm:cxn modelId="{72363103-2BBF-4E1A-A3A5-83813DA93385}" type="presOf" srcId="{27DA1A43-EAA9-4484-A87D-FAB6EA38FCD6}" destId="{6886BCC8-66D2-47F7-B647-61466CB838E5}" srcOrd="1" destOrd="0" presId="urn:microsoft.com/office/officeart/2005/8/layout/hierarchy3"/>
    <dgm:cxn modelId="{1AD29084-8627-4E55-8830-9B8A053004B2}" srcId="{27DA1A43-EAA9-4484-A87D-FAB6EA38FCD6}" destId="{C3B7A3CB-0C3E-4504-AAF4-42C287458380}" srcOrd="1" destOrd="0" parTransId="{808A13DF-1FBE-455F-9DBE-949A5F09844D}" sibTransId="{A46C1665-6507-4656-B929-C6D2071150D7}"/>
    <dgm:cxn modelId="{18ED9061-330E-4C47-B375-EABD2AF1DB78}" type="presOf" srcId="{C3B7A3CB-0C3E-4504-AAF4-42C287458380}" destId="{F0962869-AC7D-4BD3-B129-E217E93CE404}" srcOrd="0" destOrd="0" presId="urn:microsoft.com/office/officeart/2005/8/layout/hierarchy3"/>
    <dgm:cxn modelId="{B63D55F8-6F33-4E21-9311-C2A7A3D7B907}" type="presOf" srcId="{BA4E3CC7-1714-472F-92F3-D2AF657015F1}" destId="{F4FE11DA-3520-48EC-81E0-E085299E3964}" srcOrd="1" destOrd="0" presId="urn:microsoft.com/office/officeart/2005/8/layout/hierarchy3"/>
    <dgm:cxn modelId="{9A675411-E43A-4F2F-BA2B-36187D33D199}" type="presOf" srcId="{0A5C6961-8A82-4A84-8541-F4DB11FF344F}" destId="{3E22865A-C60B-40E5-9076-C8AA6444197D}" srcOrd="0" destOrd="0" presId="urn:microsoft.com/office/officeart/2005/8/layout/hierarchy3"/>
    <dgm:cxn modelId="{CAF99D76-C6A7-4252-BFAE-BF7BA2F645F9}" srcId="{27DA1A43-EAA9-4484-A87D-FAB6EA38FCD6}" destId="{A5EBC786-A175-4494-99B9-EE6BB8F40AB5}" srcOrd="2" destOrd="0" parTransId="{0A5C6961-8A82-4A84-8541-F4DB11FF344F}" sibTransId="{A2305B3A-7B7F-497D-BE70-EFE693D12976}"/>
    <dgm:cxn modelId="{11B4E1FE-C4E8-4076-B38D-2331FDB6E9A3}" type="presOf" srcId="{B8E8CF7B-28DC-4CF2-BEA9-CD7FBA6CF237}" destId="{4B076DC4-54FB-4A35-9F0A-A588495E23D8}" srcOrd="0" destOrd="0" presId="urn:microsoft.com/office/officeart/2005/8/layout/hierarchy3"/>
    <dgm:cxn modelId="{C705DAB5-EF08-4408-966C-8D705EDEC1A7}" type="presOf" srcId="{A5EBC786-A175-4494-99B9-EE6BB8F40AB5}" destId="{5C2A39E8-3FE0-4645-BB9E-58429B89797C}" srcOrd="0" destOrd="0" presId="urn:microsoft.com/office/officeart/2005/8/layout/hierarchy3"/>
    <dgm:cxn modelId="{B877BBC6-2EBD-40A5-A7FE-E1729CC4EBAA}" type="presOf" srcId="{808A13DF-1FBE-455F-9DBE-949A5F09844D}" destId="{DD76B20E-1F28-4C67-8DE8-CC424ECEC4F9}" srcOrd="0" destOrd="0" presId="urn:microsoft.com/office/officeart/2005/8/layout/hierarchy3"/>
    <dgm:cxn modelId="{7CA4D62D-0431-4FA2-BD33-7BFAB8FBE1D6}" srcId="{BA4E3CC7-1714-472F-92F3-D2AF657015F1}" destId="{B8E8CF7B-28DC-4CF2-BEA9-CD7FBA6CF237}" srcOrd="1" destOrd="0" parTransId="{D502ADE3-6E2F-4C75-9A91-DF9932EC1EEC}" sibTransId="{6BD400C1-1D92-4783-A681-544A92755AD3}"/>
    <dgm:cxn modelId="{12ACD715-F235-41EF-AFDF-0C0ADA131F36}" srcId="{BA4E3CC7-1714-472F-92F3-D2AF657015F1}" destId="{E07328A1-C6ED-482D-AFF5-E3175A038B02}" srcOrd="2" destOrd="0" parTransId="{57B3D124-2BB3-4FB3-B885-7AB2BC3886BD}" sibTransId="{83432E21-9B11-475D-932D-CEBB9BF8E9D2}"/>
    <dgm:cxn modelId="{9F80AD64-2C03-4725-AB7E-61EFFF2C9EE0}" type="presOf" srcId="{215B53FA-9E1D-480B-8CA4-A10E725982E1}" destId="{2B979807-14ED-4C29-9B16-133405AC7D57}" srcOrd="0" destOrd="0" presId="urn:microsoft.com/office/officeart/2005/8/layout/hierarchy3"/>
    <dgm:cxn modelId="{56E45DA2-D995-409E-B269-2A1D4C14AA85}" srcId="{215B53FA-9E1D-480B-8CA4-A10E725982E1}" destId="{BA4E3CC7-1714-472F-92F3-D2AF657015F1}" srcOrd="1" destOrd="0" parTransId="{EB1F840E-3193-46BE-BDC4-CB47F745D504}" sibTransId="{C36F7859-6AE6-4347-AF37-32861BCD5398}"/>
    <dgm:cxn modelId="{F60F0BEE-0F2A-4D8F-B0A0-A3397FE88B6F}" type="presOf" srcId="{BA4E3CC7-1714-472F-92F3-D2AF657015F1}" destId="{604828D9-39B1-441D-8678-0AF3269704AB}" srcOrd="0" destOrd="0" presId="urn:microsoft.com/office/officeart/2005/8/layout/hierarchy3"/>
    <dgm:cxn modelId="{22EFCFF0-65AD-4D70-95C1-6FEDC141594E}" type="presOf" srcId="{D502ADE3-6E2F-4C75-9A91-DF9932EC1EEC}" destId="{4D385531-E9E3-44C4-A16B-5841FEC82156}" srcOrd="0" destOrd="0" presId="urn:microsoft.com/office/officeart/2005/8/layout/hierarchy3"/>
    <dgm:cxn modelId="{52478246-CA00-4FFA-A3EE-F2765B611FC1}" type="presOf" srcId="{27DA1A43-EAA9-4484-A87D-FAB6EA38FCD6}" destId="{F6C637B0-0AB5-462F-AA53-E93784E8CE9D}" srcOrd="0" destOrd="0" presId="urn:microsoft.com/office/officeart/2005/8/layout/hierarchy3"/>
    <dgm:cxn modelId="{496CE112-48E4-41AC-8096-00B08D30CF7B}" type="presOf" srcId="{5D06F12E-24C8-41C0-B628-76962E1B1A58}" destId="{1AED69A9-9AC8-4D53-A0C9-2C98867747F1}" srcOrd="0" destOrd="0" presId="urn:microsoft.com/office/officeart/2005/8/layout/hierarchy3"/>
    <dgm:cxn modelId="{FCCF7E82-5734-461B-A7E7-BD8816A167FE}" srcId="{215B53FA-9E1D-480B-8CA4-A10E725982E1}" destId="{27DA1A43-EAA9-4484-A87D-FAB6EA38FCD6}" srcOrd="0" destOrd="0" parTransId="{8130632F-D365-4E61-B167-0D038F25E973}" sibTransId="{D087BD05-3511-4AF8-866A-B3908E57A766}"/>
    <dgm:cxn modelId="{F77B55A6-0BA6-46E1-B0AE-069518E4FC83}" srcId="{27DA1A43-EAA9-4484-A87D-FAB6EA38FCD6}" destId="{5D06F12E-24C8-41C0-B628-76962E1B1A58}" srcOrd="0" destOrd="0" parTransId="{5086F63C-AECE-46B4-B765-E65B5669AFC2}" sibTransId="{45E6A7D2-5584-4F07-9F25-FC7988AFD308}"/>
    <dgm:cxn modelId="{B75B4911-9F1F-4B60-A362-6C675D45F99B}" type="presOf" srcId="{57B3D124-2BB3-4FB3-B885-7AB2BC3886BD}" destId="{0BEBF0CE-2F1D-4339-8106-6D999B1E8AC7}" srcOrd="0" destOrd="0" presId="urn:microsoft.com/office/officeart/2005/8/layout/hierarchy3"/>
    <dgm:cxn modelId="{97495731-41E0-42CC-AF37-A63A094E4982}" type="presOf" srcId="{B1D72E59-34BF-4751-8451-691035F27496}" destId="{3F566C1D-12D5-45A7-AD1D-D6D8C04031AD}" srcOrd="0" destOrd="0" presId="urn:microsoft.com/office/officeart/2005/8/layout/hierarchy3"/>
    <dgm:cxn modelId="{520DF350-22B5-4DB5-9DD4-411BB6631B2A}" type="presOf" srcId="{E07328A1-C6ED-482D-AFF5-E3175A038B02}" destId="{81EBF392-FA56-4290-9C2F-53A7907DC880}" srcOrd="0" destOrd="0" presId="urn:microsoft.com/office/officeart/2005/8/layout/hierarchy3"/>
    <dgm:cxn modelId="{DBA9AF43-F63E-4FC6-94AC-AD79C3C44250}" type="presOf" srcId="{5086F63C-AECE-46B4-B765-E65B5669AFC2}" destId="{375A515A-2C46-470A-8412-8E39B031B99F}" srcOrd="0" destOrd="0" presId="urn:microsoft.com/office/officeart/2005/8/layout/hierarchy3"/>
    <dgm:cxn modelId="{17490636-173F-4720-A0FD-EC6AC6311A41}" type="presParOf" srcId="{2B979807-14ED-4C29-9B16-133405AC7D57}" destId="{E76942A1-9BE9-4415-80D4-39270F9734C8}" srcOrd="0" destOrd="0" presId="urn:microsoft.com/office/officeart/2005/8/layout/hierarchy3"/>
    <dgm:cxn modelId="{45B0A775-0147-40D4-BBF3-72F9E9B576D3}" type="presParOf" srcId="{E76942A1-9BE9-4415-80D4-39270F9734C8}" destId="{3B49067A-0D67-40CA-8A23-362C4E406994}" srcOrd="0" destOrd="0" presId="urn:microsoft.com/office/officeart/2005/8/layout/hierarchy3"/>
    <dgm:cxn modelId="{4FD65CF6-93E2-4C31-BD8B-8DA34E968D41}" type="presParOf" srcId="{3B49067A-0D67-40CA-8A23-362C4E406994}" destId="{F6C637B0-0AB5-462F-AA53-E93784E8CE9D}" srcOrd="0" destOrd="0" presId="urn:microsoft.com/office/officeart/2005/8/layout/hierarchy3"/>
    <dgm:cxn modelId="{F6D74E2C-DCBF-41D9-AD17-081C144C759E}" type="presParOf" srcId="{3B49067A-0D67-40CA-8A23-362C4E406994}" destId="{6886BCC8-66D2-47F7-B647-61466CB838E5}" srcOrd="1" destOrd="0" presId="urn:microsoft.com/office/officeart/2005/8/layout/hierarchy3"/>
    <dgm:cxn modelId="{CA359E17-A789-4A44-9805-D2DFB8AC67AD}" type="presParOf" srcId="{E76942A1-9BE9-4415-80D4-39270F9734C8}" destId="{F0FB035A-F3A6-49F2-AC70-F8FF4F9DD028}" srcOrd="1" destOrd="0" presId="urn:microsoft.com/office/officeart/2005/8/layout/hierarchy3"/>
    <dgm:cxn modelId="{1662CCD1-7406-4AF9-ACA2-D6F031E5E438}" type="presParOf" srcId="{F0FB035A-F3A6-49F2-AC70-F8FF4F9DD028}" destId="{375A515A-2C46-470A-8412-8E39B031B99F}" srcOrd="0" destOrd="0" presId="urn:microsoft.com/office/officeart/2005/8/layout/hierarchy3"/>
    <dgm:cxn modelId="{DA093B8C-3F38-4C07-8A1C-2D39782BAD4B}" type="presParOf" srcId="{F0FB035A-F3A6-49F2-AC70-F8FF4F9DD028}" destId="{1AED69A9-9AC8-4D53-A0C9-2C98867747F1}" srcOrd="1" destOrd="0" presId="urn:microsoft.com/office/officeart/2005/8/layout/hierarchy3"/>
    <dgm:cxn modelId="{AFD26915-9F78-4C46-96D9-A824064A5398}" type="presParOf" srcId="{F0FB035A-F3A6-49F2-AC70-F8FF4F9DD028}" destId="{DD76B20E-1F28-4C67-8DE8-CC424ECEC4F9}" srcOrd="2" destOrd="0" presId="urn:microsoft.com/office/officeart/2005/8/layout/hierarchy3"/>
    <dgm:cxn modelId="{5B3D9218-83CD-4C6F-B4AB-48933A4B2CC8}" type="presParOf" srcId="{F0FB035A-F3A6-49F2-AC70-F8FF4F9DD028}" destId="{F0962869-AC7D-4BD3-B129-E217E93CE404}" srcOrd="3" destOrd="0" presId="urn:microsoft.com/office/officeart/2005/8/layout/hierarchy3"/>
    <dgm:cxn modelId="{AEA84CE3-71A9-43FC-8636-39654F21532D}" type="presParOf" srcId="{F0FB035A-F3A6-49F2-AC70-F8FF4F9DD028}" destId="{3E22865A-C60B-40E5-9076-C8AA6444197D}" srcOrd="4" destOrd="0" presId="urn:microsoft.com/office/officeart/2005/8/layout/hierarchy3"/>
    <dgm:cxn modelId="{4CBD9295-C82C-45C7-8048-28985AD0B450}" type="presParOf" srcId="{F0FB035A-F3A6-49F2-AC70-F8FF4F9DD028}" destId="{5C2A39E8-3FE0-4645-BB9E-58429B89797C}" srcOrd="5" destOrd="0" presId="urn:microsoft.com/office/officeart/2005/8/layout/hierarchy3"/>
    <dgm:cxn modelId="{BF375FF4-D887-4FDA-846F-2DA4EE62B151}" type="presParOf" srcId="{2B979807-14ED-4C29-9B16-133405AC7D57}" destId="{59BE0304-34AA-4381-A359-FC4EF8D504E4}" srcOrd="1" destOrd="0" presId="urn:microsoft.com/office/officeart/2005/8/layout/hierarchy3"/>
    <dgm:cxn modelId="{0C41FEE9-B1F2-4C0E-A346-544EE76CE202}" type="presParOf" srcId="{59BE0304-34AA-4381-A359-FC4EF8D504E4}" destId="{A3023B67-6BE3-45E2-8231-60A599DD1995}" srcOrd="0" destOrd="0" presId="urn:microsoft.com/office/officeart/2005/8/layout/hierarchy3"/>
    <dgm:cxn modelId="{317982B2-6D18-440B-AF41-091D24B36CF5}" type="presParOf" srcId="{A3023B67-6BE3-45E2-8231-60A599DD1995}" destId="{604828D9-39B1-441D-8678-0AF3269704AB}" srcOrd="0" destOrd="0" presId="urn:microsoft.com/office/officeart/2005/8/layout/hierarchy3"/>
    <dgm:cxn modelId="{6E3D000F-89BC-4280-BF45-B41B43F53032}" type="presParOf" srcId="{A3023B67-6BE3-45E2-8231-60A599DD1995}" destId="{F4FE11DA-3520-48EC-81E0-E085299E3964}" srcOrd="1" destOrd="0" presId="urn:microsoft.com/office/officeart/2005/8/layout/hierarchy3"/>
    <dgm:cxn modelId="{AB1DC17B-DF51-4988-9E29-BBFF094C6B8E}" type="presParOf" srcId="{59BE0304-34AA-4381-A359-FC4EF8D504E4}" destId="{163E913A-50EE-4C99-AF63-3F163AB08996}" srcOrd="1" destOrd="0" presId="urn:microsoft.com/office/officeart/2005/8/layout/hierarchy3"/>
    <dgm:cxn modelId="{FA7BC022-44C3-4737-8214-483B78E746C7}" type="presParOf" srcId="{163E913A-50EE-4C99-AF63-3F163AB08996}" destId="{EE37EF78-0DAE-41D4-BDCF-A698220827A6}" srcOrd="0" destOrd="0" presId="urn:microsoft.com/office/officeart/2005/8/layout/hierarchy3"/>
    <dgm:cxn modelId="{7DA3DDCB-4914-42D9-9CDE-930AB9289638}" type="presParOf" srcId="{163E913A-50EE-4C99-AF63-3F163AB08996}" destId="{3F566C1D-12D5-45A7-AD1D-D6D8C04031AD}" srcOrd="1" destOrd="0" presId="urn:microsoft.com/office/officeart/2005/8/layout/hierarchy3"/>
    <dgm:cxn modelId="{C739E4E4-48F1-47E1-B4DF-EFA1BA8FB6BB}" type="presParOf" srcId="{163E913A-50EE-4C99-AF63-3F163AB08996}" destId="{4D385531-E9E3-44C4-A16B-5841FEC82156}" srcOrd="2" destOrd="0" presId="urn:microsoft.com/office/officeart/2005/8/layout/hierarchy3"/>
    <dgm:cxn modelId="{2CEED525-F4CC-4025-ADE7-746FB99E16D7}" type="presParOf" srcId="{163E913A-50EE-4C99-AF63-3F163AB08996}" destId="{4B076DC4-54FB-4A35-9F0A-A588495E23D8}" srcOrd="3" destOrd="0" presId="urn:microsoft.com/office/officeart/2005/8/layout/hierarchy3"/>
    <dgm:cxn modelId="{3BFA66D4-4500-4C9A-9ED0-9671C2EC1A0E}" type="presParOf" srcId="{163E913A-50EE-4C99-AF63-3F163AB08996}" destId="{0BEBF0CE-2F1D-4339-8106-6D999B1E8AC7}" srcOrd="4" destOrd="0" presId="urn:microsoft.com/office/officeart/2005/8/layout/hierarchy3"/>
    <dgm:cxn modelId="{4DDBDE0C-36A1-43AD-A229-D0CCE05E0369}" type="presParOf" srcId="{163E913A-50EE-4C99-AF63-3F163AB08996}" destId="{81EBF392-FA56-4290-9C2F-53A7907DC88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49E4E-6FA6-4269-B2E9-328F15E0D751}" type="doc">
      <dgm:prSet loTypeId="urn:microsoft.com/office/officeart/2005/8/layout/chevron1" loCatId="process" qsTypeId="urn:microsoft.com/office/officeart/2005/8/quickstyle/simple5" qsCatId="simple" csTypeId="urn:microsoft.com/office/officeart/2005/8/colors/colorful5" csCatId="colorful" phldr="1"/>
      <dgm:spPr/>
    </dgm:pt>
    <dgm:pt modelId="{199221F4-EE71-4440-A9C3-AF1AE0427594}">
      <dgm:prSet phldrT="[文字]"/>
      <dgm:spPr/>
      <dgm:t>
        <a:bodyPr/>
        <a:lstStyle/>
        <a:p>
          <a:r>
            <a:rPr lang="zh-TW" altLang="en-US" smtClean="0">
              <a:solidFill>
                <a:schemeClr val="tx1"/>
              </a:solidFill>
            </a:rPr>
            <a:t>聆聽</a:t>
          </a:r>
          <a:endParaRPr lang="zh-TW" altLang="en-US" dirty="0">
            <a:solidFill>
              <a:schemeClr val="tx1"/>
            </a:solidFill>
          </a:endParaRPr>
        </a:p>
      </dgm:t>
    </dgm:pt>
    <dgm:pt modelId="{170AB7C3-BBE8-4C8E-9EF2-1DBB36CDAC42}" type="parTrans" cxnId="{959B187C-527C-4391-B0D2-56B487AECAC3}">
      <dgm:prSet/>
      <dgm:spPr/>
      <dgm:t>
        <a:bodyPr/>
        <a:lstStyle/>
        <a:p>
          <a:endParaRPr lang="zh-TW" altLang="en-US"/>
        </a:p>
      </dgm:t>
    </dgm:pt>
    <dgm:pt modelId="{B4BA05DF-28D6-4C05-8430-CB04FFB079FE}" type="sibTrans" cxnId="{959B187C-527C-4391-B0D2-56B487AECAC3}">
      <dgm:prSet/>
      <dgm:spPr/>
      <dgm:t>
        <a:bodyPr/>
        <a:lstStyle/>
        <a:p>
          <a:endParaRPr lang="zh-TW" altLang="en-US"/>
        </a:p>
      </dgm:t>
    </dgm:pt>
    <dgm:pt modelId="{9668544C-2271-4BB4-8382-87E6A8B985D1}">
      <dgm:prSet phldrT="[文字]"/>
      <dgm:spPr/>
      <dgm:t>
        <a:bodyPr/>
        <a:lstStyle/>
        <a:p>
          <a:r>
            <a:rPr lang="zh-TW" altLang="en-US" dirty="0" smtClean="0">
              <a:solidFill>
                <a:schemeClr val="tx1"/>
              </a:solidFill>
            </a:rPr>
            <a:t>對話</a:t>
          </a:r>
          <a:endParaRPr lang="zh-TW" altLang="en-US" dirty="0">
            <a:solidFill>
              <a:schemeClr val="tx1"/>
            </a:solidFill>
          </a:endParaRPr>
        </a:p>
      </dgm:t>
    </dgm:pt>
    <dgm:pt modelId="{2B76CA1B-6274-4EDE-9679-1FA4B1B652CC}" type="parTrans" cxnId="{373F4F90-C1C0-4175-9B15-3743E11C665E}">
      <dgm:prSet/>
      <dgm:spPr/>
      <dgm:t>
        <a:bodyPr/>
        <a:lstStyle/>
        <a:p>
          <a:endParaRPr lang="zh-TW" altLang="en-US"/>
        </a:p>
      </dgm:t>
    </dgm:pt>
    <dgm:pt modelId="{F0D21C14-B2D9-4A64-83E8-A008DF4362BB}" type="sibTrans" cxnId="{373F4F90-C1C0-4175-9B15-3743E11C665E}">
      <dgm:prSet/>
      <dgm:spPr/>
      <dgm:t>
        <a:bodyPr/>
        <a:lstStyle/>
        <a:p>
          <a:endParaRPr lang="zh-TW" altLang="en-US"/>
        </a:p>
      </dgm:t>
    </dgm:pt>
    <dgm:pt modelId="{E5765AE4-B127-401B-B216-8C021D472596}">
      <dgm:prSet phldrT="[文字]"/>
      <dgm:spPr/>
      <dgm:t>
        <a:bodyPr/>
        <a:lstStyle/>
        <a:p>
          <a:r>
            <a:rPr lang="zh-TW" altLang="en-US" dirty="0" smtClean="0"/>
            <a:t>學習</a:t>
          </a:r>
          <a:endParaRPr lang="zh-TW" altLang="en-US" dirty="0"/>
        </a:p>
      </dgm:t>
    </dgm:pt>
    <dgm:pt modelId="{2C7AC8EA-8B13-4DEA-A19D-9D5116FF4E9B}" type="parTrans" cxnId="{C4F22987-09BA-4887-9183-7BFA7CBF5BCF}">
      <dgm:prSet/>
      <dgm:spPr/>
      <dgm:t>
        <a:bodyPr/>
        <a:lstStyle/>
        <a:p>
          <a:endParaRPr lang="zh-TW" altLang="en-US"/>
        </a:p>
      </dgm:t>
    </dgm:pt>
    <dgm:pt modelId="{E227A6C1-1443-4080-8196-DBFA6242B152}" type="sibTrans" cxnId="{C4F22987-09BA-4887-9183-7BFA7CBF5BCF}">
      <dgm:prSet/>
      <dgm:spPr/>
      <dgm:t>
        <a:bodyPr/>
        <a:lstStyle/>
        <a:p>
          <a:endParaRPr lang="zh-TW" altLang="en-US"/>
        </a:p>
      </dgm:t>
    </dgm:pt>
    <dgm:pt modelId="{58ACC8FA-B304-496C-A223-3F081DACCEA3}" type="pres">
      <dgm:prSet presAssocID="{DAE49E4E-6FA6-4269-B2E9-328F15E0D751}" presName="Name0" presStyleCnt="0">
        <dgm:presLayoutVars>
          <dgm:dir/>
          <dgm:animLvl val="lvl"/>
          <dgm:resizeHandles val="exact"/>
        </dgm:presLayoutVars>
      </dgm:prSet>
      <dgm:spPr/>
    </dgm:pt>
    <dgm:pt modelId="{006A4C6D-232A-40AB-ACD1-EFA0556DC0BD}" type="pres">
      <dgm:prSet presAssocID="{199221F4-EE71-4440-A9C3-AF1AE0427594}" presName="parTxOnly" presStyleLbl="node1" presStyleIdx="0" presStyleCnt="3">
        <dgm:presLayoutVars>
          <dgm:chMax val="0"/>
          <dgm:chPref val="0"/>
          <dgm:bulletEnabled val="1"/>
        </dgm:presLayoutVars>
      </dgm:prSet>
      <dgm:spPr/>
      <dgm:t>
        <a:bodyPr/>
        <a:lstStyle/>
        <a:p>
          <a:endParaRPr lang="zh-TW" altLang="en-US"/>
        </a:p>
      </dgm:t>
    </dgm:pt>
    <dgm:pt modelId="{0EEFB47A-D620-40B9-93D3-C5787C8521E7}" type="pres">
      <dgm:prSet presAssocID="{B4BA05DF-28D6-4C05-8430-CB04FFB079FE}" presName="parTxOnlySpace" presStyleCnt="0"/>
      <dgm:spPr/>
    </dgm:pt>
    <dgm:pt modelId="{5E99EA8F-097E-40F7-B5C9-2FDAC41B5F4C}" type="pres">
      <dgm:prSet presAssocID="{9668544C-2271-4BB4-8382-87E6A8B985D1}" presName="parTxOnly" presStyleLbl="node1" presStyleIdx="1" presStyleCnt="3">
        <dgm:presLayoutVars>
          <dgm:chMax val="0"/>
          <dgm:chPref val="0"/>
          <dgm:bulletEnabled val="1"/>
        </dgm:presLayoutVars>
      </dgm:prSet>
      <dgm:spPr/>
      <dgm:t>
        <a:bodyPr/>
        <a:lstStyle/>
        <a:p>
          <a:endParaRPr lang="zh-TW" altLang="en-US"/>
        </a:p>
      </dgm:t>
    </dgm:pt>
    <dgm:pt modelId="{5AC4E66B-B9FE-4F6A-84FF-AD2A539CAC76}" type="pres">
      <dgm:prSet presAssocID="{F0D21C14-B2D9-4A64-83E8-A008DF4362BB}" presName="parTxOnlySpace" presStyleCnt="0"/>
      <dgm:spPr/>
    </dgm:pt>
    <dgm:pt modelId="{16A01F2C-DD66-468F-94E8-70E98B9074DD}" type="pres">
      <dgm:prSet presAssocID="{E5765AE4-B127-401B-B216-8C021D472596}" presName="parTxOnly" presStyleLbl="node1" presStyleIdx="2" presStyleCnt="3">
        <dgm:presLayoutVars>
          <dgm:chMax val="0"/>
          <dgm:chPref val="0"/>
          <dgm:bulletEnabled val="1"/>
        </dgm:presLayoutVars>
      </dgm:prSet>
      <dgm:spPr/>
      <dgm:t>
        <a:bodyPr/>
        <a:lstStyle/>
        <a:p>
          <a:endParaRPr lang="zh-TW" altLang="en-US"/>
        </a:p>
      </dgm:t>
    </dgm:pt>
  </dgm:ptLst>
  <dgm:cxnLst>
    <dgm:cxn modelId="{959B187C-527C-4391-B0D2-56B487AECAC3}" srcId="{DAE49E4E-6FA6-4269-B2E9-328F15E0D751}" destId="{199221F4-EE71-4440-A9C3-AF1AE0427594}" srcOrd="0" destOrd="0" parTransId="{170AB7C3-BBE8-4C8E-9EF2-1DBB36CDAC42}" sibTransId="{B4BA05DF-28D6-4C05-8430-CB04FFB079FE}"/>
    <dgm:cxn modelId="{2F035DA4-A9E3-4C91-A8B0-EB5593F317A7}" type="presOf" srcId="{9668544C-2271-4BB4-8382-87E6A8B985D1}" destId="{5E99EA8F-097E-40F7-B5C9-2FDAC41B5F4C}" srcOrd="0" destOrd="0" presId="urn:microsoft.com/office/officeart/2005/8/layout/chevron1"/>
    <dgm:cxn modelId="{373F4F90-C1C0-4175-9B15-3743E11C665E}" srcId="{DAE49E4E-6FA6-4269-B2E9-328F15E0D751}" destId="{9668544C-2271-4BB4-8382-87E6A8B985D1}" srcOrd="1" destOrd="0" parTransId="{2B76CA1B-6274-4EDE-9679-1FA4B1B652CC}" sibTransId="{F0D21C14-B2D9-4A64-83E8-A008DF4362BB}"/>
    <dgm:cxn modelId="{B19A123F-0DF2-41E8-9CB9-6AEE4D39CD94}" type="presOf" srcId="{199221F4-EE71-4440-A9C3-AF1AE0427594}" destId="{006A4C6D-232A-40AB-ACD1-EFA0556DC0BD}" srcOrd="0" destOrd="0" presId="urn:microsoft.com/office/officeart/2005/8/layout/chevron1"/>
    <dgm:cxn modelId="{C4F22987-09BA-4887-9183-7BFA7CBF5BCF}" srcId="{DAE49E4E-6FA6-4269-B2E9-328F15E0D751}" destId="{E5765AE4-B127-401B-B216-8C021D472596}" srcOrd="2" destOrd="0" parTransId="{2C7AC8EA-8B13-4DEA-A19D-9D5116FF4E9B}" sibTransId="{E227A6C1-1443-4080-8196-DBFA6242B152}"/>
    <dgm:cxn modelId="{1AED84B6-BBC6-426D-8216-C3FD701FBC5A}" type="presOf" srcId="{DAE49E4E-6FA6-4269-B2E9-328F15E0D751}" destId="{58ACC8FA-B304-496C-A223-3F081DACCEA3}" srcOrd="0" destOrd="0" presId="urn:microsoft.com/office/officeart/2005/8/layout/chevron1"/>
    <dgm:cxn modelId="{4318BE3E-A2E2-42E6-9DEE-11BAC300FEE3}" type="presOf" srcId="{E5765AE4-B127-401B-B216-8C021D472596}" destId="{16A01F2C-DD66-468F-94E8-70E98B9074DD}" srcOrd="0" destOrd="0" presId="urn:microsoft.com/office/officeart/2005/8/layout/chevron1"/>
    <dgm:cxn modelId="{C64C62FD-ED22-4AEA-9585-6972F004EFD5}" type="presParOf" srcId="{58ACC8FA-B304-496C-A223-3F081DACCEA3}" destId="{006A4C6D-232A-40AB-ACD1-EFA0556DC0BD}" srcOrd="0" destOrd="0" presId="urn:microsoft.com/office/officeart/2005/8/layout/chevron1"/>
    <dgm:cxn modelId="{7037F1ED-7796-44DE-8E82-6F28654A5377}" type="presParOf" srcId="{58ACC8FA-B304-496C-A223-3F081DACCEA3}" destId="{0EEFB47A-D620-40B9-93D3-C5787C8521E7}" srcOrd="1" destOrd="0" presId="urn:microsoft.com/office/officeart/2005/8/layout/chevron1"/>
    <dgm:cxn modelId="{C91EABC7-C4C5-46CA-9AF3-173C34BA31DC}" type="presParOf" srcId="{58ACC8FA-B304-496C-A223-3F081DACCEA3}" destId="{5E99EA8F-097E-40F7-B5C9-2FDAC41B5F4C}" srcOrd="2" destOrd="0" presId="urn:microsoft.com/office/officeart/2005/8/layout/chevron1"/>
    <dgm:cxn modelId="{16B03C85-81B2-46E1-A978-E472B196F51C}" type="presParOf" srcId="{58ACC8FA-B304-496C-A223-3F081DACCEA3}" destId="{5AC4E66B-B9FE-4F6A-84FF-AD2A539CAC76}" srcOrd="3" destOrd="0" presId="urn:microsoft.com/office/officeart/2005/8/layout/chevron1"/>
    <dgm:cxn modelId="{4EA9EFFE-D1D8-4AA9-B48F-564D9B210648}" type="presParOf" srcId="{58ACC8FA-B304-496C-A223-3F081DACCEA3}" destId="{16A01F2C-DD66-468F-94E8-70E98B9074D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6CAB22-3373-4B93-90A2-91A063641641}" type="doc">
      <dgm:prSet loTypeId="urn:microsoft.com/office/officeart/2005/8/layout/process2" loCatId="process" qsTypeId="urn:microsoft.com/office/officeart/2005/8/quickstyle/simple1" qsCatId="simple" csTypeId="urn:microsoft.com/office/officeart/2005/8/colors/colorful5" csCatId="colorful" phldr="1"/>
      <dgm:spPr/>
    </dgm:pt>
    <dgm:pt modelId="{304CF612-50CC-4F87-A0B1-5A43CE5333E9}">
      <dgm:prSet phldrT="[文字]" custT="1"/>
      <dgm:spPr/>
      <dgm:t>
        <a:bodyPr/>
        <a:lstStyle/>
        <a:p>
          <a:r>
            <a:rPr lang="zh-TW" altLang="en-US" sz="3600" dirty="0" smtClean="0">
              <a:solidFill>
                <a:schemeClr val="tx1"/>
              </a:solidFill>
            </a:rPr>
            <a:t>聆聽</a:t>
          </a:r>
          <a:endParaRPr lang="zh-TW" altLang="en-US" sz="3600" dirty="0">
            <a:solidFill>
              <a:schemeClr val="tx1"/>
            </a:solidFill>
          </a:endParaRPr>
        </a:p>
      </dgm:t>
    </dgm:pt>
    <dgm:pt modelId="{21DA9A6C-3D4E-4776-9E36-A3DF9412F385}" type="parTrans" cxnId="{5BEF8A40-41B9-44BD-B8B7-A4BFB09367DF}">
      <dgm:prSet/>
      <dgm:spPr/>
      <dgm:t>
        <a:bodyPr/>
        <a:lstStyle/>
        <a:p>
          <a:endParaRPr lang="zh-TW" altLang="en-US" sz="3600"/>
        </a:p>
      </dgm:t>
    </dgm:pt>
    <dgm:pt modelId="{77DBB229-03C5-496B-8B14-1339995D7E32}" type="sibTrans" cxnId="{5BEF8A40-41B9-44BD-B8B7-A4BFB09367DF}">
      <dgm:prSet custT="1"/>
      <dgm:spPr/>
      <dgm:t>
        <a:bodyPr/>
        <a:lstStyle/>
        <a:p>
          <a:endParaRPr lang="zh-TW" altLang="en-US" sz="3600"/>
        </a:p>
      </dgm:t>
    </dgm:pt>
    <dgm:pt modelId="{86039C48-D093-49BF-B18A-5F34AF403AC0}">
      <dgm:prSet phldrT="[文字]" custT="1"/>
      <dgm:spPr/>
      <dgm:t>
        <a:bodyPr/>
        <a:lstStyle/>
        <a:p>
          <a:r>
            <a:rPr lang="zh-TW" altLang="en-US" sz="3600" dirty="0" smtClean="0"/>
            <a:t>串聯</a:t>
          </a:r>
          <a:endParaRPr lang="zh-TW" altLang="en-US" sz="3600" dirty="0"/>
        </a:p>
      </dgm:t>
    </dgm:pt>
    <dgm:pt modelId="{FD925159-0882-4B6D-B01F-81E083BE8DF0}" type="parTrans" cxnId="{6C9152E6-F7E8-4660-8D6E-D6E2A3E2C9F1}">
      <dgm:prSet/>
      <dgm:spPr/>
      <dgm:t>
        <a:bodyPr/>
        <a:lstStyle/>
        <a:p>
          <a:endParaRPr lang="zh-TW" altLang="en-US" sz="3600"/>
        </a:p>
      </dgm:t>
    </dgm:pt>
    <dgm:pt modelId="{96B0741E-ABB0-41AB-AD2E-51EFDF60AD21}" type="sibTrans" cxnId="{6C9152E6-F7E8-4660-8D6E-D6E2A3E2C9F1}">
      <dgm:prSet custT="1"/>
      <dgm:spPr/>
      <dgm:t>
        <a:bodyPr/>
        <a:lstStyle/>
        <a:p>
          <a:endParaRPr lang="zh-TW" altLang="en-US" sz="3600"/>
        </a:p>
      </dgm:t>
    </dgm:pt>
    <dgm:pt modelId="{9A429002-77EE-49D4-9BB3-9C2B4632A62D}">
      <dgm:prSet phldrT="[文字]" custT="1"/>
      <dgm:spPr/>
      <dgm:t>
        <a:bodyPr/>
        <a:lstStyle/>
        <a:p>
          <a:r>
            <a:rPr lang="zh-TW" altLang="en-US" sz="3600" dirty="0" smtClean="0"/>
            <a:t>回歸</a:t>
          </a:r>
          <a:r>
            <a:rPr lang="en-US" altLang="zh-TW" sz="3600" dirty="0" smtClean="0"/>
            <a:t>(</a:t>
          </a:r>
          <a:r>
            <a:rPr lang="zh-TW" altLang="en-US" sz="3600" dirty="0" smtClean="0"/>
            <a:t>知識原點</a:t>
          </a:r>
          <a:r>
            <a:rPr lang="en-US" altLang="zh-TW" sz="3600" dirty="0" smtClean="0"/>
            <a:t>)</a:t>
          </a:r>
          <a:endParaRPr lang="zh-TW" altLang="en-US" sz="3600" dirty="0"/>
        </a:p>
      </dgm:t>
    </dgm:pt>
    <dgm:pt modelId="{98C15172-F788-448B-BF69-84171EB011C9}" type="parTrans" cxnId="{3B0B21A8-07FD-469E-9B2D-BDA52DC6B5CD}">
      <dgm:prSet/>
      <dgm:spPr/>
      <dgm:t>
        <a:bodyPr/>
        <a:lstStyle/>
        <a:p>
          <a:endParaRPr lang="zh-TW" altLang="en-US" sz="3600"/>
        </a:p>
      </dgm:t>
    </dgm:pt>
    <dgm:pt modelId="{172A8DF4-CCFB-4B91-B6A5-9B22690401F5}" type="sibTrans" cxnId="{3B0B21A8-07FD-469E-9B2D-BDA52DC6B5CD}">
      <dgm:prSet/>
      <dgm:spPr/>
      <dgm:t>
        <a:bodyPr/>
        <a:lstStyle/>
        <a:p>
          <a:endParaRPr lang="zh-TW" altLang="en-US" sz="3600"/>
        </a:p>
      </dgm:t>
    </dgm:pt>
    <dgm:pt modelId="{60C91803-3514-44FA-83F8-CF33C194BE6B}">
      <dgm:prSet custT="1"/>
      <dgm:spPr/>
      <dgm:t>
        <a:bodyPr/>
        <a:lstStyle/>
        <a:p>
          <a:r>
            <a:rPr lang="zh-TW" altLang="en-US" sz="3600" dirty="0" smtClean="0">
              <a:solidFill>
                <a:schemeClr val="tx1"/>
              </a:solidFill>
            </a:rPr>
            <a:t>提問</a:t>
          </a:r>
          <a:endParaRPr lang="zh-TW" altLang="en-US" sz="3600" dirty="0">
            <a:solidFill>
              <a:schemeClr val="tx1"/>
            </a:solidFill>
          </a:endParaRPr>
        </a:p>
      </dgm:t>
    </dgm:pt>
    <dgm:pt modelId="{FBBDE714-3094-4BED-BD06-1100F415CE48}" type="parTrans" cxnId="{D8A67945-8D31-4A45-A9B4-D3C2C321FDF6}">
      <dgm:prSet/>
      <dgm:spPr/>
      <dgm:t>
        <a:bodyPr/>
        <a:lstStyle/>
        <a:p>
          <a:endParaRPr lang="zh-TW" altLang="en-US" sz="3600"/>
        </a:p>
      </dgm:t>
    </dgm:pt>
    <dgm:pt modelId="{84D299C8-7C4C-498B-891A-C526A6EFCB55}" type="sibTrans" cxnId="{D8A67945-8D31-4A45-A9B4-D3C2C321FDF6}">
      <dgm:prSet custT="1"/>
      <dgm:spPr/>
      <dgm:t>
        <a:bodyPr/>
        <a:lstStyle/>
        <a:p>
          <a:endParaRPr lang="zh-TW" altLang="en-US" sz="3600"/>
        </a:p>
      </dgm:t>
    </dgm:pt>
    <dgm:pt modelId="{1EEFA017-67D9-487F-91C8-0D99B9389100}" type="pres">
      <dgm:prSet presAssocID="{906CAB22-3373-4B93-90A2-91A063641641}" presName="linearFlow" presStyleCnt="0">
        <dgm:presLayoutVars>
          <dgm:resizeHandles val="exact"/>
        </dgm:presLayoutVars>
      </dgm:prSet>
      <dgm:spPr/>
    </dgm:pt>
    <dgm:pt modelId="{07EAC667-3557-4FF6-92D9-AD83B4DEAA4E}" type="pres">
      <dgm:prSet presAssocID="{60C91803-3514-44FA-83F8-CF33C194BE6B}" presName="node" presStyleLbl="node1" presStyleIdx="0" presStyleCnt="4">
        <dgm:presLayoutVars>
          <dgm:bulletEnabled val="1"/>
        </dgm:presLayoutVars>
      </dgm:prSet>
      <dgm:spPr/>
      <dgm:t>
        <a:bodyPr/>
        <a:lstStyle/>
        <a:p>
          <a:endParaRPr lang="zh-TW" altLang="en-US"/>
        </a:p>
      </dgm:t>
    </dgm:pt>
    <dgm:pt modelId="{48D11AB2-28A1-443B-A4D8-636C6C1CD8EA}" type="pres">
      <dgm:prSet presAssocID="{84D299C8-7C4C-498B-891A-C526A6EFCB55}" presName="sibTrans" presStyleLbl="sibTrans2D1" presStyleIdx="0" presStyleCnt="3"/>
      <dgm:spPr/>
      <dgm:t>
        <a:bodyPr/>
        <a:lstStyle/>
        <a:p>
          <a:endParaRPr lang="zh-TW" altLang="en-US"/>
        </a:p>
      </dgm:t>
    </dgm:pt>
    <dgm:pt modelId="{ECB7B730-B75B-495C-9A27-349FB64EC06D}" type="pres">
      <dgm:prSet presAssocID="{84D299C8-7C4C-498B-891A-C526A6EFCB55}" presName="connectorText" presStyleLbl="sibTrans2D1" presStyleIdx="0" presStyleCnt="3"/>
      <dgm:spPr/>
      <dgm:t>
        <a:bodyPr/>
        <a:lstStyle/>
        <a:p>
          <a:endParaRPr lang="zh-TW" altLang="en-US"/>
        </a:p>
      </dgm:t>
    </dgm:pt>
    <dgm:pt modelId="{36E302C6-3BC6-4361-9DBE-72D074142BA7}" type="pres">
      <dgm:prSet presAssocID="{304CF612-50CC-4F87-A0B1-5A43CE5333E9}" presName="node" presStyleLbl="node1" presStyleIdx="1" presStyleCnt="4">
        <dgm:presLayoutVars>
          <dgm:bulletEnabled val="1"/>
        </dgm:presLayoutVars>
      </dgm:prSet>
      <dgm:spPr/>
      <dgm:t>
        <a:bodyPr/>
        <a:lstStyle/>
        <a:p>
          <a:endParaRPr lang="zh-TW" altLang="en-US"/>
        </a:p>
      </dgm:t>
    </dgm:pt>
    <dgm:pt modelId="{BA83E561-ADD5-4916-8FEE-29450BFD3168}" type="pres">
      <dgm:prSet presAssocID="{77DBB229-03C5-496B-8B14-1339995D7E32}" presName="sibTrans" presStyleLbl="sibTrans2D1" presStyleIdx="1" presStyleCnt="3"/>
      <dgm:spPr/>
      <dgm:t>
        <a:bodyPr/>
        <a:lstStyle/>
        <a:p>
          <a:endParaRPr lang="zh-TW" altLang="en-US"/>
        </a:p>
      </dgm:t>
    </dgm:pt>
    <dgm:pt modelId="{ECB8624A-BDC5-4E74-8446-6DCCFE08BEE0}" type="pres">
      <dgm:prSet presAssocID="{77DBB229-03C5-496B-8B14-1339995D7E32}" presName="connectorText" presStyleLbl="sibTrans2D1" presStyleIdx="1" presStyleCnt="3"/>
      <dgm:spPr/>
      <dgm:t>
        <a:bodyPr/>
        <a:lstStyle/>
        <a:p>
          <a:endParaRPr lang="zh-TW" altLang="en-US"/>
        </a:p>
      </dgm:t>
    </dgm:pt>
    <dgm:pt modelId="{C641BF12-ACFF-4E47-9C7F-B8F7EA9392DD}" type="pres">
      <dgm:prSet presAssocID="{86039C48-D093-49BF-B18A-5F34AF403AC0}" presName="node" presStyleLbl="node1" presStyleIdx="2" presStyleCnt="4">
        <dgm:presLayoutVars>
          <dgm:bulletEnabled val="1"/>
        </dgm:presLayoutVars>
      </dgm:prSet>
      <dgm:spPr/>
      <dgm:t>
        <a:bodyPr/>
        <a:lstStyle/>
        <a:p>
          <a:endParaRPr lang="zh-TW" altLang="en-US"/>
        </a:p>
      </dgm:t>
    </dgm:pt>
    <dgm:pt modelId="{66DF4C05-0ED9-4A57-825C-29FD1D719822}" type="pres">
      <dgm:prSet presAssocID="{96B0741E-ABB0-41AB-AD2E-51EFDF60AD21}" presName="sibTrans" presStyleLbl="sibTrans2D1" presStyleIdx="2" presStyleCnt="3"/>
      <dgm:spPr/>
      <dgm:t>
        <a:bodyPr/>
        <a:lstStyle/>
        <a:p>
          <a:endParaRPr lang="zh-TW" altLang="en-US"/>
        </a:p>
      </dgm:t>
    </dgm:pt>
    <dgm:pt modelId="{FEF48528-4736-4B57-B927-16C614E205F3}" type="pres">
      <dgm:prSet presAssocID="{96B0741E-ABB0-41AB-AD2E-51EFDF60AD21}" presName="connectorText" presStyleLbl="sibTrans2D1" presStyleIdx="2" presStyleCnt="3"/>
      <dgm:spPr/>
      <dgm:t>
        <a:bodyPr/>
        <a:lstStyle/>
        <a:p>
          <a:endParaRPr lang="zh-TW" altLang="en-US"/>
        </a:p>
      </dgm:t>
    </dgm:pt>
    <dgm:pt modelId="{B31A8638-8B80-45A0-9CD7-67BE98E56704}" type="pres">
      <dgm:prSet presAssocID="{9A429002-77EE-49D4-9BB3-9C2B4632A62D}" presName="node" presStyleLbl="node1" presStyleIdx="3" presStyleCnt="4" custScaleX="152209">
        <dgm:presLayoutVars>
          <dgm:bulletEnabled val="1"/>
        </dgm:presLayoutVars>
      </dgm:prSet>
      <dgm:spPr/>
      <dgm:t>
        <a:bodyPr/>
        <a:lstStyle/>
        <a:p>
          <a:endParaRPr lang="zh-TW" altLang="en-US"/>
        </a:p>
      </dgm:t>
    </dgm:pt>
  </dgm:ptLst>
  <dgm:cxnLst>
    <dgm:cxn modelId="{E6AC2314-2007-403B-B63B-B7DA03D7E7CC}" type="presOf" srcId="{96B0741E-ABB0-41AB-AD2E-51EFDF60AD21}" destId="{FEF48528-4736-4B57-B927-16C614E205F3}" srcOrd="1" destOrd="0" presId="urn:microsoft.com/office/officeart/2005/8/layout/process2"/>
    <dgm:cxn modelId="{AECC99EF-946D-48E5-BBD9-F023ACF28424}" type="presOf" srcId="{9A429002-77EE-49D4-9BB3-9C2B4632A62D}" destId="{B31A8638-8B80-45A0-9CD7-67BE98E56704}" srcOrd="0" destOrd="0" presId="urn:microsoft.com/office/officeart/2005/8/layout/process2"/>
    <dgm:cxn modelId="{D8A67945-8D31-4A45-A9B4-D3C2C321FDF6}" srcId="{906CAB22-3373-4B93-90A2-91A063641641}" destId="{60C91803-3514-44FA-83F8-CF33C194BE6B}" srcOrd="0" destOrd="0" parTransId="{FBBDE714-3094-4BED-BD06-1100F415CE48}" sibTransId="{84D299C8-7C4C-498B-891A-C526A6EFCB55}"/>
    <dgm:cxn modelId="{765A6F82-89C8-462C-983A-C6EC1A45A3C7}" type="presOf" srcId="{84D299C8-7C4C-498B-891A-C526A6EFCB55}" destId="{ECB7B730-B75B-495C-9A27-349FB64EC06D}" srcOrd="1" destOrd="0" presId="urn:microsoft.com/office/officeart/2005/8/layout/process2"/>
    <dgm:cxn modelId="{AD567D90-8B6F-4388-85A5-E9A2D12F738F}" type="presOf" srcId="{906CAB22-3373-4B93-90A2-91A063641641}" destId="{1EEFA017-67D9-487F-91C8-0D99B9389100}" srcOrd="0" destOrd="0" presId="urn:microsoft.com/office/officeart/2005/8/layout/process2"/>
    <dgm:cxn modelId="{5BEF8A40-41B9-44BD-B8B7-A4BFB09367DF}" srcId="{906CAB22-3373-4B93-90A2-91A063641641}" destId="{304CF612-50CC-4F87-A0B1-5A43CE5333E9}" srcOrd="1" destOrd="0" parTransId="{21DA9A6C-3D4E-4776-9E36-A3DF9412F385}" sibTransId="{77DBB229-03C5-496B-8B14-1339995D7E32}"/>
    <dgm:cxn modelId="{3B0B21A8-07FD-469E-9B2D-BDA52DC6B5CD}" srcId="{906CAB22-3373-4B93-90A2-91A063641641}" destId="{9A429002-77EE-49D4-9BB3-9C2B4632A62D}" srcOrd="3" destOrd="0" parTransId="{98C15172-F788-448B-BF69-84171EB011C9}" sibTransId="{172A8DF4-CCFB-4B91-B6A5-9B22690401F5}"/>
    <dgm:cxn modelId="{7B77031D-B66E-4CF9-AC45-8BB208AA6F22}" type="presOf" srcId="{84D299C8-7C4C-498B-891A-C526A6EFCB55}" destId="{48D11AB2-28A1-443B-A4D8-636C6C1CD8EA}" srcOrd="0" destOrd="0" presId="urn:microsoft.com/office/officeart/2005/8/layout/process2"/>
    <dgm:cxn modelId="{01130AA0-81D6-4851-A781-99DA63414143}" type="presOf" srcId="{77DBB229-03C5-496B-8B14-1339995D7E32}" destId="{BA83E561-ADD5-4916-8FEE-29450BFD3168}" srcOrd="0" destOrd="0" presId="urn:microsoft.com/office/officeart/2005/8/layout/process2"/>
    <dgm:cxn modelId="{61150E70-33EF-40B4-95DE-28C490E915B6}" type="presOf" srcId="{96B0741E-ABB0-41AB-AD2E-51EFDF60AD21}" destId="{66DF4C05-0ED9-4A57-825C-29FD1D719822}" srcOrd="0" destOrd="0" presId="urn:microsoft.com/office/officeart/2005/8/layout/process2"/>
    <dgm:cxn modelId="{EB023B33-FD14-4FE6-8EB1-223CCF41E449}" type="presOf" srcId="{77DBB229-03C5-496B-8B14-1339995D7E32}" destId="{ECB8624A-BDC5-4E74-8446-6DCCFE08BEE0}" srcOrd="1" destOrd="0" presId="urn:microsoft.com/office/officeart/2005/8/layout/process2"/>
    <dgm:cxn modelId="{4FC16030-5A16-47A5-8606-E101C8ACD471}" type="presOf" srcId="{60C91803-3514-44FA-83F8-CF33C194BE6B}" destId="{07EAC667-3557-4FF6-92D9-AD83B4DEAA4E}" srcOrd="0" destOrd="0" presId="urn:microsoft.com/office/officeart/2005/8/layout/process2"/>
    <dgm:cxn modelId="{6C9152E6-F7E8-4660-8D6E-D6E2A3E2C9F1}" srcId="{906CAB22-3373-4B93-90A2-91A063641641}" destId="{86039C48-D093-49BF-B18A-5F34AF403AC0}" srcOrd="2" destOrd="0" parTransId="{FD925159-0882-4B6D-B01F-81E083BE8DF0}" sibTransId="{96B0741E-ABB0-41AB-AD2E-51EFDF60AD21}"/>
    <dgm:cxn modelId="{2962BB32-C188-41FC-8D16-E3FA32593241}" type="presOf" srcId="{86039C48-D093-49BF-B18A-5F34AF403AC0}" destId="{C641BF12-ACFF-4E47-9C7F-B8F7EA9392DD}" srcOrd="0" destOrd="0" presId="urn:microsoft.com/office/officeart/2005/8/layout/process2"/>
    <dgm:cxn modelId="{D7BF7F86-F352-49CA-963C-4EA1043558D1}" type="presOf" srcId="{304CF612-50CC-4F87-A0B1-5A43CE5333E9}" destId="{36E302C6-3BC6-4361-9DBE-72D074142BA7}" srcOrd="0" destOrd="0" presId="urn:microsoft.com/office/officeart/2005/8/layout/process2"/>
    <dgm:cxn modelId="{F5786603-A6D6-4EE6-8FE1-D0D31A46E68E}" type="presParOf" srcId="{1EEFA017-67D9-487F-91C8-0D99B9389100}" destId="{07EAC667-3557-4FF6-92D9-AD83B4DEAA4E}" srcOrd="0" destOrd="0" presId="urn:microsoft.com/office/officeart/2005/8/layout/process2"/>
    <dgm:cxn modelId="{76DD3150-9470-40A8-B3F6-669862F7200E}" type="presParOf" srcId="{1EEFA017-67D9-487F-91C8-0D99B9389100}" destId="{48D11AB2-28A1-443B-A4D8-636C6C1CD8EA}" srcOrd="1" destOrd="0" presId="urn:microsoft.com/office/officeart/2005/8/layout/process2"/>
    <dgm:cxn modelId="{D28E9933-2513-4094-B75A-456203A2BD82}" type="presParOf" srcId="{48D11AB2-28A1-443B-A4D8-636C6C1CD8EA}" destId="{ECB7B730-B75B-495C-9A27-349FB64EC06D}" srcOrd="0" destOrd="0" presId="urn:microsoft.com/office/officeart/2005/8/layout/process2"/>
    <dgm:cxn modelId="{798BDF83-3DB3-4CB4-AB2C-2F3F4DFD12B5}" type="presParOf" srcId="{1EEFA017-67D9-487F-91C8-0D99B9389100}" destId="{36E302C6-3BC6-4361-9DBE-72D074142BA7}" srcOrd="2" destOrd="0" presId="urn:microsoft.com/office/officeart/2005/8/layout/process2"/>
    <dgm:cxn modelId="{BC1B5DCB-0345-431C-96DF-0B9ADCE87C98}" type="presParOf" srcId="{1EEFA017-67D9-487F-91C8-0D99B9389100}" destId="{BA83E561-ADD5-4916-8FEE-29450BFD3168}" srcOrd="3" destOrd="0" presId="urn:microsoft.com/office/officeart/2005/8/layout/process2"/>
    <dgm:cxn modelId="{94524593-749C-4301-851A-01C2647AABFE}" type="presParOf" srcId="{BA83E561-ADD5-4916-8FEE-29450BFD3168}" destId="{ECB8624A-BDC5-4E74-8446-6DCCFE08BEE0}" srcOrd="0" destOrd="0" presId="urn:microsoft.com/office/officeart/2005/8/layout/process2"/>
    <dgm:cxn modelId="{EE56600E-BD56-41AF-9567-C04B8B4CDF90}" type="presParOf" srcId="{1EEFA017-67D9-487F-91C8-0D99B9389100}" destId="{C641BF12-ACFF-4E47-9C7F-B8F7EA9392DD}" srcOrd="4" destOrd="0" presId="urn:microsoft.com/office/officeart/2005/8/layout/process2"/>
    <dgm:cxn modelId="{2BDD9EA2-F39D-4728-AFEC-F7EAE762D7B8}" type="presParOf" srcId="{1EEFA017-67D9-487F-91C8-0D99B9389100}" destId="{66DF4C05-0ED9-4A57-825C-29FD1D719822}" srcOrd="5" destOrd="0" presId="urn:microsoft.com/office/officeart/2005/8/layout/process2"/>
    <dgm:cxn modelId="{878F4C14-CED8-47C2-B0EA-758E8C5291F8}" type="presParOf" srcId="{66DF4C05-0ED9-4A57-825C-29FD1D719822}" destId="{FEF48528-4736-4B57-B927-16C614E205F3}" srcOrd="0" destOrd="0" presId="urn:microsoft.com/office/officeart/2005/8/layout/process2"/>
    <dgm:cxn modelId="{F35670B6-BB1C-418C-A284-70D5092419DE}" type="presParOf" srcId="{1EEFA017-67D9-487F-91C8-0D99B9389100}" destId="{B31A8638-8B80-45A0-9CD7-67BE98E5670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3D65-E548-45C8-8E2B-F1A868117A76}">
      <dsp:nvSpPr>
        <dsp:cNvPr id="0" name=""/>
        <dsp:cNvSpPr/>
      </dsp:nvSpPr>
      <dsp:spPr>
        <a:xfrm>
          <a:off x="1298932" y="366133"/>
          <a:ext cx="2442694" cy="2442694"/>
        </a:xfrm>
        <a:prstGeom prst="blockArc">
          <a:avLst>
            <a:gd name="adj1" fmla="val 10800000"/>
            <a:gd name="adj2" fmla="val 16200000"/>
            <a:gd name="adj3" fmla="val 4641"/>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E8B3820-746F-4981-A76B-A257E104EF29}">
      <dsp:nvSpPr>
        <dsp:cNvPr id="0" name=""/>
        <dsp:cNvSpPr/>
      </dsp:nvSpPr>
      <dsp:spPr>
        <a:xfrm>
          <a:off x="1298932" y="366133"/>
          <a:ext cx="2442694" cy="2442694"/>
        </a:xfrm>
        <a:prstGeom prst="blockArc">
          <a:avLst>
            <a:gd name="adj1" fmla="val 5400000"/>
            <a:gd name="adj2" fmla="val 10800000"/>
            <a:gd name="adj3" fmla="val 4641"/>
          </a:avLst>
        </a:prstGeom>
        <a:gradFill rotWithShape="0">
          <a:gsLst>
            <a:gs pos="0">
              <a:schemeClr val="accent5">
                <a:hueOff val="3428557"/>
                <a:satOff val="7832"/>
                <a:lumOff val="-21699"/>
                <a:alphaOff val="0"/>
                <a:shade val="51000"/>
                <a:satMod val="130000"/>
              </a:schemeClr>
            </a:gs>
            <a:gs pos="80000">
              <a:schemeClr val="accent5">
                <a:hueOff val="3428557"/>
                <a:satOff val="7832"/>
                <a:lumOff val="-21699"/>
                <a:alphaOff val="0"/>
                <a:shade val="93000"/>
                <a:satMod val="130000"/>
              </a:schemeClr>
            </a:gs>
            <a:gs pos="100000">
              <a:schemeClr val="accent5">
                <a:hueOff val="3428557"/>
                <a:satOff val="7832"/>
                <a:lumOff val="-2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E578CD-A7BA-497B-A985-179EEFE1D8EE}">
      <dsp:nvSpPr>
        <dsp:cNvPr id="0" name=""/>
        <dsp:cNvSpPr/>
      </dsp:nvSpPr>
      <dsp:spPr>
        <a:xfrm>
          <a:off x="1298932" y="366133"/>
          <a:ext cx="2442694" cy="2442694"/>
        </a:xfrm>
        <a:prstGeom prst="blockArc">
          <a:avLst>
            <a:gd name="adj1" fmla="val 0"/>
            <a:gd name="adj2" fmla="val 5400000"/>
            <a:gd name="adj3" fmla="val 4641"/>
          </a:avLst>
        </a:prstGeom>
        <a:gradFill rotWithShape="0">
          <a:gsLst>
            <a:gs pos="0">
              <a:schemeClr val="accent5">
                <a:hueOff val="1714279"/>
                <a:satOff val="3916"/>
                <a:lumOff val="-10850"/>
                <a:alphaOff val="0"/>
                <a:shade val="51000"/>
                <a:satMod val="130000"/>
              </a:schemeClr>
            </a:gs>
            <a:gs pos="80000">
              <a:schemeClr val="accent5">
                <a:hueOff val="1714279"/>
                <a:satOff val="3916"/>
                <a:lumOff val="-10850"/>
                <a:alphaOff val="0"/>
                <a:shade val="93000"/>
                <a:satMod val="130000"/>
              </a:schemeClr>
            </a:gs>
            <a:gs pos="100000">
              <a:schemeClr val="accent5">
                <a:hueOff val="1714279"/>
                <a:satOff val="3916"/>
                <a:lumOff val="-10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27DAB58-51C0-4299-831D-69F575568E4D}">
      <dsp:nvSpPr>
        <dsp:cNvPr id="0" name=""/>
        <dsp:cNvSpPr/>
      </dsp:nvSpPr>
      <dsp:spPr>
        <a:xfrm>
          <a:off x="1298932" y="366133"/>
          <a:ext cx="2442694" cy="2442694"/>
        </a:xfrm>
        <a:prstGeom prst="blockArc">
          <a:avLst>
            <a:gd name="adj1" fmla="val 16200000"/>
            <a:gd name="adj2" fmla="val 0"/>
            <a:gd name="adj3" fmla="val 4641"/>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E2E849-1F26-4CB2-9883-2FEE996E36AD}">
      <dsp:nvSpPr>
        <dsp:cNvPr id="0" name=""/>
        <dsp:cNvSpPr/>
      </dsp:nvSpPr>
      <dsp:spPr>
        <a:xfrm>
          <a:off x="1957893" y="1025093"/>
          <a:ext cx="1124773" cy="11247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kern="1200" dirty="0" smtClean="0"/>
            <a:t>教室實踐</a:t>
          </a:r>
          <a:endParaRPr lang="zh-TW" altLang="en-US" sz="2400" kern="1200" dirty="0"/>
        </a:p>
      </dsp:txBody>
      <dsp:txXfrm>
        <a:off x="2122612" y="1189812"/>
        <a:ext cx="795335" cy="795335"/>
      </dsp:txXfrm>
    </dsp:sp>
    <dsp:sp modelId="{E4DF938D-894D-449A-8D0D-90E57326C5EC}">
      <dsp:nvSpPr>
        <dsp:cNvPr id="0" name=""/>
        <dsp:cNvSpPr/>
      </dsp:nvSpPr>
      <dsp:spPr>
        <a:xfrm>
          <a:off x="2126609" y="806"/>
          <a:ext cx="787341" cy="78734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solidFill>
                <a:schemeClr val="tx1"/>
              </a:solidFill>
            </a:rPr>
            <a:t>設計</a:t>
          </a:r>
          <a:endParaRPr lang="zh-TW" altLang="en-US" sz="1700" kern="1200" dirty="0">
            <a:solidFill>
              <a:schemeClr val="tx1"/>
            </a:solidFill>
          </a:endParaRPr>
        </a:p>
      </dsp:txBody>
      <dsp:txXfrm>
        <a:off x="2241912" y="116109"/>
        <a:ext cx="556735" cy="556735"/>
      </dsp:txXfrm>
    </dsp:sp>
    <dsp:sp modelId="{764B804E-B432-40F1-877F-0C285E6713C9}">
      <dsp:nvSpPr>
        <dsp:cNvPr id="0" name=""/>
        <dsp:cNvSpPr/>
      </dsp:nvSpPr>
      <dsp:spPr>
        <a:xfrm>
          <a:off x="3319612" y="1193809"/>
          <a:ext cx="787341" cy="787341"/>
        </a:xfrm>
        <a:prstGeom prst="ellipse">
          <a:avLst/>
        </a:prstGeom>
        <a:gradFill rotWithShape="0">
          <a:gsLst>
            <a:gs pos="0">
              <a:schemeClr val="accent5">
                <a:hueOff val="1714279"/>
                <a:satOff val="3916"/>
                <a:lumOff val="-10850"/>
                <a:alphaOff val="0"/>
                <a:shade val="51000"/>
                <a:satMod val="130000"/>
              </a:schemeClr>
            </a:gs>
            <a:gs pos="80000">
              <a:schemeClr val="accent5">
                <a:hueOff val="1714279"/>
                <a:satOff val="3916"/>
                <a:lumOff val="-10850"/>
                <a:alphaOff val="0"/>
                <a:shade val="93000"/>
                <a:satMod val="130000"/>
              </a:schemeClr>
            </a:gs>
            <a:gs pos="100000">
              <a:schemeClr val="accent5">
                <a:hueOff val="1714279"/>
                <a:satOff val="3916"/>
                <a:lumOff val="-10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solidFill>
                <a:schemeClr val="tx1"/>
              </a:solidFill>
            </a:rPr>
            <a:t>反思評價</a:t>
          </a:r>
          <a:endParaRPr lang="zh-TW" altLang="en-US" sz="1700" kern="1200" dirty="0">
            <a:solidFill>
              <a:schemeClr val="tx1"/>
            </a:solidFill>
          </a:endParaRPr>
        </a:p>
      </dsp:txBody>
      <dsp:txXfrm>
        <a:off x="3434915" y="1309112"/>
        <a:ext cx="556735" cy="556735"/>
      </dsp:txXfrm>
    </dsp:sp>
    <dsp:sp modelId="{ED2400B0-C8F9-442C-A8B5-F033FAD44CD1}">
      <dsp:nvSpPr>
        <dsp:cNvPr id="0" name=""/>
        <dsp:cNvSpPr/>
      </dsp:nvSpPr>
      <dsp:spPr>
        <a:xfrm>
          <a:off x="2126609" y="2386812"/>
          <a:ext cx="787341" cy="787341"/>
        </a:xfrm>
        <a:prstGeom prst="ellipse">
          <a:avLst/>
        </a:prstGeom>
        <a:gradFill rotWithShape="0">
          <a:gsLst>
            <a:gs pos="0">
              <a:schemeClr val="accent5">
                <a:hueOff val="3428557"/>
                <a:satOff val="7832"/>
                <a:lumOff val="-21699"/>
                <a:alphaOff val="0"/>
                <a:shade val="51000"/>
                <a:satMod val="130000"/>
              </a:schemeClr>
            </a:gs>
            <a:gs pos="80000">
              <a:schemeClr val="accent5">
                <a:hueOff val="3428557"/>
                <a:satOff val="7832"/>
                <a:lumOff val="-21699"/>
                <a:alphaOff val="0"/>
                <a:shade val="93000"/>
                <a:satMod val="130000"/>
              </a:schemeClr>
            </a:gs>
            <a:gs pos="100000">
              <a:schemeClr val="accent5">
                <a:hueOff val="3428557"/>
                <a:satOff val="7832"/>
                <a:lumOff val="-216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t>設計</a:t>
          </a:r>
          <a:endParaRPr lang="zh-TW" altLang="en-US" sz="1700" kern="1200" dirty="0"/>
        </a:p>
      </dsp:txBody>
      <dsp:txXfrm>
        <a:off x="2241912" y="2502115"/>
        <a:ext cx="556735" cy="556735"/>
      </dsp:txXfrm>
    </dsp:sp>
    <dsp:sp modelId="{B2FCBF28-2239-4A1D-8FC7-EEA5C56AF665}">
      <dsp:nvSpPr>
        <dsp:cNvPr id="0" name=""/>
        <dsp:cNvSpPr/>
      </dsp:nvSpPr>
      <dsp:spPr>
        <a:xfrm>
          <a:off x="933606" y="1193809"/>
          <a:ext cx="787341" cy="787341"/>
        </a:xfrm>
        <a:prstGeom prst="ellipse">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TW" altLang="en-US" sz="1700" kern="1200" dirty="0" smtClean="0"/>
            <a:t>反思評價</a:t>
          </a:r>
          <a:endParaRPr lang="zh-TW" altLang="en-US" sz="1700" kern="1200" dirty="0"/>
        </a:p>
      </dsp:txBody>
      <dsp:txXfrm>
        <a:off x="1048909" y="1309112"/>
        <a:ext cx="556735" cy="556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37B0-0AB5-462F-AA53-E93784E8CE9D}">
      <dsp:nvSpPr>
        <dsp:cNvPr id="0" name=""/>
        <dsp:cNvSpPr/>
      </dsp:nvSpPr>
      <dsp:spPr>
        <a:xfrm>
          <a:off x="654348" y="624"/>
          <a:ext cx="1242559" cy="6212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教室實踐</a:t>
          </a:r>
          <a:endParaRPr lang="zh-TW" altLang="en-US" sz="2200" kern="1200" dirty="0"/>
        </a:p>
      </dsp:txBody>
      <dsp:txXfrm>
        <a:off x="672545" y="18821"/>
        <a:ext cx="1206165" cy="584885"/>
      </dsp:txXfrm>
    </dsp:sp>
    <dsp:sp modelId="{375A515A-2C46-470A-8412-8E39B031B99F}">
      <dsp:nvSpPr>
        <dsp:cNvPr id="0" name=""/>
        <dsp:cNvSpPr/>
      </dsp:nvSpPr>
      <dsp:spPr>
        <a:xfrm>
          <a:off x="778604" y="621904"/>
          <a:ext cx="124255" cy="465959"/>
        </a:xfrm>
        <a:custGeom>
          <a:avLst/>
          <a:gdLst/>
          <a:ahLst/>
          <a:cxnLst/>
          <a:rect l="0" t="0" r="0" b="0"/>
          <a:pathLst>
            <a:path>
              <a:moveTo>
                <a:pt x="0" y="0"/>
              </a:moveTo>
              <a:lnTo>
                <a:pt x="0" y="465959"/>
              </a:lnTo>
              <a:lnTo>
                <a:pt x="124255" y="4659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ED69A9-9AC8-4D53-A0C9-2C98867747F1}">
      <dsp:nvSpPr>
        <dsp:cNvPr id="0" name=""/>
        <dsp:cNvSpPr/>
      </dsp:nvSpPr>
      <dsp:spPr>
        <a:xfrm>
          <a:off x="902860" y="777224"/>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活動的</a:t>
          </a:r>
          <a:endParaRPr lang="zh-TW" altLang="en-US" sz="2200" kern="1200" dirty="0"/>
        </a:p>
      </dsp:txBody>
      <dsp:txXfrm>
        <a:off x="921057" y="795421"/>
        <a:ext cx="957653" cy="584885"/>
      </dsp:txXfrm>
    </dsp:sp>
    <dsp:sp modelId="{DD76B20E-1F28-4C67-8DE8-CC424ECEC4F9}">
      <dsp:nvSpPr>
        <dsp:cNvPr id="0" name=""/>
        <dsp:cNvSpPr/>
      </dsp:nvSpPr>
      <dsp:spPr>
        <a:xfrm>
          <a:off x="778604" y="621904"/>
          <a:ext cx="124255" cy="1242559"/>
        </a:xfrm>
        <a:custGeom>
          <a:avLst/>
          <a:gdLst/>
          <a:ahLst/>
          <a:cxnLst/>
          <a:rect l="0" t="0" r="0" b="0"/>
          <a:pathLst>
            <a:path>
              <a:moveTo>
                <a:pt x="0" y="0"/>
              </a:moveTo>
              <a:lnTo>
                <a:pt x="0" y="1242559"/>
              </a:lnTo>
              <a:lnTo>
                <a:pt x="124255" y="12425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962869-AC7D-4BD3-B129-E217E93CE404}">
      <dsp:nvSpPr>
        <dsp:cNvPr id="0" name=""/>
        <dsp:cNvSpPr/>
      </dsp:nvSpPr>
      <dsp:spPr>
        <a:xfrm>
          <a:off x="902860" y="1553823"/>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協同的</a:t>
          </a:r>
          <a:endParaRPr lang="zh-TW" altLang="en-US" sz="2200" kern="1200" dirty="0"/>
        </a:p>
      </dsp:txBody>
      <dsp:txXfrm>
        <a:off x="921057" y="1572020"/>
        <a:ext cx="957653" cy="584885"/>
      </dsp:txXfrm>
    </dsp:sp>
    <dsp:sp modelId="{3E22865A-C60B-40E5-9076-C8AA6444197D}">
      <dsp:nvSpPr>
        <dsp:cNvPr id="0" name=""/>
        <dsp:cNvSpPr/>
      </dsp:nvSpPr>
      <dsp:spPr>
        <a:xfrm>
          <a:off x="778604" y="621904"/>
          <a:ext cx="124255" cy="2019159"/>
        </a:xfrm>
        <a:custGeom>
          <a:avLst/>
          <a:gdLst/>
          <a:ahLst/>
          <a:cxnLst/>
          <a:rect l="0" t="0" r="0" b="0"/>
          <a:pathLst>
            <a:path>
              <a:moveTo>
                <a:pt x="0" y="0"/>
              </a:moveTo>
              <a:lnTo>
                <a:pt x="0" y="2019159"/>
              </a:lnTo>
              <a:lnTo>
                <a:pt x="124255" y="20191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C2A39E8-3FE0-4645-BB9E-58429B89797C}">
      <dsp:nvSpPr>
        <dsp:cNvPr id="0" name=""/>
        <dsp:cNvSpPr/>
      </dsp:nvSpPr>
      <dsp:spPr>
        <a:xfrm>
          <a:off x="902860" y="2330423"/>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反思的</a:t>
          </a:r>
          <a:endParaRPr lang="zh-TW" altLang="en-US" sz="2200" kern="1200" dirty="0"/>
        </a:p>
      </dsp:txBody>
      <dsp:txXfrm>
        <a:off x="921057" y="2348620"/>
        <a:ext cx="957653" cy="584885"/>
      </dsp:txXfrm>
    </dsp:sp>
    <dsp:sp modelId="{604828D9-39B1-441D-8678-0AF3269704AB}">
      <dsp:nvSpPr>
        <dsp:cNvPr id="0" name=""/>
        <dsp:cNvSpPr/>
      </dsp:nvSpPr>
      <dsp:spPr>
        <a:xfrm>
          <a:off x="2207547" y="624"/>
          <a:ext cx="1242559" cy="62127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課程設計</a:t>
          </a:r>
          <a:endParaRPr lang="zh-TW" altLang="en-US" sz="2200" kern="1200" dirty="0">
            <a:solidFill>
              <a:schemeClr val="tx1"/>
            </a:solidFill>
          </a:endParaRPr>
        </a:p>
      </dsp:txBody>
      <dsp:txXfrm>
        <a:off x="2225744" y="18821"/>
        <a:ext cx="1206165" cy="584885"/>
      </dsp:txXfrm>
    </dsp:sp>
    <dsp:sp modelId="{EE37EF78-0DAE-41D4-BDCF-A698220827A6}">
      <dsp:nvSpPr>
        <dsp:cNvPr id="0" name=""/>
        <dsp:cNvSpPr/>
      </dsp:nvSpPr>
      <dsp:spPr>
        <a:xfrm>
          <a:off x="2331803" y="621904"/>
          <a:ext cx="124255" cy="465959"/>
        </a:xfrm>
        <a:custGeom>
          <a:avLst/>
          <a:gdLst/>
          <a:ahLst/>
          <a:cxnLst/>
          <a:rect l="0" t="0" r="0" b="0"/>
          <a:pathLst>
            <a:path>
              <a:moveTo>
                <a:pt x="0" y="0"/>
              </a:moveTo>
              <a:lnTo>
                <a:pt x="0" y="465959"/>
              </a:lnTo>
              <a:lnTo>
                <a:pt x="124255" y="4659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566C1D-12D5-45A7-AD1D-D6D8C04031AD}">
      <dsp:nvSpPr>
        <dsp:cNvPr id="0" name=""/>
        <dsp:cNvSpPr/>
      </dsp:nvSpPr>
      <dsp:spPr>
        <a:xfrm>
          <a:off x="2456059" y="777224"/>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主題</a:t>
          </a:r>
          <a:endParaRPr lang="zh-TW" altLang="en-US" sz="2200" kern="1200" dirty="0"/>
        </a:p>
      </dsp:txBody>
      <dsp:txXfrm>
        <a:off x="2474256" y="795421"/>
        <a:ext cx="957653" cy="584885"/>
      </dsp:txXfrm>
    </dsp:sp>
    <dsp:sp modelId="{4D385531-E9E3-44C4-A16B-5841FEC82156}">
      <dsp:nvSpPr>
        <dsp:cNvPr id="0" name=""/>
        <dsp:cNvSpPr/>
      </dsp:nvSpPr>
      <dsp:spPr>
        <a:xfrm>
          <a:off x="2331803" y="621904"/>
          <a:ext cx="124255" cy="1242559"/>
        </a:xfrm>
        <a:custGeom>
          <a:avLst/>
          <a:gdLst/>
          <a:ahLst/>
          <a:cxnLst/>
          <a:rect l="0" t="0" r="0" b="0"/>
          <a:pathLst>
            <a:path>
              <a:moveTo>
                <a:pt x="0" y="0"/>
              </a:moveTo>
              <a:lnTo>
                <a:pt x="0" y="1242559"/>
              </a:lnTo>
              <a:lnTo>
                <a:pt x="124255" y="12425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076DC4-54FB-4A35-9F0A-A588495E23D8}">
      <dsp:nvSpPr>
        <dsp:cNvPr id="0" name=""/>
        <dsp:cNvSpPr/>
      </dsp:nvSpPr>
      <dsp:spPr>
        <a:xfrm>
          <a:off x="2456059" y="1553823"/>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探究</a:t>
          </a:r>
          <a:endParaRPr lang="zh-TW" altLang="en-US" sz="2200" kern="1200" dirty="0"/>
        </a:p>
      </dsp:txBody>
      <dsp:txXfrm>
        <a:off x="2474256" y="1572020"/>
        <a:ext cx="957653" cy="584885"/>
      </dsp:txXfrm>
    </dsp:sp>
    <dsp:sp modelId="{0BEBF0CE-2F1D-4339-8106-6D999B1E8AC7}">
      <dsp:nvSpPr>
        <dsp:cNvPr id="0" name=""/>
        <dsp:cNvSpPr/>
      </dsp:nvSpPr>
      <dsp:spPr>
        <a:xfrm>
          <a:off x="2331803" y="621904"/>
          <a:ext cx="124255" cy="2019159"/>
        </a:xfrm>
        <a:custGeom>
          <a:avLst/>
          <a:gdLst/>
          <a:ahLst/>
          <a:cxnLst/>
          <a:rect l="0" t="0" r="0" b="0"/>
          <a:pathLst>
            <a:path>
              <a:moveTo>
                <a:pt x="0" y="0"/>
              </a:moveTo>
              <a:lnTo>
                <a:pt x="0" y="2019159"/>
              </a:lnTo>
              <a:lnTo>
                <a:pt x="124255" y="2019159"/>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EBF392-FA56-4290-9C2F-53A7907DC880}">
      <dsp:nvSpPr>
        <dsp:cNvPr id="0" name=""/>
        <dsp:cNvSpPr/>
      </dsp:nvSpPr>
      <dsp:spPr>
        <a:xfrm>
          <a:off x="2456059" y="2330423"/>
          <a:ext cx="994047" cy="6212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zh-TW" altLang="en-US" sz="2200" kern="1200" dirty="0" smtClean="0"/>
            <a:t>表現</a:t>
          </a:r>
          <a:endParaRPr lang="zh-TW" altLang="en-US" sz="2200" kern="1200" dirty="0"/>
        </a:p>
      </dsp:txBody>
      <dsp:txXfrm>
        <a:off x="2474256" y="2348620"/>
        <a:ext cx="957653" cy="584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A4C6D-232A-40AB-ACD1-EFA0556DC0BD}">
      <dsp:nvSpPr>
        <dsp:cNvPr id="0" name=""/>
        <dsp:cNvSpPr/>
      </dsp:nvSpPr>
      <dsp:spPr>
        <a:xfrm>
          <a:off x="1785" y="616545"/>
          <a:ext cx="2175867" cy="87034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TW" altLang="en-US" sz="4200" kern="1200" smtClean="0">
              <a:solidFill>
                <a:schemeClr val="tx1"/>
              </a:solidFill>
            </a:rPr>
            <a:t>聆聽</a:t>
          </a:r>
          <a:endParaRPr lang="zh-TW" altLang="en-US" sz="4200" kern="1200" dirty="0">
            <a:solidFill>
              <a:schemeClr val="tx1"/>
            </a:solidFill>
          </a:endParaRPr>
        </a:p>
      </dsp:txBody>
      <dsp:txXfrm>
        <a:off x="436958" y="616545"/>
        <a:ext cx="1305521" cy="870346"/>
      </dsp:txXfrm>
    </dsp:sp>
    <dsp:sp modelId="{5E99EA8F-097E-40F7-B5C9-2FDAC41B5F4C}">
      <dsp:nvSpPr>
        <dsp:cNvPr id="0" name=""/>
        <dsp:cNvSpPr/>
      </dsp:nvSpPr>
      <dsp:spPr>
        <a:xfrm>
          <a:off x="1960066" y="616545"/>
          <a:ext cx="2175867" cy="870346"/>
        </a:xfrm>
        <a:prstGeom prst="chevron">
          <a:avLst/>
        </a:prstGeom>
        <a:gradFill rotWithShape="0">
          <a:gsLst>
            <a:gs pos="0">
              <a:schemeClr val="accent5">
                <a:hueOff val="2571418"/>
                <a:satOff val="5874"/>
                <a:lumOff val="-16274"/>
                <a:alphaOff val="0"/>
                <a:shade val="51000"/>
                <a:satMod val="130000"/>
              </a:schemeClr>
            </a:gs>
            <a:gs pos="80000">
              <a:schemeClr val="accent5">
                <a:hueOff val="2571418"/>
                <a:satOff val="5874"/>
                <a:lumOff val="-16274"/>
                <a:alphaOff val="0"/>
                <a:shade val="93000"/>
                <a:satMod val="130000"/>
              </a:schemeClr>
            </a:gs>
            <a:gs pos="100000">
              <a:schemeClr val="accent5">
                <a:hueOff val="2571418"/>
                <a:satOff val="5874"/>
                <a:lumOff val="-162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TW" altLang="en-US" sz="4200" kern="1200" dirty="0" smtClean="0">
              <a:solidFill>
                <a:schemeClr val="tx1"/>
              </a:solidFill>
            </a:rPr>
            <a:t>對話</a:t>
          </a:r>
          <a:endParaRPr lang="zh-TW" altLang="en-US" sz="4200" kern="1200" dirty="0">
            <a:solidFill>
              <a:schemeClr val="tx1"/>
            </a:solidFill>
          </a:endParaRPr>
        </a:p>
      </dsp:txBody>
      <dsp:txXfrm>
        <a:off x="2395239" y="616545"/>
        <a:ext cx="1305521" cy="870346"/>
      </dsp:txXfrm>
    </dsp:sp>
    <dsp:sp modelId="{16A01F2C-DD66-468F-94E8-70E98B9074DD}">
      <dsp:nvSpPr>
        <dsp:cNvPr id="0" name=""/>
        <dsp:cNvSpPr/>
      </dsp:nvSpPr>
      <dsp:spPr>
        <a:xfrm>
          <a:off x="3918346" y="616545"/>
          <a:ext cx="2175867" cy="870346"/>
        </a:xfrm>
        <a:prstGeom prst="chevron">
          <a:avLst/>
        </a:prstGeom>
        <a:gradFill rotWithShape="0">
          <a:gsLst>
            <a:gs pos="0">
              <a:schemeClr val="accent5">
                <a:hueOff val="5142836"/>
                <a:satOff val="11748"/>
                <a:lumOff val="-32549"/>
                <a:alphaOff val="0"/>
                <a:shade val="51000"/>
                <a:satMod val="130000"/>
              </a:schemeClr>
            </a:gs>
            <a:gs pos="80000">
              <a:schemeClr val="accent5">
                <a:hueOff val="5142836"/>
                <a:satOff val="11748"/>
                <a:lumOff val="-32549"/>
                <a:alphaOff val="0"/>
                <a:shade val="93000"/>
                <a:satMod val="130000"/>
              </a:schemeClr>
            </a:gs>
            <a:gs pos="100000">
              <a:schemeClr val="accent5">
                <a:hueOff val="5142836"/>
                <a:satOff val="11748"/>
                <a:lumOff val="-3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zh-TW" altLang="en-US" sz="4200" kern="1200" dirty="0" smtClean="0"/>
            <a:t>學習</a:t>
          </a:r>
          <a:endParaRPr lang="zh-TW" altLang="en-US" sz="4200" kern="1200" dirty="0"/>
        </a:p>
      </dsp:txBody>
      <dsp:txXfrm>
        <a:off x="4353519" y="616545"/>
        <a:ext cx="1305521" cy="870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C667-3557-4FF6-92D9-AD83B4DEAA4E}">
      <dsp:nvSpPr>
        <dsp:cNvPr id="0" name=""/>
        <dsp:cNvSpPr/>
      </dsp:nvSpPr>
      <dsp:spPr>
        <a:xfrm>
          <a:off x="926129" y="4287"/>
          <a:ext cx="3188300" cy="7970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solidFill>
                <a:schemeClr val="tx1"/>
              </a:solidFill>
            </a:rPr>
            <a:t>提問</a:t>
          </a:r>
          <a:endParaRPr lang="zh-TW" altLang="en-US" sz="3600" kern="1200" dirty="0">
            <a:solidFill>
              <a:schemeClr val="tx1"/>
            </a:solidFill>
          </a:endParaRPr>
        </a:p>
      </dsp:txBody>
      <dsp:txXfrm>
        <a:off x="949475" y="27633"/>
        <a:ext cx="3141608" cy="750383"/>
      </dsp:txXfrm>
    </dsp:sp>
    <dsp:sp modelId="{48D11AB2-28A1-443B-A4D8-636C6C1CD8EA}">
      <dsp:nvSpPr>
        <dsp:cNvPr id="0" name=""/>
        <dsp:cNvSpPr/>
      </dsp:nvSpPr>
      <dsp:spPr>
        <a:xfrm rot="5400000">
          <a:off x="2370828" y="821289"/>
          <a:ext cx="298903" cy="35868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a:p>
      </dsp:txBody>
      <dsp:txXfrm rot="-5400000">
        <a:off x="2412676" y="851179"/>
        <a:ext cx="215209" cy="209232"/>
      </dsp:txXfrm>
    </dsp:sp>
    <dsp:sp modelId="{36E302C6-3BC6-4361-9DBE-72D074142BA7}">
      <dsp:nvSpPr>
        <dsp:cNvPr id="0" name=""/>
        <dsp:cNvSpPr/>
      </dsp:nvSpPr>
      <dsp:spPr>
        <a:xfrm>
          <a:off x="926129" y="1199900"/>
          <a:ext cx="3188300" cy="797075"/>
        </a:xfrm>
        <a:prstGeom prst="roundRect">
          <a:avLst>
            <a:gd name="adj" fmla="val 10000"/>
          </a:avLst>
        </a:prstGeom>
        <a:solidFill>
          <a:schemeClr val="accent5">
            <a:hueOff val="1714279"/>
            <a:satOff val="3916"/>
            <a:lumOff val="-10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solidFill>
                <a:schemeClr val="tx1"/>
              </a:solidFill>
            </a:rPr>
            <a:t>聆聽</a:t>
          </a:r>
          <a:endParaRPr lang="zh-TW" altLang="en-US" sz="3600" kern="1200" dirty="0">
            <a:solidFill>
              <a:schemeClr val="tx1"/>
            </a:solidFill>
          </a:endParaRPr>
        </a:p>
      </dsp:txBody>
      <dsp:txXfrm>
        <a:off x="949475" y="1223246"/>
        <a:ext cx="3141608" cy="750383"/>
      </dsp:txXfrm>
    </dsp:sp>
    <dsp:sp modelId="{BA83E561-ADD5-4916-8FEE-29450BFD3168}">
      <dsp:nvSpPr>
        <dsp:cNvPr id="0" name=""/>
        <dsp:cNvSpPr/>
      </dsp:nvSpPr>
      <dsp:spPr>
        <a:xfrm rot="5400000">
          <a:off x="2370828" y="2016902"/>
          <a:ext cx="298903" cy="358683"/>
        </a:xfrm>
        <a:prstGeom prst="rightArrow">
          <a:avLst>
            <a:gd name="adj1" fmla="val 60000"/>
            <a:gd name="adj2" fmla="val 50000"/>
          </a:avLst>
        </a:prstGeom>
        <a:solidFill>
          <a:schemeClr val="accent5">
            <a:hueOff val="2571418"/>
            <a:satOff val="5874"/>
            <a:lumOff val="-162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a:p>
      </dsp:txBody>
      <dsp:txXfrm rot="-5400000">
        <a:off x="2412676" y="2046792"/>
        <a:ext cx="215209" cy="209232"/>
      </dsp:txXfrm>
    </dsp:sp>
    <dsp:sp modelId="{C641BF12-ACFF-4E47-9C7F-B8F7EA9392DD}">
      <dsp:nvSpPr>
        <dsp:cNvPr id="0" name=""/>
        <dsp:cNvSpPr/>
      </dsp:nvSpPr>
      <dsp:spPr>
        <a:xfrm>
          <a:off x="926129" y="2395512"/>
          <a:ext cx="3188300" cy="797075"/>
        </a:xfrm>
        <a:prstGeom prst="roundRect">
          <a:avLst>
            <a:gd name="adj" fmla="val 10000"/>
          </a:avLst>
        </a:prstGeom>
        <a:solidFill>
          <a:schemeClr val="accent5">
            <a:hueOff val="3428557"/>
            <a:satOff val="7832"/>
            <a:lumOff val="-2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串聯</a:t>
          </a:r>
          <a:endParaRPr lang="zh-TW" altLang="en-US" sz="3600" kern="1200" dirty="0"/>
        </a:p>
      </dsp:txBody>
      <dsp:txXfrm>
        <a:off x="949475" y="2418858"/>
        <a:ext cx="3141608" cy="750383"/>
      </dsp:txXfrm>
    </dsp:sp>
    <dsp:sp modelId="{66DF4C05-0ED9-4A57-825C-29FD1D719822}">
      <dsp:nvSpPr>
        <dsp:cNvPr id="0" name=""/>
        <dsp:cNvSpPr/>
      </dsp:nvSpPr>
      <dsp:spPr>
        <a:xfrm rot="5400000">
          <a:off x="2370828" y="3212514"/>
          <a:ext cx="298903" cy="358683"/>
        </a:xfrm>
        <a:prstGeom prst="rightArrow">
          <a:avLst>
            <a:gd name="adj1" fmla="val 60000"/>
            <a:gd name="adj2" fmla="val 50000"/>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a:p>
      </dsp:txBody>
      <dsp:txXfrm rot="-5400000">
        <a:off x="2412676" y="3242404"/>
        <a:ext cx="215209" cy="209232"/>
      </dsp:txXfrm>
    </dsp:sp>
    <dsp:sp modelId="{B31A8638-8B80-45A0-9CD7-67BE98E56704}">
      <dsp:nvSpPr>
        <dsp:cNvPr id="0" name=""/>
        <dsp:cNvSpPr/>
      </dsp:nvSpPr>
      <dsp:spPr>
        <a:xfrm>
          <a:off x="93839" y="3591125"/>
          <a:ext cx="4852880" cy="797075"/>
        </a:xfrm>
        <a:prstGeom prst="roundRect">
          <a:avLst>
            <a:gd name="adj" fmla="val 10000"/>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回歸</a:t>
          </a:r>
          <a:r>
            <a:rPr lang="en-US" altLang="zh-TW" sz="3600" kern="1200" dirty="0" smtClean="0"/>
            <a:t>(</a:t>
          </a:r>
          <a:r>
            <a:rPr lang="zh-TW" altLang="en-US" sz="3600" kern="1200" dirty="0" smtClean="0"/>
            <a:t>知識原點</a:t>
          </a:r>
          <a:r>
            <a:rPr lang="en-US" altLang="zh-TW" sz="3600" kern="1200" dirty="0" smtClean="0"/>
            <a:t>)</a:t>
          </a:r>
          <a:endParaRPr lang="zh-TW" altLang="en-US" sz="3600" kern="1200" dirty="0"/>
        </a:p>
      </dsp:txBody>
      <dsp:txXfrm>
        <a:off x="117185" y="3614471"/>
        <a:ext cx="4806188" cy="7503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82FA6F0-41F7-4260-86EF-1AA633C1249E}" type="slidenum">
              <a:rPr lang="ja-JP" altLang="en-US"/>
              <a:pPr/>
              <a:t>‹#›</a:t>
            </a:fld>
            <a:endParaRPr lang="en-US" altLang="ja-JP"/>
          </a:p>
        </p:txBody>
      </p:sp>
    </p:spTree>
    <p:extLst>
      <p:ext uri="{BB962C8B-B14F-4D97-AF65-F5344CB8AC3E}">
        <p14:creationId xmlns:p14="http://schemas.microsoft.com/office/powerpoint/2010/main" val="3317363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47D156-0947-491B-BDB2-7B3C5FEA8686}" type="slidenum">
              <a:rPr lang="en-US" smtClean="0"/>
              <a:pPr/>
              <a:t>6</a:t>
            </a:fld>
            <a:endParaRPr lang="en-US"/>
          </a:p>
        </p:txBody>
      </p:sp>
    </p:spTree>
    <p:extLst>
      <p:ext uri="{BB962C8B-B14F-4D97-AF65-F5344CB8AC3E}">
        <p14:creationId xmlns:p14="http://schemas.microsoft.com/office/powerpoint/2010/main" val="217035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Narrow" pitchFamily="34" charset="0"/>
                <a:ea typeface="新細明體" charset="-120"/>
              </a:defRPr>
            </a:lvl1pPr>
            <a:lvl2pPr marL="742950" indent="-285750" eaLnBrk="0" hangingPunct="0">
              <a:defRPr kumimoji="1">
                <a:solidFill>
                  <a:schemeClr val="tx1"/>
                </a:solidFill>
                <a:latin typeface="Arial Narrow" pitchFamily="34" charset="0"/>
                <a:ea typeface="新細明體" charset="-120"/>
              </a:defRPr>
            </a:lvl2pPr>
            <a:lvl3pPr marL="1143000" indent="-228600" eaLnBrk="0" hangingPunct="0">
              <a:defRPr kumimoji="1">
                <a:solidFill>
                  <a:schemeClr val="tx1"/>
                </a:solidFill>
                <a:latin typeface="Arial Narrow" pitchFamily="34" charset="0"/>
                <a:ea typeface="新細明體" charset="-120"/>
              </a:defRPr>
            </a:lvl3pPr>
            <a:lvl4pPr marL="1600200" indent="-228600" eaLnBrk="0" hangingPunct="0">
              <a:defRPr kumimoji="1">
                <a:solidFill>
                  <a:schemeClr val="tx1"/>
                </a:solidFill>
                <a:latin typeface="Arial Narrow" pitchFamily="34" charset="0"/>
                <a:ea typeface="新細明體" charset="-120"/>
              </a:defRPr>
            </a:lvl4pPr>
            <a:lvl5pPr marL="2057400" indent="-228600" eaLnBrk="0" hangingPunct="0">
              <a:defRPr kumimoji="1">
                <a:solidFill>
                  <a:schemeClr val="tx1"/>
                </a:solidFill>
                <a:latin typeface="Arial Narrow" pitchFamily="34" charset="0"/>
                <a:ea typeface="新細明體" charset="-120"/>
              </a:defRPr>
            </a:lvl5pPr>
            <a:lvl6pPr marL="2514600" indent="-228600" eaLnBrk="0" fontAlgn="base" hangingPunct="0">
              <a:spcBef>
                <a:spcPct val="0"/>
              </a:spcBef>
              <a:spcAft>
                <a:spcPct val="0"/>
              </a:spcAft>
              <a:defRPr kumimoji="1">
                <a:solidFill>
                  <a:schemeClr val="tx1"/>
                </a:solidFill>
                <a:latin typeface="Arial Narrow" pitchFamily="34" charset="0"/>
                <a:ea typeface="新細明體" charset="-120"/>
              </a:defRPr>
            </a:lvl6pPr>
            <a:lvl7pPr marL="2971800" indent="-228600" eaLnBrk="0" fontAlgn="base" hangingPunct="0">
              <a:spcBef>
                <a:spcPct val="0"/>
              </a:spcBef>
              <a:spcAft>
                <a:spcPct val="0"/>
              </a:spcAft>
              <a:defRPr kumimoji="1">
                <a:solidFill>
                  <a:schemeClr val="tx1"/>
                </a:solidFill>
                <a:latin typeface="Arial Narrow" pitchFamily="34" charset="0"/>
                <a:ea typeface="新細明體" charset="-120"/>
              </a:defRPr>
            </a:lvl7pPr>
            <a:lvl8pPr marL="3429000" indent="-228600" eaLnBrk="0" fontAlgn="base" hangingPunct="0">
              <a:spcBef>
                <a:spcPct val="0"/>
              </a:spcBef>
              <a:spcAft>
                <a:spcPct val="0"/>
              </a:spcAft>
              <a:defRPr kumimoji="1">
                <a:solidFill>
                  <a:schemeClr val="tx1"/>
                </a:solidFill>
                <a:latin typeface="Arial Narrow" pitchFamily="34" charset="0"/>
                <a:ea typeface="新細明體" charset="-120"/>
              </a:defRPr>
            </a:lvl8pPr>
            <a:lvl9pPr marL="3886200" indent="-228600" eaLnBrk="0" fontAlgn="base" hangingPunct="0">
              <a:spcBef>
                <a:spcPct val="0"/>
              </a:spcBef>
              <a:spcAft>
                <a:spcPct val="0"/>
              </a:spcAft>
              <a:defRPr kumimoji="1">
                <a:solidFill>
                  <a:schemeClr val="tx1"/>
                </a:solidFill>
                <a:latin typeface="Arial Narrow" pitchFamily="34" charset="0"/>
                <a:ea typeface="新細明體" charset="-120"/>
              </a:defRPr>
            </a:lvl9pPr>
          </a:lstStyle>
          <a:p>
            <a:pPr eaLnBrk="1" hangingPunct="1"/>
            <a:fld id="{6DB5E451-EC3B-4EA0-B820-95487CC9AA41}" type="slidenum">
              <a:rPr lang="zh-TW" altLang="en-US" smtClean="0"/>
              <a:pPr eaLnBrk="1" hangingPunct="1"/>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6164" name="AutoShape 20"/>
          <p:cNvSpPr>
            <a:spLocks noChangeArrowheads="1"/>
          </p:cNvSpPr>
          <p:nvPr/>
        </p:nvSpPr>
        <p:spPr bwMode="auto">
          <a:xfrm flipH="1">
            <a:off x="1979613" y="5661025"/>
            <a:ext cx="7164387" cy="1196975"/>
          </a:xfrm>
          <a:prstGeom prst="rtTriangle">
            <a:avLst/>
          </a:prstGeom>
          <a:gradFill rotWithShape="1">
            <a:gsLst>
              <a:gs pos="0">
                <a:srgbClr val="7FDD95"/>
              </a:gs>
              <a:gs pos="50000">
                <a:schemeClr val="bg1"/>
              </a:gs>
              <a:gs pos="100000">
                <a:srgbClr val="7FDD95"/>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65" name="AutoShape 21"/>
          <p:cNvSpPr>
            <a:spLocks noChangeArrowheads="1"/>
          </p:cNvSpPr>
          <p:nvPr/>
        </p:nvSpPr>
        <p:spPr bwMode="auto">
          <a:xfrm flipV="1">
            <a:off x="0" y="0"/>
            <a:ext cx="7164388" cy="1196975"/>
          </a:xfrm>
          <a:prstGeom prst="rtTriangle">
            <a:avLst/>
          </a:prstGeom>
          <a:gradFill rotWithShape="1">
            <a:gsLst>
              <a:gs pos="0">
                <a:srgbClr val="7FDD95"/>
              </a:gs>
              <a:gs pos="50000">
                <a:schemeClr val="bg1"/>
              </a:gs>
              <a:gs pos="100000">
                <a:srgbClr val="7FDD95"/>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46" name="Rectangle 2"/>
          <p:cNvSpPr>
            <a:spLocks noGrp="1" noChangeArrowheads="1"/>
          </p:cNvSpPr>
          <p:nvPr>
            <p:ph type="ctrTitle"/>
          </p:nvPr>
        </p:nvSpPr>
        <p:spPr>
          <a:xfrm>
            <a:off x="1187450" y="2130425"/>
            <a:ext cx="7270750" cy="1470025"/>
          </a:xfrm>
        </p:spPr>
        <p:txBody>
          <a:bodyPr/>
          <a:lstStyle>
            <a:lvl1pPr>
              <a:defRPr/>
            </a:lvl1pPr>
          </a:lstStyle>
          <a:p>
            <a:pPr lvl="0"/>
            <a:r>
              <a:rPr lang="zh-TW" altLang="en-US" noProof="0" smtClean="0"/>
              <a:t>按一下以編輯母片標題樣式</a:t>
            </a:r>
            <a:endParaRPr lang="ja-JP" altLang="en-US" noProof="0" smtClean="0"/>
          </a:p>
        </p:txBody>
      </p:sp>
      <p:sp>
        <p:nvSpPr>
          <p:cNvPr id="6147" name="Rectangle 3"/>
          <p:cNvSpPr>
            <a:spLocks noGrp="1" noChangeArrowheads="1"/>
          </p:cNvSpPr>
          <p:nvPr>
            <p:ph type="subTitle" idx="1"/>
          </p:nvPr>
        </p:nvSpPr>
        <p:spPr>
          <a:xfrm>
            <a:off x="1371600" y="3886200"/>
            <a:ext cx="6400800" cy="1752600"/>
          </a:xfrm>
        </p:spPr>
        <p:txBody>
          <a:bodyPr anchor="b"/>
          <a:lstStyle>
            <a:lvl1pPr marL="0" indent="0" algn="r">
              <a:buFont typeface="Times New Roman" charset="0"/>
              <a:buNone/>
              <a:defRPr sz="2400"/>
            </a:lvl1pPr>
          </a:lstStyle>
          <a:p>
            <a:pPr lvl="0"/>
            <a:r>
              <a:rPr lang="zh-TW" altLang="en-US" noProof="0" smtClean="0"/>
              <a:t>按一下以編輯母片副標題樣式</a:t>
            </a:r>
            <a:endParaRPr lang="ja-JP" altLang="en-US" noProof="0" smtClean="0"/>
          </a:p>
        </p:txBody>
      </p:sp>
      <p:sp>
        <p:nvSpPr>
          <p:cNvPr id="6148" name="Rectangle 4"/>
          <p:cNvSpPr>
            <a:spLocks noGrp="1" noChangeArrowheads="1"/>
          </p:cNvSpPr>
          <p:nvPr>
            <p:ph type="dt" sz="half" idx="2"/>
          </p:nvPr>
        </p:nvSpPr>
        <p:spPr>
          <a:xfrm>
            <a:off x="457200" y="6245225"/>
            <a:ext cx="2133600" cy="476250"/>
          </a:xfrm>
        </p:spPr>
        <p:txBody>
          <a:bodyPr/>
          <a:lstStyle>
            <a:lvl1pPr>
              <a:defRPr/>
            </a:lvl1pPr>
          </a:lstStyle>
          <a:p>
            <a:r>
              <a:rPr lang="en-US" altLang="zh-TW" smtClean="0"/>
              <a:t>2004/08/17</a:t>
            </a:r>
            <a:endParaRPr lang="en-US" altLang="ja-JP"/>
          </a:p>
        </p:txBody>
      </p:sp>
      <p:sp>
        <p:nvSpPr>
          <p:cNvPr id="6149"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ja-JP"/>
          </a:p>
        </p:txBody>
      </p:sp>
      <p:sp>
        <p:nvSpPr>
          <p:cNvPr id="6151" name="AutoShape 7"/>
          <p:cNvSpPr>
            <a:spLocks noChangeArrowheads="1"/>
          </p:cNvSpPr>
          <p:nvPr/>
        </p:nvSpPr>
        <p:spPr bwMode="auto">
          <a:xfrm rot="13436319">
            <a:off x="319088" y="2276475"/>
            <a:ext cx="1531937" cy="1462088"/>
          </a:xfrm>
          <a:custGeom>
            <a:avLst/>
            <a:gdLst>
              <a:gd name="G0" fmla="+- 10529 0 0"/>
              <a:gd name="G1" fmla="+- -8374817 0 0"/>
              <a:gd name="G2" fmla="+- 0 0 -8374817"/>
              <a:gd name="T0" fmla="*/ 0 256 1"/>
              <a:gd name="T1" fmla="*/ 180 256 1"/>
              <a:gd name="G3" fmla="+- -8374817 T0 T1"/>
              <a:gd name="T2" fmla="*/ 0 256 1"/>
              <a:gd name="T3" fmla="*/ 90 256 1"/>
              <a:gd name="G4" fmla="+- -8374817 T2 T3"/>
              <a:gd name="G5" fmla="*/ G4 2 1"/>
              <a:gd name="T4" fmla="*/ 90 256 1"/>
              <a:gd name="T5" fmla="*/ 0 256 1"/>
              <a:gd name="G6" fmla="+- -8374817 T4 T5"/>
              <a:gd name="G7" fmla="*/ G6 2 1"/>
              <a:gd name="G8" fmla="abs -837481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9"/>
              <a:gd name="G18" fmla="*/ 10529 1 2"/>
              <a:gd name="G19" fmla="+- G18 5400 0"/>
              <a:gd name="G20" fmla="cos G19 -8374817"/>
              <a:gd name="G21" fmla="sin G19 -8374817"/>
              <a:gd name="G22" fmla="+- G20 10800 0"/>
              <a:gd name="G23" fmla="+- G21 10800 0"/>
              <a:gd name="G24" fmla="+- 10800 0 G20"/>
              <a:gd name="G25" fmla="+- 10529 10800 0"/>
              <a:gd name="G26" fmla="?: G9 G17 G25"/>
              <a:gd name="G27" fmla="?: G9 0 21600"/>
              <a:gd name="G28" fmla="cos 10800 -8374817"/>
              <a:gd name="G29" fmla="sin 10800 -8374817"/>
              <a:gd name="G30" fmla="sin 10529 -8374817"/>
              <a:gd name="G31" fmla="+- G28 10800 0"/>
              <a:gd name="G32" fmla="+- G29 10800 0"/>
              <a:gd name="G33" fmla="+- G30 10800 0"/>
              <a:gd name="G34" fmla="?: G4 0 G31"/>
              <a:gd name="G35" fmla="?: -8374817 G34 0"/>
              <a:gd name="G36" fmla="?: G6 G35 G31"/>
              <a:gd name="G37" fmla="+- 21600 0 G36"/>
              <a:gd name="G38" fmla="?: G4 0 G33"/>
              <a:gd name="G39" fmla="?: -8374817 G38 G32"/>
              <a:gd name="G40" fmla="?: G6 G39 0"/>
              <a:gd name="G41" fmla="?: G4 G32 21600"/>
              <a:gd name="G42" fmla="?: G6 G41 G33"/>
              <a:gd name="T12" fmla="*/ 10800 w 21600"/>
              <a:gd name="T13" fmla="*/ 0 h 21600"/>
              <a:gd name="T14" fmla="*/ 4264 w 21600"/>
              <a:gd name="T15" fmla="*/ 2371 h 21600"/>
              <a:gd name="T16" fmla="*/ 10800 w 21600"/>
              <a:gd name="T17" fmla="*/ 271 h 21600"/>
              <a:gd name="T18" fmla="*/ 17336 w 21600"/>
              <a:gd name="T19" fmla="*/ 23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48" y="2479"/>
                </a:moveTo>
                <a:cubicBezTo>
                  <a:pt x="6194" y="1047"/>
                  <a:pt x="8463" y="270"/>
                  <a:pt x="10800" y="271"/>
                </a:cubicBezTo>
                <a:cubicBezTo>
                  <a:pt x="13136" y="271"/>
                  <a:pt x="15405" y="1047"/>
                  <a:pt x="17251" y="2479"/>
                </a:cubicBezTo>
                <a:lnTo>
                  <a:pt x="17417" y="2265"/>
                </a:lnTo>
                <a:cubicBezTo>
                  <a:pt x="15524" y="796"/>
                  <a:pt x="13196" y="-1"/>
                  <a:pt x="10799" y="0"/>
                </a:cubicBezTo>
                <a:cubicBezTo>
                  <a:pt x="8403" y="0"/>
                  <a:pt x="6075" y="796"/>
                  <a:pt x="4182" y="2265"/>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2" name="AutoShape 8"/>
          <p:cNvSpPr>
            <a:spLocks noChangeArrowheads="1"/>
          </p:cNvSpPr>
          <p:nvPr/>
        </p:nvSpPr>
        <p:spPr bwMode="auto">
          <a:xfrm rot="-289320">
            <a:off x="469900" y="2128838"/>
            <a:ext cx="1446213" cy="1384300"/>
          </a:xfrm>
          <a:custGeom>
            <a:avLst/>
            <a:gdLst>
              <a:gd name="G0" fmla="+- 10466 0 0"/>
              <a:gd name="G1" fmla="+- -8214226 0 0"/>
              <a:gd name="G2" fmla="+- 0 0 -8214226"/>
              <a:gd name="T0" fmla="*/ 0 256 1"/>
              <a:gd name="T1" fmla="*/ 180 256 1"/>
              <a:gd name="G3" fmla="+- -8214226 T0 T1"/>
              <a:gd name="T2" fmla="*/ 0 256 1"/>
              <a:gd name="T3" fmla="*/ 90 256 1"/>
              <a:gd name="G4" fmla="+- -8214226 T2 T3"/>
              <a:gd name="G5" fmla="*/ G4 2 1"/>
              <a:gd name="T4" fmla="*/ 90 256 1"/>
              <a:gd name="T5" fmla="*/ 0 256 1"/>
              <a:gd name="G6" fmla="+- -8214226 T4 T5"/>
              <a:gd name="G7" fmla="*/ G6 2 1"/>
              <a:gd name="G8" fmla="abs -82142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66"/>
              <a:gd name="G18" fmla="*/ 10466 1 2"/>
              <a:gd name="G19" fmla="+- G18 5400 0"/>
              <a:gd name="G20" fmla="cos G19 -8214226"/>
              <a:gd name="G21" fmla="sin G19 -8214226"/>
              <a:gd name="G22" fmla="+- G20 10800 0"/>
              <a:gd name="G23" fmla="+- G21 10800 0"/>
              <a:gd name="G24" fmla="+- 10800 0 G20"/>
              <a:gd name="G25" fmla="+- 10466 10800 0"/>
              <a:gd name="G26" fmla="?: G9 G17 G25"/>
              <a:gd name="G27" fmla="?: G9 0 21600"/>
              <a:gd name="G28" fmla="cos 10800 -8214226"/>
              <a:gd name="G29" fmla="sin 10800 -8214226"/>
              <a:gd name="G30" fmla="sin 10466 -8214226"/>
              <a:gd name="G31" fmla="+- G28 10800 0"/>
              <a:gd name="G32" fmla="+- G29 10800 0"/>
              <a:gd name="G33" fmla="+- G30 10800 0"/>
              <a:gd name="G34" fmla="?: G4 0 G31"/>
              <a:gd name="G35" fmla="?: -8214226 G34 0"/>
              <a:gd name="G36" fmla="?: G6 G35 G31"/>
              <a:gd name="G37" fmla="+- 21600 0 G36"/>
              <a:gd name="G38" fmla="?: G4 0 G33"/>
              <a:gd name="G39" fmla="?: -8214226 G38 G32"/>
              <a:gd name="G40" fmla="?: G6 G39 0"/>
              <a:gd name="G41" fmla="?: G4 G32 21600"/>
              <a:gd name="G42" fmla="?: G6 G41 G33"/>
              <a:gd name="T12" fmla="*/ 10800 w 21600"/>
              <a:gd name="T13" fmla="*/ 0 h 21600"/>
              <a:gd name="T14" fmla="*/ 4649 w 21600"/>
              <a:gd name="T15" fmla="*/ 2126 h 21600"/>
              <a:gd name="T16" fmla="*/ 10800 w 21600"/>
              <a:gd name="T17" fmla="*/ 334 h 21600"/>
              <a:gd name="T18" fmla="*/ 16951 w 21600"/>
              <a:gd name="T19" fmla="*/ 212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46" y="2262"/>
                </a:moveTo>
                <a:cubicBezTo>
                  <a:pt x="6515" y="1007"/>
                  <a:pt x="8631" y="333"/>
                  <a:pt x="10800" y="334"/>
                </a:cubicBezTo>
                <a:cubicBezTo>
                  <a:pt x="12968" y="334"/>
                  <a:pt x="15084" y="1007"/>
                  <a:pt x="16853" y="2262"/>
                </a:cubicBezTo>
                <a:lnTo>
                  <a:pt x="17046" y="1989"/>
                </a:lnTo>
                <a:cubicBezTo>
                  <a:pt x="15221" y="695"/>
                  <a:pt x="13038" y="-1"/>
                  <a:pt x="10799" y="0"/>
                </a:cubicBezTo>
                <a:cubicBezTo>
                  <a:pt x="8561" y="0"/>
                  <a:pt x="6378" y="695"/>
                  <a:pt x="4553" y="1989"/>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3" name="Freeform 9"/>
          <p:cNvSpPr>
            <a:spLocks/>
          </p:cNvSpPr>
          <p:nvPr/>
        </p:nvSpPr>
        <p:spPr bwMode="auto">
          <a:xfrm>
            <a:off x="12700" y="2160588"/>
            <a:ext cx="9131300" cy="1241425"/>
          </a:xfrm>
          <a:custGeom>
            <a:avLst/>
            <a:gdLst>
              <a:gd name="T0" fmla="*/ 0 w 5752"/>
              <a:gd name="T1" fmla="*/ 0 h 782"/>
              <a:gd name="T2" fmla="*/ 618 w 5752"/>
              <a:gd name="T3" fmla="*/ 782 h 782"/>
              <a:gd name="T4" fmla="*/ 5752 w 5752"/>
              <a:gd name="T5" fmla="*/ 781 h 782"/>
            </a:gdLst>
            <a:ahLst/>
            <a:cxnLst>
              <a:cxn ang="0">
                <a:pos x="T0" y="T1"/>
              </a:cxn>
              <a:cxn ang="0">
                <a:pos x="T2" y="T3"/>
              </a:cxn>
              <a:cxn ang="0">
                <a:pos x="T4" y="T5"/>
              </a:cxn>
            </a:cxnLst>
            <a:rect l="0" t="0" r="r" b="b"/>
            <a:pathLst>
              <a:path w="5752" h="782">
                <a:moveTo>
                  <a:pt x="0" y="0"/>
                </a:moveTo>
                <a:lnTo>
                  <a:pt x="618" y="782"/>
                </a:lnTo>
                <a:lnTo>
                  <a:pt x="5752" y="781"/>
                </a:lnTo>
              </a:path>
            </a:pathLst>
          </a:custGeom>
          <a:noFill/>
          <a:ln w="28575" cmpd="sng">
            <a:solidFill>
              <a:srgbClr val="7FDD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54" name="AutoShape 10"/>
          <p:cNvSpPr>
            <a:spLocks noChangeArrowheads="1"/>
          </p:cNvSpPr>
          <p:nvPr/>
        </p:nvSpPr>
        <p:spPr bwMode="auto">
          <a:xfrm rot="16200000">
            <a:off x="481013" y="2246313"/>
            <a:ext cx="1411287" cy="1404937"/>
          </a:xfrm>
          <a:custGeom>
            <a:avLst/>
            <a:gdLst>
              <a:gd name="G0" fmla="+- 10258 0 0"/>
              <a:gd name="G1" fmla="+- 11793917 0 0"/>
              <a:gd name="G2" fmla="+- 0 0 11793917"/>
              <a:gd name="T0" fmla="*/ 0 256 1"/>
              <a:gd name="T1" fmla="*/ 180 256 1"/>
              <a:gd name="G3" fmla="+- 11793917 T0 T1"/>
              <a:gd name="T2" fmla="*/ 0 256 1"/>
              <a:gd name="T3" fmla="*/ 90 256 1"/>
              <a:gd name="G4" fmla="+- 11793917 T2 T3"/>
              <a:gd name="G5" fmla="*/ G4 2 1"/>
              <a:gd name="T4" fmla="*/ 90 256 1"/>
              <a:gd name="T5" fmla="*/ 0 256 1"/>
              <a:gd name="G6" fmla="+- 11793917 T4 T5"/>
              <a:gd name="G7" fmla="*/ G6 2 1"/>
              <a:gd name="G8" fmla="abs 1179391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58"/>
              <a:gd name="G18" fmla="*/ 10258 1 2"/>
              <a:gd name="G19" fmla="+- G18 5400 0"/>
              <a:gd name="G20" fmla="cos G19 11793917"/>
              <a:gd name="G21" fmla="sin G19 11793917"/>
              <a:gd name="G22" fmla="+- G20 10800 0"/>
              <a:gd name="G23" fmla="+- G21 10800 0"/>
              <a:gd name="G24" fmla="+- 10800 0 G20"/>
              <a:gd name="G25" fmla="+- 10258 10800 0"/>
              <a:gd name="G26" fmla="?: G9 G17 G25"/>
              <a:gd name="G27" fmla="?: G9 0 21600"/>
              <a:gd name="G28" fmla="cos 10800 11793917"/>
              <a:gd name="G29" fmla="sin 10800 11793917"/>
              <a:gd name="G30" fmla="sin 10258 11793917"/>
              <a:gd name="G31" fmla="+- G28 10800 0"/>
              <a:gd name="G32" fmla="+- G29 10800 0"/>
              <a:gd name="G33" fmla="+- G30 10800 0"/>
              <a:gd name="G34" fmla="?: G4 0 G31"/>
              <a:gd name="G35" fmla="?: 11793917 G34 0"/>
              <a:gd name="G36" fmla="?: G6 G35 G31"/>
              <a:gd name="G37" fmla="+- 21600 0 G36"/>
              <a:gd name="G38" fmla="?: G4 0 G33"/>
              <a:gd name="G39" fmla="?: 11793917 G38 G32"/>
              <a:gd name="G40" fmla="?: G6 G39 0"/>
              <a:gd name="G41" fmla="?: G4 G32 21600"/>
              <a:gd name="G42" fmla="?: G6 G41 G33"/>
              <a:gd name="T12" fmla="*/ 10800 w 21600"/>
              <a:gd name="T13" fmla="*/ 0 h 21600"/>
              <a:gd name="T14" fmla="*/ 271 w 21600"/>
              <a:gd name="T15" fmla="*/ 10807 h 21600"/>
              <a:gd name="T16" fmla="*/ 10800 w 21600"/>
              <a:gd name="T17" fmla="*/ 542 h 21600"/>
              <a:gd name="T18" fmla="*/ 21329 w 21600"/>
              <a:gd name="T19" fmla="*/ 108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2" y="10807"/>
                </a:moveTo>
                <a:cubicBezTo>
                  <a:pt x="542" y="10804"/>
                  <a:pt x="542" y="10802"/>
                  <a:pt x="542" y="10800"/>
                </a:cubicBezTo>
                <a:cubicBezTo>
                  <a:pt x="542" y="5134"/>
                  <a:pt x="5134" y="542"/>
                  <a:pt x="10800" y="542"/>
                </a:cubicBezTo>
                <a:cubicBezTo>
                  <a:pt x="16465" y="542"/>
                  <a:pt x="21058" y="5134"/>
                  <a:pt x="21058" y="10800"/>
                </a:cubicBezTo>
                <a:cubicBezTo>
                  <a:pt x="21058" y="10802"/>
                  <a:pt x="21057" y="10804"/>
                  <a:pt x="21057" y="10807"/>
                </a:cubicBezTo>
                <a:lnTo>
                  <a:pt x="21599" y="10807"/>
                </a:lnTo>
                <a:cubicBezTo>
                  <a:pt x="21599" y="10804"/>
                  <a:pt x="21600" y="10802"/>
                  <a:pt x="21600" y="10800"/>
                </a:cubicBezTo>
                <a:cubicBezTo>
                  <a:pt x="21600" y="4835"/>
                  <a:pt x="16764" y="0"/>
                  <a:pt x="10800" y="0"/>
                </a:cubicBezTo>
                <a:cubicBezTo>
                  <a:pt x="4835" y="0"/>
                  <a:pt x="0" y="4835"/>
                  <a:pt x="0" y="10800"/>
                </a:cubicBezTo>
                <a:cubicBezTo>
                  <a:pt x="-1" y="10802"/>
                  <a:pt x="0" y="10804"/>
                  <a:pt x="0" y="10807"/>
                </a:cubicBezTo>
                <a:close/>
              </a:path>
            </a:pathLst>
          </a:custGeom>
          <a:solidFill>
            <a:srgbClr val="7FDD95"/>
          </a:solidFill>
          <a:ln w="9525" algn="ctr">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5" name="AutoShape 11"/>
          <p:cNvSpPr>
            <a:spLocks noChangeArrowheads="1"/>
          </p:cNvSpPr>
          <p:nvPr/>
        </p:nvSpPr>
        <p:spPr bwMode="auto">
          <a:xfrm rot="8466482">
            <a:off x="515938" y="2228850"/>
            <a:ext cx="1390650" cy="1439863"/>
          </a:xfrm>
          <a:custGeom>
            <a:avLst/>
            <a:gdLst>
              <a:gd name="G0" fmla="+- 10357 0 0"/>
              <a:gd name="G1" fmla="+- -7501370 0 0"/>
              <a:gd name="G2" fmla="+- 0 0 -7501370"/>
              <a:gd name="T0" fmla="*/ 0 256 1"/>
              <a:gd name="T1" fmla="*/ 180 256 1"/>
              <a:gd name="G3" fmla="+- -7501370 T0 T1"/>
              <a:gd name="T2" fmla="*/ 0 256 1"/>
              <a:gd name="T3" fmla="*/ 90 256 1"/>
              <a:gd name="G4" fmla="+- -7501370 T2 T3"/>
              <a:gd name="G5" fmla="*/ G4 2 1"/>
              <a:gd name="T4" fmla="*/ 90 256 1"/>
              <a:gd name="T5" fmla="*/ 0 256 1"/>
              <a:gd name="G6" fmla="+- -7501370 T4 T5"/>
              <a:gd name="G7" fmla="*/ G6 2 1"/>
              <a:gd name="G8" fmla="abs -75013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357"/>
              <a:gd name="G18" fmla="*/ 10357 1 2"/>
              <a:gd name="G19" fmla="+- G18 5400 0"/>
              <a:gd name="G20" fmla="cos G19 -7501370"/>
              <a:gd name="G21" fmla="sin G19 -7501370"/>
              <a:gd name="G22" fmla="+- G20 10800 0"/>
              <a:gd name="G23" fmla="+- G21 10800 0"/>
              <a:gd name="G24" fmla="+- 10800 0 G20"/>
              <a:gd name="G25" fmla="+- 10357 10800 0"/>
              <a:gd name="G26" fmla="?: G9 G17 G25"/>
              <a:gd name="G27" fmla="?: G9 0 21600"/>
              <a:gd name="G28" fmla="cos 10800 -7501370"/>
              <a:gd name="G29" fmla="sin 10800 -7501370"/>
              <a:gd name="G30" fmla="sin 10357 -7501370"/>
              <a:gd name="G31" fmla="+- G28 10800 0"/>
              <a:gd name="G32" fmla="+- G29 10800 0"/>
              <a:gd name="G33" fmla="+- G30 10800 0"/>
              <a:gd name="G34" fmla="?: G4 0 G31"/>
              <a:gd name="G35" fmla="?: -7501370 G34 0"/>
              <a:gd name="G36" fmla="?: G6 G35 G31"/>
              <a:gd name="G37" fmla="+- 21600 0 G36"/>
              <a:gd name="G38" fmla="?: G4 0 G33"/>
              <a:gd name="G39" fmla="?: -7501370 G38 G32"/>
              <a:gd name="G40" fmla="?: G6 G39 0"/>
              <a:gd name="G41" fmla="?: G4 G32 21600"/>
              <a:gd name="G42" fmla="?: G6 G41 G33"/>
              <a:gd name="T12" fmla="*/ 10800 w 21600"/>
              <a:gd name="T13" fmla="*/ 0 h 21600"/>
              <a:gd name="T14" fmla="*/ 6419 w 21600"/>
              <a:gd name="T15" fmla="*/ 1170 h 21600"/>
              <a:gd name="T16" fmla="*/ 10800 w 21600"/>
              <a:gd name="T17" fmla="*/ 443 h 21600"/>
              <a:gd name="T18" fmla="*/ 15181 w 21600"/>
              <a:gd name="T19" fmla="*/ 11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511" y="1372"/>
                </a:moveTo>
                <a:cubicBezTo>
                  <a:pt x="7858" y="760"/>
                  <a:pt x="9320" y="442"/>
                  <a:pt x="10800" y="443"/>
                </a:cubicBezTo>
                <a:cubicBezTo>
                  <a:pt x="12279" y="443"/>
                  <a:pt x="13741" y="760"/>
                  <a:pt x="15088" y="1372"/>
                </a:cubicBezTo>
                <a:lnTo>
                  <a:pt x="15272" y="969"/>
                </a:lnTo>
                <a:cubicBezTo>
                  <a:pt x="13867" y="330"/>
                  <a:pt x="12342" y="-1"/>
                  <a:pt x="10799" y="0"/>
                </a:cubicBezTo>
                <a:cubicBezTo>
                  <a:pt x="9257" y="0"/>
                  <a:pt x="7732" y="330"/>
                  <a:pt x="6327" y="969"/>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157" name="Freeform 13"/>
          <p:cNvSpPr>
            <a:spLocks/>
          </p:cNvSpPr>
          <p:nvPr/>
        </p:nvSpPr>
        <p:spPr bwMode="auto">
          <a:xfrm>
            <a:off x="1908175" y="3822700"/>
            <a:ext cx="7234238" cy="3038475"/>
          </a:xfrm>
          <a:custGeom>
            <a:avLst/>
            <a:gdLst>
              <a:gd name="T0" fmla="*/ 4557 w 4557"/>
              <a:gd name="T1" fmla="*/ 0 h 1914"/>
              <a:gd name="T2" fmla="*/ 2045 w 4557"/>
              <a:gd name="T3" fmla="*/ 0 h 1914"/>
              <a:gd name="T4" fmla="*/ 0 w 4557"/>
              <a:gd name="T5" fmla="*/ 1914 h 1914"/>
            </a:gdLst>
            <a:ahLst/>
            <a:cxnLst>
              <a:cxn ang="0">
                <a:pos x="T0" y="T1"/>
              </a:cxn>
              <a:cxn ang="0">
                <a:pos x="T2" y="T3"/>
              </a:cxn>
              <a:cxn ang="0">
                <a:pos x="T4" y="T5"/>
              </a:cxn>
            </a:cxnLst>
            <a:rect l="0" t="0" r="r" b="b"/>
            <a:pathLst>
              <a:path w="4557" h="1914">
                <a:moveTo>
                  <a:pt x="4557" y="0"/>
                </a:moveTo>
                <a:lnTo>
                  <a:pt x="2045" y="0"/>
                </a:lnTo>
                <a:lnTo>
                  <a:pt x="0" y="1914"/>
                </a:lnTo>
              </a:path>
            </a:pathLst>
          </a:custGeom>
          <a:noFill/>
          <a:ln w="28575" cap="flat" cmpd="sng">
            <a:solidFill>
              <a:srgbClr val="7FDD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61" name="Line 17"/>
          <p:cNvSpPr>
            <a:spLocks noChangeShapeType="1"/>
          </p:cNvSpPr>
          <p:nvPr/>
        </p:nvSpPr>
        <p:spPr bwMode="auto">
          <a:xfrm flipH="1">
            <a:off x="6978650" y="115888"/>
            <a:ext cx="2165350" cy="2011362"/>
          </a:xfrm>
          <a:prstGeom prst="line">
            <a:avLst/>
          </a:prstGeom>
          <a:noFill/>
          <a:ln w="28575">
            <a:solidFill>
              <a:srgbClr val="7FDD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62" name="Line 18"/>
          <p:cNvSpPr>
            <a:spLocks noChangeShapeType="1"/>
          </p:cNvSpPr>
          <p:nvPr/>
        </p:nvSpPr>
        <p:spPr bwMode="auto">
          <a:xfrm flipH="1" flipV="1">
            <a:off x="0" y="5661025"/>
            <a:ext cx="9144000" cy="0"/>
          </a:xfrm>
          <a:prstGeom prst="line">
            <a:avLst/>
          </a:prstGeom>
          <a:noFill/>
          <a:ln w="9525">
            <a:solidFill>
              <a:srgbClr val="7FDD9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67" name="Rectangle 23"/>
          <p:cNvSpPr>
            <a:spLocks noGrp="1" noChangeArrowheads="1"/>
          </p:cNvSpPr>
          <p:nvPr>
            <p:ph type="sldNum" sz="quarter" idx="4"/>
          </p:nvPr>
        </p:nvSpPr>
        <p:spPr/>
        <p:txBody>
          <a:bodyPr/>
          <a:lstStyle>
            <a:lvl1pPr>
              <a:defRPr/>
            </a:lvl1pPr>
          </a:lstStyle>
          <a:p>
            <a:fld id="{DA38F3FD-FCF4-49E2-8EF7-17E0A7B6E1CD}" type="slidenum">
              <a:rPr lang="ja-JP" altLang="en-US"/>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2004/08/17</a:t>
            </a:r>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B76CFAAF-3BE3-44C3-A61E-3BEBE1AB1C83}" type="slidenum">
              <a:rPr lang="ja-JP" altLang="en-US"/>
              <a:pPr/>
              <a:t>‹#›</a:t>
            </a:fld>
            <a:endParaRPr lang="en-US" altLang="ja-JP"/>
          </a:p>
        </p:txBody>
      </p:sp>
    </p:spTree>
    <p:extLst>
      <p:ext uri="{BB962C8B-B14F-4D97-AF65-F5344CB8AC3E}">
        <p14:creationId xmlns:p14="http://schemas.microsoft.com/office/powerpoint/2010/main" val="267969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2004/08/17</a:t>
            </a:r>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B6B21F1F-6003-42CB-8432-7237BB89AB99}" type="slidenum">
              <a:rPr lang="ja-JP" altLang="en-US"/>
              <a:pPr/>
              <a:t>‹#›</a:t>
            </a:fld>
            <a:endParaRPr lang="en-US" altLang="ja-JP"/>
          </a:p>
        </p:txBody>
      </p:sp>
    </p:spTree>
    <p:extLst>
      <p:ext uri="{BB962C8B-B14F-4D97-AF65-F5344CB8AC3E}">
        <p14:creationId xmlns:p14="http://schemas.microsoft.com/office/powerpoint/2010/main" val="423275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2004/08/17</a:t>
            </a:r>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589B40C1-E88C-464F-A917-4428DF79C5C7}" type="slidenum">
              <a:rPr lang="ja-JP" altLang="en-US"/>
              <a:pPr/>
              <a:t>‹#›</a:t>
            </a:fld>
            <a:endParaRPr lang="en-US" altLang="ja-JP"/>
          </a:p>
        </p:txBody>
      </p:sp>
    </p:spTree>
    <p:extLst>
      <p:ext uri="{BB962C8B-B14F-4D97-AF65-F5344CB8AC3E}">
        <p14:creationId xmlns:p14="http://schemas.microsoft.com/office/powerpoint/2010/main" val="170491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2004/08/17</a:t>
            </a:r>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84D77A02-FB96-4D7C-A5FE-AA0013493BF5}" type="slidenum">
              <a:rPr lang="ja-JP" altLang="en-US"/>
              <a:pPr/>
              <a:t>‹#›</a:t>
            </a:fld>
            <a:endParaRPr lang="en-US" altLang="ja-JP"/>
          </a:p>
        </p:txBody>
      </p:sp>
    </p:spTree>
    <p:extLst>
      <p:ext uri="{BB962C8B-B14F-4D97-AF65-F5344CB8AC3E}">
        <p14:creationId xmlns:p14="http://schemas.microsoft.com/office/powerpoint/2010/main" val="11011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2004/08/17</a:t>
            </a:r>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759CB460-5AC5-41DD-AC2F-7B53995B9F39}" type="slidenum">
              <a:rPr lang="ja-JP" altLang="en-US"/>
              <a:pPr/>
              <a:t>‹#›</a:t>
            </a:fld>
            <a:endParaRPr lang="en-US" altLang="ja-JP"/>
          </a:p>
        </p:txBody>
      </p:sp>
    </p:spTree>
    <p:extLst>
      <p:ext uri="{BB962C8B-B14F-4D97-AF65-F5344CB8AC3E}">
        <p14:creationId xmlns:p14="http://schemas.microsoft.com/office/powerpoint/2010/main" val="184009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2004/08/17</a:t>
            </a:r>
            <a:endParaRPr lang="en-US" altLang="ja-JP"/>
          </a:p>
        </p:txBody>
      </p:sp>
      <p:sp>
        <p:nvSpPr>
          <p:cNvPr id="8" name="頁尾版面配置區 7"/>
          <p:cNvSpPr>
            <a:spLocks noGrp="1"/>
          </p:cNvSpPr>
          <p:nvPr>
            <p:ph type="ftr" sz="quarter" idx="11"/>
          </p:nvPr>
        </p:nvSpPr>
        <p:spPr/>
        <p:txBody>
          <a:bodyPr/>
          <a:lstStyle>
            <a:lvl1pPr>
              <a:defRPr/>
            </a:lvl1pPr>
          </a:lstStyle>
          <a:p>
            <a:endParaRPr lang="en-US" altLang="ja-JP"/>
          </a:p>
        </p:txBody>
      </p:sp>
      <p:sp>
        <p:nvSpPr>
          <p:cNvPr id="9" name="投影片編號版面配置區 8"/>
          <p:cNvSpPr>
            <a:spLocks noGrp="1"/>
          </p:cNvSpPr>
          <p:nvPr>
            <p:ph type="sldNum" sz="quarter" idx="12"/>
          </p:nvPr>
        </p:nvSpPr>
        <p:spPr/>
        <p:txBody>
          <a:bodyPr/>
          <a:lstStyle>
            <a:lvl1pPr>
              <a:defRPr/>
            </a:lvl1pPr>
          </a:lstStyle>
          <a:p>
            <a:fld id="{2401246A-FE6B-4BCB-9164-E4935AFD829D}" type="slidenum">
              <a:rPr lang="ja-JP" altLang="en-US"/>
              <a:pPr/>
              <a:t>‹#›</a:t>
            </a:fld>
            <a:endParaRPr lang="en-US" altLang="ja-JP"/>
          </a:p>
        </p:txBody>
      </p:sp>
    </p:spTree>
    <p:extLst>
      <p:ext uri="{BB962C8B-B14F-4D97-AF65-F5344CB8AC3E}">
        <p14:creationId xmlns:p14="http://schemas.microsoft.com/office/powerpoint/2010/main" val="203909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2004/08/17</a:t>
            </a:r>
            <a:endParaRPr lang="en-US" altLang="ja-JP"/>
          </a:p>
        </p:txBody>
      </p:sp>
      <p:sp>
        <p:nvSpPr>
          <p:cNvPr id="4" name="頁尾版面配置區 3"/>
          <p:cNvSpPr>
            <a:spLocks noGrp="1"/>
          </p:cNvSpPr>
          <p:nvPr>
            <p:ph type="ftr" sz="quarter" idx="11"/>
          </p:nvPr>
        </p:nvSpPr>
        <p:spPr/>
        <p:txBody>
          <a:bodyPr/>
          <a:lstStyle>
            <a:lvl1pPr>
              <a:defRPr/>
            </a:lvl1pPr>
          </a:lstStyle>
          <a:p>
            <a:endParaRPr lang="en-US" altLang="ja-JP"/>
          </a:p>
        </p:txBody>
      </p:sp>
      <p:sp>
        <p:nvSpPr>
          <p:cNvPr id="5" name="投影片編號版面配置區 4"/>
          <p:cNvSpPr>
            <a:spLocks noGrp="1"/>
          </p:cNvSpPr>
          <p:nvPr>
            <p:ph type="sldNum" sz="quarter" idx="12"/>
          </p:nvPr>
        </p:nvSpPr>
        <p:spPr/>
        <p:txBody>
          <a:bodyPr/>
          <a:lstStyle>
            <a:lvl1pPr>
              <a:defRPr/>
            </a:lvl1pPr>
          </a:lstStyle>
          <a:p>
            <a:fld id="{63EA48BB-3162-40F4-B07C-BDD4EF526124}" type="slidenum">
              <a:rPr lang="ja-JP" altLang="en-US"/>
              <a:pPr/>
              <a:t>‹#›</a:t>
            </a:fld>
            <a:endParaRPr lang="en-US" altLang="ja-JP"/>
          </a:p>
        </p:txBody>
      </p:sp>
    </p:spTree>
    <p:extLst>
      <p:ext uri="{BB962C8B-B14F-4D97-AF65-F5344CB8AC3E}">
        <p14:creationId xmlns:p14="http://schemas.microsoft.com/office/powerpoint/2010/main" val="369330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2004/08/17</a:t>
            </a:r>
            <a:endParaRPr lang="en-US" altLang="ja-JP"/>
          </a:p>
        </p:txBody>
      </p:sp>
      <p:sp>
        <p:nvSpPr>
          <p:cNvPr id="3" name="頁尾版面配置區 2"/>
          <p:cNvSpPr>
            <a:spLocks noGrp="1"/>
          </p:cNvSpPr>
          <p:nvPr>
            <p:ph type="ftr" sz="quarter" idx="11"/>
          </p:nvPr>
        </p:nvSpPr>
        <p:spPr/>
        <p:txBody>
          <a:bodyPr/>
          <a:lstStyle>
            <a:lvl1pPr>
              <a:defRPr/>
            </a:lvl1pPr>
          </a:lstStyle>
          <a:p>
            <a:endParaRPr lang="en-US" altLang="ja-JP"/>
          </a:p>
        </p:txBody>
      </p:sp>
      <p:sp>
        <p:nvSpPr>
          <p:cNvPr id="4" name="投影片編號版面配置區 3"/>
          <p:cNvSpPr>
            <a:spLocks noGrp="1"/>
          </p:cNvSpPr>
          <p:nvPr>
            <p:ph type="sldNum" sz="quarter" idx="12"/>
          </p:nvPr>
        </p:nvSpPr>
        <p:spPr/>
        <p:txBody>
          <a:bodyPr/>
          <a:lstStyle>
            <a:lvl1pPr>
              <a:defRPr/>
            </a:lvl1pPr>
          </a:lstStyle>
          <a:p>
            <a:fld id="{EC7FB49A-2FE6-4CDF-B92A-5B611BEE0C62}" type="slidenum">
              <a:rPr lang="ja-JP" altLang="en-US"/>
              <a:pPr/>
              <a:t>‹#›</a:t>
            </a:fld>
            <a:endParaRPr lang="en-US" altLang="ja-JP"/>
          </a:p>
        </p:txBody>
      </p:sp>
    </p:spTree>
    <p:extLst>
      <p:ext uri="{BB962C8B-B14F-4D97-AF65-F5344CB8AC3E}">
        <p14:creationId xmlns:p14="http://schemas.microsoft.com/office/powerpoint/2010/main" val="414018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2004/08/17</a:t>
            </a:r>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BAAE3148-EC22-4AEF-A960-41D1A02F955A}" type="slidenum">
              <a:rPr lang="ja-JP" altLang="en-US"/>
              <a:pPr/>
              <a:t>‹#›</a:t>
            </a:fld>
            <a:endParaRPr lang="en-US" altLang="ja-JP"/>
          </a:p>
        </p:txBody>
      </p:sp>
    </p:spTree>
    <p:extLst>
      <p:ext uri="{BB962C8B-B14F-4D97-AF65-F5344CB8AC3E}">
        <p14:creationId xmlns:p14="http://schemas.microsoft.com/office/powerpoint/2010/main" val="41085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2004/08/17</a:t>
            </a:r>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49342794-5BBC-453C-B5BC-22F10DBCD5EA}" type="slidenum">
              <a:rPr lang="ja-JP" altLang="en-US"/>
              <a:pPr/>
              <a:t>‹#›</a:t>
            </a:fld>
            <a:endParaRPr lang="en-US" altLang="ja-JP"/>
          </a:p>
        </p:txBody>
      </p:sp>
    </p:spTree>
    <p:extLst>
      <p:ext uri="{BB962C8B-B14F-4D97-AF65-F5344CB8AC3E}">
        <p14:creationId xmlns:p14="http://schemas.microsoft.com/office/powerpoint/2010/main" val="177154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AutoShape 19"/>
          <p:cNvSpPr>
            <a:spLocks noChangeArrowheads="1"/>
          </p:cNvSpPr>
          <p:nvPr/>
        </p:nvSpPr>
        <p:spPr bwMode="auto">
          <a:xfrm flipH="1">
            <a:off x="1979613" y="5661025"/>
            <a:ext cx="7164387" cy="1196975"/>
          </a:xfrm>
          <a:prstGeom prst="rtTriangle">
            <a:avLst/>
          </a:prstGeom>
          <a:gradFill rotWithShape="1">
            <a:gsLst>
              <a:gs pos="0">
                <a:srgbClr val="7FDD95"/>
              </a:gs>
              <a:gs pos="50000">
                <a:schemeClr val="bg1"/>
              </a:gs>
              <a:gs pos="100000">
                <a:srgbClr val="7FDD95"/>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 name="AutoShape 20"/>
          <p:cNvSpPr>
            <a:spLocks noChangeArrowheads="1"/>
          </p:cNvSpPr>
          <p:nvPr/>
        </p:nvSpPr>
        <p:spPr bwMode="auto">
          <a:xfrm flipV="1">
            <a:off x="0" y="0"/>
            <a:ext cx="7164388" cy="1196975"/>
          </a:xfrm>
          <a:prstGeom prst="rtTriangle">
            <a:avLst/>
          </a:prstGeom>
          <a:gradFill rotWithShape="1">
            <a:gsLst>
              <a:gs pos="0">
                <a:srgbClr val="7FDD95"/>
              </a:gs>
              <a:gs pos="50000">
                <a:schemeClr val="bg1"/>
              </a:gs>
              <a:gs pos="100000">
                <a:srgbClr val="7FDD95"/>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5" name="Freeform 11"/>
          <p:cNvSpPr>
            <a:spLocks/>
          </p:cNvSpPr>
          <p:nvPr/>
        </p:nvSpPr>
        <p:spPr bwMode="auto">
          <a:xfrm flipH="1">
            <a:off x="8243888" y="6237288"/>
            <a:ext cx="719137" cy="431800"/>
          </a:xfrm>
          <a:custGeom>
            <a:avLst/>
            <a:gdLst>
              <a:gd name="T0" fmla="*/ 453 w 453"/>
              <a:gd name="T1" fmla="*/ 0 h 272"/>
              <a:gd name="T2" fmla="*/ 272 w 453"/>
              <a:gd name="T3" fmla="*/ 272 h 272"/>
              <a:gd name="T4" fmla="*/ 0 w 453"/>
              <a:gd name="T5" fmla="*/ 272 h 272"/>
              <a:gd name="T6" fmla="*/ 0 w 453"/>
              <a:gd name="T7" fmla="*/ 0 h 272"/>
              <a:gd name="T8" fmla="*/ 453 w 453"/>
              <a:gd name="T9" fmla="*/ 0 h 272"/>
            </a:gdLst>
            <a:ahLst/>
            <a:cxnLst>
              <a:cxn ang="0">
                <a:pos x="T0" y="T1"/>
              </a:cxn>
              <a:cxn ang="0">
                <a:pos x="T2" y="T3"/>
              </a:cxn>
              <a:cxn ang="0">
                <a:pos x="T4" y="T5"/>
              </a:cxn>
              <a:cxn ang="0">
                <a:pos x="T6" y="T7"/>
              </a:cxn>
              <a:cxn ang="0">
                <a:pos x="T8" y="T9"/>
              </a:cxn>
            </a:cxnLst>
            <a:rect l="0" t="0" r="r" b="b"/>
            <a:pathLst>
              <a:path w="453" h="272">
                <a:moveTo>
                  <a:pt x="453" y="0"/>
                </a:moveTo>
                <a:lnTo>
                  <a:pt x="272" y="272"/>
                </a:lnTo>
                <a:lnTo>
                  <a:pt x="0" y="272"/>
                </a:lnTo>
                <a:lnTo>
                  <a:pt x="0" y="0"/>
                </a:lnTo>
                <a:lnTo>
                  <a:pt x="453" y="0"/>
                </a:lnTo>
                <a:close/>
              </a:path>
            </a:pathLst>
          </a:custGeom>
          <a:solidFill>
            <a:srgbClr val="E9E9FF"/>
          </a:solidFill>
          <a:ln>
            <a:noFill/>
          </a:ln>
          <a:effectLst/>
          <a:extLst>
            <a:ext uri="{91240B29-F687-4F45-9708-019B960494DF}">
              <a14:hiddenLine xmlns:a14="http://schemas.microsoft.com/office/drawing/2010/main" w="28575" cap="flat" cmpd="sng">
                <a:solidFill>
                  <a:schemeClr val="accent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 name="Freeform 10"/>
          <p:cNvSpPr>
            <a:spLocks/>
          </p:cNvSpPr>
          <p:nvPr/>
        </p:nvSpPr>
        <p:spPr bwMode="auto">
          <a:xfrm>
            <a:off x="322263" y="404813"/>
            <a:ext cx="8642350" cy="6264275"/>
          </a:xfrm>
          <a:custGeom>
            <a:avLst/>
            <a:gdLst>
              <a:gd name="T0" fmla="*/ 0 w 5444"/>
              <a:gd name="T1" fmla="*/ 0 h 3946"/>
              <a:gd name="T2" fmla="*/ 0 w 5444"/>
              <a:gd name="T3" fmla="*/ 3946 h 3946"/>
              <a:gd name="T4" fmla="*/ 3856 w 5444"/>
              <a:gd name="T5" fmla="*/ 3946 h 3946"/>
              <a:gd name="T6" fmla="*/ 4037 w 5444"/>
              <a:gd name="T7" fmla="*/ 3674 h 3946"/>
              <a:gd name="T8" fmla="*/ 5444 w 5444"/>
              <a:gd name="T9" fmla="*/ 3674 h 3946"/>
              <a:gd name="T10" fmla="*/ 5443 w 5444"/>
              <a:gd name="T11" fmla="*/ 180 h 3946"/>
              <a:gd name="T12" fmla="*/ 5444 w 5444"/>
              <a:gd name="T13" fmla="*/ 0 h 3946"/>
              <a:gd name="T14" fmla="*/ 0 w 5444"/>
              <a:gd name="T15" fmla="*/ 0 h 39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4" h="3946">
                <a:moveTo>
                  <a:pt x="0" y="0"/>
                </a:moveTo>
                <a:lnTo>
                  <a:pt x="0" y="3946"/>
                </a:lnTo>
                <a:lnTo>
                  <a:pt x="3856" y="3946"/>
                </a:lnTo>
                <a:lnTo>
                  <a:pt x="4037" y="3674"/>
                </a:lnTo>
                <a:lnTo>
                  <a:pt x="5444" y="3674"/>
                </a:lnTo>
                <a:lnTo>
                  <a:pt x="5443" y="180"/>
                </a:lnTo>
                <a:lnTo>
                  <a:pt x="5444" y="0"/>
                </a:lnTo>
                <a:lnTo>
                  <a:pt x="0" y="0"/>
                </a:lnTo>
                <a:close/>
              </a:path>
            </a:pathLst>
          </a:custGeom>
          <a:solidFill>
            <a:srgbClr val="E9E9FF"/>
          </a:solidFill>
          <a:ln>
            <a:noFill/>
          </a:ln>
          <a:effectLst/>
          <a:extLst>
            <a:ext uri="{91240B29-F687-4F45-9708-019B960494DF}">
              <a14:hiddenLine xmlns:a14="http://schemas.microsoft.com/office/drawing/2010/main" w="28575" cmpd="sng">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3" name="Freeform 9"/>
          <p:cNvSpPr>
            <a:spLocks/>
          </p:cNvSpPr>
          <p:nvPr/>
        </p:nvSpPr>
        <p:spPr bwMode="auto">
          <a:xfrm flipH="1">
            <a:off x="8174038" y="6165850"/>
            <a:ext cx="719137" cy="431800"/>
          </a:xfrm>
          <a:custGeom>
            <a:avLst/>
            <a:gdLst>
              <a:gd name="T0" fmla="*/ 453 w 453"/>
              <a:gd name="T1" fmla="*/ 0 h 272"/>
              <a:gd name="T2" fmla="*/ 272 w 453"/>
              <a:gd name="T3" fmla="*/ 272 h 272"/>
              <a:gd name="T4" fmla="*/ 0 w 453"/>
              <a:gd name="T5" fmla="*/ 272 h 272"/>
              <a:gd name="T6" fmla="*/ 0 w 453"/>
              <a:gd name="T7" fmla="*/ 0 h 272"/>
              <a:gd name="T8" fmla="*/ 453 w 453"/>
              <a:gd name="T9" fmla="*/ 0 h 272"/>
            </a:gdLst>
            <a:ahLst/>
            <a:cxnLst>
              <a:cxn ang="0">
                <a:pos x="T0" y="T1"/>
              </a:cxn>
              <a:cxn ang="0">
                <a:pos x="T2" y="T3"/>
              </a:cxn>
              <a:cxn ang="0">
                <a:pos x="T4" y="T5"/>
              </a:cxn>
              <a:cxn ang="0">
                <a:pos x="T6" y="T7"/>
              </a:cxn>
              <a:cxn ang="0">
                <a:pos x="T8" y="T9"/>
              </a:cxn>
            </a:cxnLst>
            <a:rect l="0" t="0" r="r" b="b"/>
            <a:pathLst>
              <a:path w="453" h="272">
                <a:moveTo>
                  <a:pt x="453" y="0"/>
                </a:moveTo>
                <a:lnTo>
                  <a:pt x="272" y="272"/>
                </a:lnTo>
                <a:lnTo>
                  <a:pt x="0" y="272"/>
                </a:lnTo>
                <a:lnTo>
                  <a:pt x="0" y="0"/>
                </a:lnTo>
                <a:lnTo>
                  <a:pt x="453" y="0"/>
                </a:lnTo>
                <a:close/>
              </a:path>
            </a:pathLst>
          </a:custGeom>
          <a:solidFill>
            <a:schemeClr val="bg1"/>
          </a:solidFill>
          <a:ln w="28575" cap="flat" cmpd="sng">
            <a:solidFill>
              <a:srgbClr val="7FDD9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1" name="Freeform 7"/>
          <p:cNvSpPr>
            <a:spLocks/>
          </p:cNvSpPr>
          <p:nvPr/>
        </p:nvSpPr>
        <p:spPr bwMode="auto">
          <a:xfrm>
            <a:off x="250825" y="333375"/>
            <a:ext cx="8642350" cy="6264275"/>
          </a:xfrm>
          <a:custGeom>
            <a:avLst/>
            <a:gdLst>
              <a:gd name="T0" fmla="*/ 0 w 5444"/>
              <a:gd name="T1" fmla="*/ 0 h 3946"/>
              <a:gd name="T2" fmla="*/ 0 w 5444"/>
              <a:gd name="T3" fmla="*/ 3946 h 3946"/>
              <a:gd name="T4" fmla="*/ 3856 w 5444"/>
              <a:gd name="T5" fmla="*/ 3946 h 3946"/>
              <a:gd name="T6" fmla="*/ 4037 w 5444"/>
              <a:gd name="T7" fmla="*/ 3674 h 3946"/>
              <a:gd name="T8" fmla="*/ 5444 w 5444"/>
              <a:gd name="T9" fmla="*/ 3674 h 3946"/>
              <a:gd name="T10" fmla="*/ 5443 w 5444"/>
              <a:gd name="T11" fmla="*/ 180 h 3946"/>
              <a:gd name="T12" fmla="*/ 5444 w 5444"/>
              <a:gd name="T13" fmla="*/ 0 h 3946"/>
              <a:gd name="T14" fmla="*/ 0 w 5444"/>
              <a:gd name="T15" fmla="*/ 0 h 39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4" h="3946">
                <a:moveTo>
                  <a:pt x="0" y="0"/>
                </a:moveTo>
                <a:lnTo>
                  <a:pt x="0" y="3946"/>
                </a:lnTo>
                <a:lnTo>
                  <a:pt x="3856" y="3946"/>
                </a:lnTo>
                <a:lnTo>
                  <a:pt x="4037" y="3674"/>
                </a:lnTo>
                <a:lnTo>
                  <a:pt x="5444" y="3674"/>
                </a:lnTo>
                <a:lnTo>
                  <a:pt x="5443" y="180"/>
                </a:lnTo>
                <a:lnTo>
                  <a:pt x="5444" y="0"/>
                </a:lnTo>
                <a:lnTo>
                  <a:pt x="0" y="0"/>
                </a:lnTo>
                <a:close/>
              </a:path>
            </a:pathLst>
          </a:custGeom>
          <a:solidFill>
            <a:schemeClr val="bg1"/>
          </a:solidFill>
          <a:ln w="28575" cmpd="sng">
            <a:solidFill>
              <a:srgbClr val="7FDD9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6" name="Rectangle 2"/>
          <p:cNvSpPr>
            <a:spLocks noGrp="1" noChangeArrowheads="1"/>
          </p:cNvSpPr>
          <p:nvPr>
            <p:ph type="title"/>
          </p:nvPr>
        </p:nvSpPr>
        <p:spPr bwMode="auto">
          <a:xfrm>
            <a:off x="1116013" y="609600"/>
            <a:ext cx="7342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r>
              <a:rPr lang="en-US" altLang="zh-TW" smtClean="0"/>
              <a:t>2004/08/17</a:t>
            </a:r>
            <a:endParaRPr lang="en-US" altLang="ja-JP"/>
          </a:p>
        </p:txBody>
      </p:sp>
      <p:sp>
        <p:nvSpPr>
          <p:cNvPr id="1029" name="Rectangle 5"/>
          <p:cNvSpPr>
            <a:spLocks noGrp="1" noChangeArrowheads="1"/>
          </p:cNvSpPr>
          <p:nvPr>
            <p:ph type="ftr" sz="quarter" idx="3"/>
          </p:nvPr>
        </p:nvSpPr>
        <p:spPr bwMode="auto">
          <a:xfrm>
            <a:off x="3124200" y="6248400"/>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endParaRPr lang="en-US" altLang="ja-JP"/>
          </a:p>
        </p:txBody>
      </p:sp>
      <p:sp>
        <p:nvSpPr>
          <p:cNvPr id="1030" name="Rectangle 6"/>
          <p:cNvSpPr>
            <a:spLocks noGrp="1" noChangeArrowheads="1"/>
          </p:cNvSpPr>
          <p:nvPr>
            <p:ph type="sldNum" sz="quarter" idx="4"/>
          </p:nvPr>
        </p:nvSpPr>
        <p:spPr bwMode="auto">
          <a:xfrm>
            <a:off x="8247063" y="6237288"/>
            <a:ext cx="646112"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21879CC0-8DB1-4B8D-AEE3-C7E82D646F12}" type="slidenum">
              <a:rPr lang="ja-JP" altLang="en-US"/>
              <a:pPr/>
              <a:t>‹#›</a:t>
            </a:fld>
            <a:endParaRPr lang="en-US" altLang="ja-JP"/>
          </a:p>
        </p:txBody>
      </p:sp>
      <p:sp>
        <p:nvSpPr>
          <p:cNvPr id="1038" name="AutoShape 14"/>
          <p:cNvSpPr>
            <a:spLocks noChangeArrowheads="1"/>
          </p:cNvSpPr>
          <p:nvPr/>
        </p:nvSpPr>
        <p:spPr bwMode="auto">
          <a:xfrm rot="13436319">
            <a:off x="530225" y="579438"/>
            <a:ext cx="1428750" cy="1343025"/>
          </a:xfrm>
          <a:custGeom>
            <a:avLst/>
            <a:gdLst>
              <a:gd name="G0" fmla="+- 10529 0 0"/>
              <a:gd name="G1" fmla="+- -8374817 0 0"/>
              <a:gd name="G2" fmla="+- 0 0 -8374817"/>
              <a:gd name="T0" fmla="*/ 0 256 1"/>
              <a:gd name="T1" fmla="*/ 180 256 1"/>
              <a:gd name="G3" fmla="+- -8374817 T0 T1"/>
              <a:gd name="T2" fmla="*/ 0 256 1"/>
              <a:gd name="T3" fmla="*/ 90 256 1"/>
              <a:gd name="G4" fmla="+- -8374817 T2 T3"/>
              <a:gd name="G5" fmla="*/ G4 2 1"/>
              <a:gd name="T4" fmla="*/ 90 256 1"/>
              <a:gd name="T5" fmla="*/ 0 256 1"/>
              <a:gd name="G6" fmla="+- -8374817 T4 T5"/>
              <a:gd name="G7" fmla="*/ G6 2 1"/>
              <a:gd name="G8" fmla="abs -837481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9"/>
              <a:gd name="G18" fmla="*/ 10529 1 2"/>
              <a:gd name="G19" fmla="+- G18 5400 0"/>
              <a:gd name="G20" fmla="cos G19 -8374817"/>
              <a:gd name="G21" fmla="sin G19 -8374817"/>
              <a:gd name="G22" fmla="+- G20 10800 0"/>
              <a:gd name="G23" fmla="+- G21 10800 0"/>
              <a:gd name="G24" fmla="+- 10800 0 G20"/>
              <a:gd name="G25" fmla="+- 10529 10800 0"/>
              <a:gd name="G26" fmla="?: G9 G17 G25"/>
              <a:gd name="G27" fmla="?: G9 0 21600"/>
              <a:gd name="G28" fmla="cos 10800 -8374817"/>
              <a:gd name="G29" fmla="sin 10800 -8374817"/>
              <a:gd name="G30" fmla="sin 10529 -8374817"/>
              <a:gd name="G31" fmla="+- G28 10800 0"/>
              <a:gd name="G32" fmla="+- G29 10800 0"/>
              <a:gd name="G33" fmla="+- G30 10800 0"/>
              <a:gd name="G34" fmla="?: G4 0 G31"/>
              <a:gd name="G35" fmla="?: -8374817 G34 0"/>
              <a:gd name="G36" fmla="?: G6 G35 G31"/>
              <a:gd name="G37" fmla="+- 21600 0 G36"/>
              <a:gd name="G38" fmla="?: G4 0 G33"/>
              <a:gd name="G39" fmla="?: -8374817 G38 G32"/>
              <a:gd name="G40" fmla="?: G6 G39 0"/>
              <a:gd name="G41" fmla="?: G4 G32 21600"/>
              <a:gd name="G42" fmla="?: G6 G41 G33"/>
              <a:gd name="T12" fmla="*/ 10800 w 21600"/>
              <a:gd name="T13" fmla="*/ 0 h 21600"/>
              <a:gd name="T14" fmla="*/ 4264 w 21600"/>
              <a:gd name="T15" fmla="*/ 2371 h 21600"/>
              <a:gd name="T16" fmla="*/ 10800 w 21600"/>
              <a:gd name="T17" fmla="*/ 271 h 21600"/>
              <a:gd name="T18" fmla="*/ 17336 w 21600"/>
              <a:gd name="T19" fmla="*/ 23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348" y="2479"/>
                </a:moveTo>
                <a:cubicBezTo>
                  <a:pt x="6194" y="1047"/>
                  <a:pt x="8463" y="270"/>
                  <a:pt x="10800" y="271"/>
                </a:cubicBezTo>
                <a:cubicBezTo>
                  <a:pt x="13136" y="271"/>
                  <a:pt x="15405" y="1047"/>
                  <a:pt x="17251" y="2479"/>
                </a:cubicBezTo>
                <a:lnTo>
                  <a:pt x="17417" y="2265"/>
                </a:lnTo>
                <a:cubicBezTo>
                  <a:pt x="15524" y="796"/>
                  <a:pt x="13196" y="-1"/>
                  <a:pt x="10799" y="0"/>
                </a:cubicBezTo>
                <a:cubicBezTo>
                  <a:pt x="8403" y="0"/>
                  <a:pt x="6075" y="796"/>
                  <a:pt x="4182" y="2265"/>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0" name="AutoShape 16"/>
          <p:cNvSpPr>
            <a:spLocks noChangeArrowheads="1"/>
          </p:cNvSpPr>
          <p:nvPr/>
        </p:nvSpPr>
        <p:spPr bwMode="auto">
          <a:xfrm rot="-289320">
            <a:off x="671513" y="444500"/>
            <a:ext cx="1347787" cy="1271588"/>
          </a:xfrm>
          <a:custGeom>
            <a:avLst/>
            <a:gdLst>
              <a:gd name="G0" fmla="+- 10466 0 0"/>
              <a:gd name="G1" fmla="+- -8214226 0 0"/>
              <a:gd name="G2" fmla="+- 0 0 -8214226"/>
              <a:gd name="T0" fmla="*/ 0 256 1"/>
              <a:gd name="T1" fmla="*/ 180 256 1"/>
              <a:gd name="G3" fmla="+- -8214226 T0 T1"/>
              <a:gd name="T2" fmla="*/ 0 256 1"/>
              <a:gd name="T3" fmla="*/ 90 256 1"/>
              <a:gd name="G4" fmla="+- -8214226 T2 T3"/>
              <a:gd name="G5" fmla="*/ G4 2 1"/>
              <a:gd name="T4" fmla="*/ 90 256 1"/>
              <a:gd name="T5" fmla="*/ 0 256 1"/>
              <a:gd name="G6" fmla="+- -8214226 T4 T5"/>
              <a:gd name="G7" fmla="*/ G6 2 1"/>
              <a:gd name="G8" fmla="abs -82142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66"/>
              <a:gd name="G18" fmla="*/ 10466 1 2"/>
              <a:gd name="G19" fmla="+- G18 5400 0"/>
              <a:gd name="G20" fmla="cos G19 -8214226"/>
              <a:gd name="G21" fmla="sin G19 -8214226"/>
              <a:gd name="G22" fmla="+- G20 10800 0"/>
              <a:gd name="G23" fmla="+- G21 10800 0"/>
              <a:gd name="G24" fmla="+- 10800 0 G20"/>
              <a:gd name="G25" fmla="+- 10466 10800 0"/>
              <a:gd name="G26" fmla="?: G9 G17 G25"/>
              <a:gd name="G27" fmla="?: G9 0 21600"/>
              <a:gd name="G28" fmla="cos 10800 -8214226"/>
              <a:gd name="G29" fmla="sin 10800 -8214226"/>
              <a:gd name="G30" fmla="sin 10466 -8214226"/>
              <a:gd name="G31" fmla="+- G28 10800 0"/>
              <a:gd name="G32" fmla="+- G29 10800 0"/>
              <a:gd name="G33" fmla="+- G30 10800 0"/>
              <a:gd name="G34" fmla="?: G4 0 G31"/>
              <a:gd name="G35" fmla="?: -8214226 G34 0"/>
              <a:gd name="G36" fmla="?: G6 G35 G31"/>
              <a:gd name="G37" fmla="+- 21600 0 G36"/>
              <a:gd name="G38" fmla="?: G4 0 G33"/>
              <a:gd name="G39" fmla="?: -8214226 G38 G32"/>
              <a:gd name="G40" fmla="?: G6 G39 0"/>
              <a:gd name="G41" fmla="?: G4 G32 21600"/>
              <a:gd name="G42" fmla="?: G6 G41 G33"/>
              <a:gd name="T12" fmla="*/ 10800 w 21600"/>
              <a:gd name="T13" fmla="*/ 0 h 21600"/>
              <a:gd name="T14" fmla="*/ 4649 w 21600"/>
              <a:gd name="T15" fmla="*/ 2126 h 21600"/>
              <a:gd name="T16" fmla="*/ 10800 w 21600"/>
              <a:gd name="T17" fmla="*/ 334 h 21600"/>
              <a:gd name="T18" fmla="*/ 16951 w 21600"/>
              <a:gd name="T19" fmla="*/ 212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46" y="2262"/>
                </a:moveTo>
                <a:cubicBezTo>
                  <a:pt x="6515" y="1007"/>
                  <a:pt x="8631" y="333"/>
                  <a:pt x="10800" y="334"/>
                </a:cubicBezTo>
                <a:cubicBezTo>
                  <a:pt x="12968" y="334"/>
                  <a:pt x="15084" y="1007"/>
                  <a:pt x="16853" y="2262"/>
                </a:cubicBezTo>
                <a:lnTo>
                  <a:pt x="17046" y="1989"/>
                </a:lnTo>
                <a:cubicBezTo>
                  <a:pt x="15221" y="695"/>
                  <a:pt x="13038" y="-1"/>
                  <a:pt x="10799" y="0"/>
                </a:cubicBezTo>
                <a:cubicBezTo>
                  <a:pt x="8561" y="0"/>
                  <a:pt x="6378" y="695"/>
                  <a:pt x="4553" y="1989"/>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1" name="Freeform 17"/>
          <p:cNvSpPr>
            <a:spLocks/>
          </p:cNvSpPr>
          <p:nvPr/>
        </p:nvSpPr>
        <p:spPr bwMode="auto">
          <a:xfrm>
            <a:off x="425450" y="698500"/>
            <a:ext cx="8193088" cy="914400"/>
          </a:xfrm>
          <a:custGeom>
            <a:avLst/>
            <a:gdLst>
              <a:gd name="T0" fmla="*/ 0 w 5161"/>
              <a:gd name="T1" fmla="*/ 0 h 576"/>
              <a:gd name="T2" fmla="*/ 462 w 5161"/>
              <a:gd name="T3" fmla="*/ 576 h 576"/>
              <a:gd name="T4" fmla="*/ 5161 w 5161"/>
              <a:gd name="T5" fmla="*/ 576 h 576"/>
            </a:gdLst>
            <a:ahLst/>
            <a:cxnLst>
              <a:cxn ang="0">
                <a:pos x="T0" y="T1"/>
              </a:cxn>
              <a:cxn ang="0">
                <a:pos x="T2" y="T3"/>
              </a:cxn>
              <a:cxn ang="0">
                <a:pos x="T4" y="T5"/>
              </a:cxn>
            </a:cxnLst>
            <a:rect l="0" t="0" r="r" b="b"/>
            <a:pathLst>
              <a:path w="5161" h="576">
                <a:moveTo>
                  <a:pt x="0" y="0"/>
                </a:moveTo>
                <a:lnTo>
                  <a:pt x="462" y="576"/>
                </a:lnTo>
                <a:lnTo>
                  <a:pt x="5161" y="576"/>
                </a:lnTo>
              </a:path>
            </a:pathLst>
          </a:custGeom>
          <a:noFill/>
          <a:ln w="28575" cmpd="sng">
            <a:solidFill>
              <a:srgbClr val="7FDD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7" name="AutoShape 13"/>
          <p:cNvSpPr>
            <a:spLocks noChangeArrowheads="1"/>
          </p:cNvSpPr>
          <p:nvPr/>
        </p:nvSpPr>
        <p:spPr bwMode="auto">
          <a:xfrm rot="16200000">
            <a:off x="691357" y="542131"/>
            <a:ext cx="1295400" cy="1309687"/>
          </a:xfrm>
          <a:custGeom>
            <a:avLst/>
            <a:gdLst>
              <a:gd name="G0" fmla="+- 10258 0 0"/>
              <a:gd name="G1" fmla="+- 11793917 0 0"/>
              <a:gd name="G2" fmla="+- 0 0 11793917"/>
              <a:gd name="T0" fmla="*/ 0 256 1"/>
              <a:gd name="T1" fmla="*/ 180 256 1"/>
              <a:gd name="G3" fmla="+- 11793917 T0 T1"/>
              <a:gd name="T2" fmla="*/ 0 256 1"/>
              <a:gd name="T3" fmla="*/ 90 256 1"/>
              <a:gd name="G4" fmla="+- 11793917 T2 T3"/>
              <a:gd name="G5" fmla="*/ G4 2 1"/>
              <a:gd name="T4" fmla="*/ 90 256 1"/>
              <a:gd name="T5" fmla="*/ 0 256 1"/>
              <a:gd name="G6" fmla="+- 11793917 T4 T5"/>
              <a:gd name="G7" fmla="*/ G6 2 1"/>
              <a:gd name="G8" fmla="abs 1179391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258"/>
              <a:gd name="G18" fmla="*/ 10258 1 2"/>
              <a:gd name="G19" fmla="+- G18 5400 0"/>
              <a:gd name="G20" fmla="cos G19 11793917"/>
              <a:gd name="G21" fmla="sin G19 11793917"/>
              <a:gd name="G22" fmla="+- G20 10800 0"/>
              <a:gd name="G23" fmla="+- G21 10800 0"/>
              <a:gd name="G24" fmla="+- 10800 0 G20"/>
              <a:gd name="G25" fmla="+- 10258 10800 0"/>
              <a:gd name="G26" fmla="?: G9 G17 G25"/>
              <a:gd name="G27" fmla="?: G9 0 21600"/>
              <a:gd name="G28" fmla="cos 10800 11793917"/>
              <a:gd name="G29" fmla="sin 10800 11793917"/>
              <a:gd name="G30" fmla="sin 10258 11793917"/>
              <a:gd name="G31" fmla="+- G28 10800 0"/>
              <a:gd name="G32" fmla="+- G29 10800 0"/>
              <a:gd name="G33" fmla="+- G30 10800 0"/>
              <a:gd name="G34" fmla="?: G4 0 G31"/>
              <a:gd name="G35" fmla="?: 11793917 G34 0"/>
              <a:gd name="G36" fmla="?: G6 G35 G31"/>
              <a:gd name="G37" fmla="+- 21600 0 G36"/>
              <a:gd name="G38" fmla="?: G4 0 G33"/>
              <a:gd name="G39" fmla="?: 11793917 G38 G32"/>
              <a:gd name="G40" fmla="?: G6 G39 0"/>
              <a:gd name="G41" fmla="?: G4 G32 21600"/>
              <a:gd name="G42" fmla="?: G6 G41 G33"/>
              <a:gd name="T12" fmla="*/ 10800 w 21600"/>
              <a:gd name="T13" fmla="*/ 0 h 21600"/>
              <a:gd name="T14" fmla="*/ 271 w 21600"/>
              <a:gd name="T15" fmla="*/ 10807 h 21600"/>
              <a:gd name="T16" fmla="*/ 10800 w 21600"/>
              <a:gd name="T17" fmla="*/ 542 h 21600"/>
              <a:gd name="T18" fmla="*/ 21329 w 21600"/>
              <a:gd name="T19" fmla="*/ 108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2" y="10807"/>
                </a:moveTo>
                <a:cubicBezTo>
                  <a:pt x="542" y="10804"/>
                  <a:pt x="542" y="10802"/>
                  <a:pt x="542" y="10800"/>
                </a:cubicBezTo>
                <a:cubicBezTo>
                  <a:pt x="542" y="5134"/>
                  <a:pt x="5134" y="542"/>
                  <a:pt x="10800" y="542"/>
                </a:cubicBezTo>
                <a:cubicBezTo>
                  <a:pt x="16465" y="542"/>
                  <a:pt x="21058" y="5134"/>
                  <a:pt x="21058" y="10800"/>
                </a:cubicBezTo>
                <a:cubicBezTo>
                  <a:pt x="21058" y="10802"/>
                  <a:pt x="21057" y="10804"/>
                  <a:pt x="21057" y="10807"/>
                </a:cubicBezTo>
                <a:lnTo>
                  <a:pt x="21599" y="10807"/>
                </a:lnTo>
                <a:cubicBezTo>
                  <a:pt x="21599" y="10804"/>
                  <a:pt x="21600" y="10802"/>
                  <a:pt x="21600" y="10800"/>
                </a:cubicBezTo>
                <a:cubicBezTo>
                  <a:pt x="21600" y="4835"/>
                  <a:pt x="16764" y="0"/>
                  <a:pt x="10800" y="0"/>
                </a:cubicBezTo>
                <a:cubicBezTo>
                  <a:pt x="4835" y="0"/>
                  <a:pt x="0" y="4835"/>
                  <a:pt x="0" y="10800"/>
                </a:cubicBezTo>
                <a:cubicBezTo>
                  <a:pt x="-1" y="10802"/>
                  <a:pt x="0" y="10804"/>
                  <a:pt x="0" y="10807"/>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2" name="AutoShape 18"/>
          <p:cNvSpPr>
            <a:spLocks noChangeArrowheads="1"/>
          </p:cNvSpPr>
          <p:nvPr/>
        </p:nvSpPr>
        <p:spPr bwMode="auto">
          <a:xfrm rot="8466482">
            <a:off x="714375" y="536575"/>
            <a:ext cx="1295400" cy="1322388"/>
          </a:xfrm>
          <a:custGeom>
            <a:avLst/>
            <a:gdLst>
              <a:gd name="G0" fmla="+- 10357 0 0"/>
              <a:gd name="G1" fmla="+- -7501370 0 0"/>
              <a:gd name="G2" fmla="+- 0 0 -7501370"/>
              <a:gd name="T0" fmla="*/ 0 256 1"/>
              <a:gd name="T1" fmla="*/ 180 256 1"/>
              <a:gd name="G3" fmla="+- -7501370 T0 T1"/>
              <a:gd name="T2" fmla="*/ 0 256 1"/>
              <a:gd name="T3" fmla="*/ 90 256 1"/>
              <a:gd name="G4" fmla="+- -7501370 T2 T3"/>
              <a:gd name="G5" fmla="*/ G4 2 1"/>
              <a:gd name="T4" fmla="*/ 90 256 1"/>
              <a:gd name="T5" fmla="*/ 0 256 1"/>
              <a:gd name="G6" fmla="+- -7501370 T4 T5"/>
              <a:gd name="G7" fmla="*/ G6 2 1"/>
              <a:gd name="G8" fmla="abs -750137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357"/>
              <a:gd name="G18" fmla="*/ 10357 1 2"/>
              <a:gd name="G19" fmla="+- G18 5400 0"/>
              <a:gd name="G20" fmla="cos G19 -7501370"/>
              <a:gd name="G21" fmla="sin G19 -7501370"/>
              <a:gd name="G22" fmla="+- G20 10800 0"/>
              <a:gd name="G23" fmla="+- G21 10800 0"/>
              <a:gd name="G24" fmla="+- 10800 0 G20"/>
              <a:gd name="G25" fmla="+- 10357 10800 0"/>
              <a:gd name="G26" fmla="?: G9 G17 G25"/>
              <a:gd name="G27" fmla="?: G9 0 21600"/>
              <a:gd name="G28" fmla="cos 10800 -7501370"/>
              <a:gd name="G29" fmla="sin 10800 -7501370"/>
              <a:gd name="G30" fmla="sin 10357 -7501370"/>
              <a:gd name="G31" fmla="+- G28 10800 0"/>
              <a:gd name="G32" fmla="+- G29 10800 0"/>
              <a:gd name="G33" fmla="+- G30 10800 0"/>
              <a:gd name="G34" fmla="?: G4 0 G31"/>
              <a:gd name="G35" fmla="?: -7501370 G34 0"/>
              <a:gd name="G36" fmla="?: G6 G35 G31"/>
              <a:gd name="G37" fmla="+- 21600 0 G36"/>
              <a:gd name="G38" fmla="?: G4 0 G33"/>
              <a:gd name="G39" fmla="?: -7501370 G38 G32"/>
              <a:gd name="G40" fmla="?: G6 G39 0"/>
              <a:gd name="G41" fmla="?: G4 G32 21600"/>
              <a:gd name="G42" fmla="?: G6 G41 G33"/>
              <a:gd name="T12" fmla="*/ 10800 w 21600"/>
              <a:gd name="T13" fmla="*/ 0 h 21600"/>
              <a:gd name="T14" fmla="*/ 6419 w 21600"/>
              <a:gd name="T15" fmla="*/ 1170 h 21600"/>
              <a:gd name="T16" fmla="*/ 10800 w 21600"/>
              <a:gd name="T17" fmla="*/ 443 h 21600"/>
              <a:gd name="T18" fmla="*/ 15181 w 21600"/>
              <a:gd name="T19" fmla="*/ 11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511" y="1372"/>
                </a:moveTo>
                <a:cubicBezTo>
                  <a:pt x="7858" y="760"/>
                  <a:pt x="9320" y="442"/>
                  <a:pt x="10800" y="443"/>
                </a:cubicBezTo>
                <a:cubicBezTo>
                  <a:pt x="12279" y="443"/>
                  <a:pt x="13741" y="760"/>
                  <a:pt x="15088" y="1372"/>
                </a:cubicBezTo>
                <a:lnTo>
                  <a:pt x="15272" y="969"/>
                </a:lnTo>
                <a:cubicBezTo>
                  <a:pt x="13867" y="330"/>
                  <a:pt x="12342" y="-1"/>
                  <a:pt x="10799" y="0"/>
                </a:cubicBezTo>
                <a:cubicBezTo>
                  <a:pt x="9257" y="0"/>
                  <a:pt x="7732" y="330"/>
                  <a:pt x="6327" y="969"/>
                </a:cubicBezTo>
                <a:close/>
              </a:path>
            </a:pathLst>
          </a:custGeom>
          <a:solidFill>
            <a:srgbClr val="7FDD95"/>
          </a:solidFill>
          <a:ln w="9525">
            <a:solidFill>
              <a:srgbClr val="7FDD9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kumimoji="1" sz="4000">
          <a:solidFill>
            <a:schemeClr val="tx2"/>
          </a:solidFill>
          <a:latin typeface="+mj-lt"/>
          <a:ea typeface="+mj-ea"/>
          <a:cs typeface="+mj-cs"/>
        </a:defRPr>
      </a:lvl1pPr>
      <a:lvl2pPr algn="l" rtl="0" eaLnBrk="1" fontAlgn="base" hangingPunct="1">
        <a:spcBef>
          <a:spcPct val="0"/>
        </a:spcBef>
        <a:spcAft>
          <a:spcPct val="0"/>
        </a:spcAft>
        <a:defRPr kumimoji="1" sz="4000">
          <a:solidFill>
            <a:schemeClr val="tx2"/>
          </a:solidFill>
          <a:latin typeface="Times New Roman" charset="0"/>
          <a:ea typeface="ＭＳ Ｐゴシック" charset="-128"/>
        </a:defRPr>
      </a:lvl2pPr>
      <a:lvl3pPr algn="l" rtl="0" eaLnBrk="1" fontAlgn="base" hangingPunct="1">
        <a:spcBef>
          <a:spcPct val="0"/>
        </a:spcBef>
        <a:spcAft>
          <a:spcPct val="0"/>
        </a:spcAft>
        <a:defRPr kumimoji="1" sz="4000">
          <a:solidFill>
            <a:schemeClr val="tx2"/>
          </a:solidFill>
          <a:latin typeface="Times New Roman" charset="0"/>
          <a:ea typeface="ＭＳ Ｐゴシック" charset="-128"/>
        </a:defRPr>
      </a:lvl3pPr>
      <a:lvl4pPr algn="l" rtl="0" eaLnBrk="1" fontAlgn="base" hangingPunct="1">
        <a:spcBef>
          <a:spcPct val="0"/>
        </a:spcBef>
        <a:spcAft>
          <a:spcPct val="0"/>
        </a:spcAft>
        <a:defRPr kumimoji="1" sz="4000">
          <a:solidFill>
            <a:schemeClr val="tx2"/>
          </a:solidFill>
          <a:latin typeface="Times New Roman" charset="0"/>
          <a:ea typeface="ＭＳ Ｐゴシック" charset="-128"/>
        </a:defRPr>
      </a:lvl4pPr>
      <a:lvl5pPr algn="l" rtl="0" eaLnBrk="1" fontAlgn="base" hangingPunct="1">
        <a:spcBef>
          <a:spcPct val="0"/>
        </a:spcBef>
        <a:spcAft>
          <a:spcPct val="0"/>
        </a:spcAft>
        <a:defRPr kumimoji="1" sz="4000">
          <a:solidFill>
            <a:schemeClr val="tx2"/>
          </a:solidFill>
          <a:latin typeface="Times New Roman" charset="0"/>
          <a:ea typeface="ＭＳ Ｐゴシック" charset="-128"/>
        </a:defRPr>
      </a:lvl5pPr>
      <a:lvl6pPr marL="457200" algn="l" rtl="0" eaLnBrk="1" fontAlgn="base" hangingPunct="1">
        <a:spcBef>
          <a:spcPct val="0"/>
        </a:spcBef>
        <a:spcAft>
          <a:spcPct val="0"/>
        </a:spcAft>
        <a:defRPr kumimoji="1" sz="4000">
          <a:solidFill>
            <a:schemeClr val="tx2"/>
          </a:solidFill>
          <a:latin typeface="Times New Roman" charset="0"/>
          <a:ea typeface="ＭＳ Ｐゴシック" charset="-128"/>
        </a:defRPr>
      </a:lvl6pPr>
      <a:lvl7pPr marL="914400" algn="l" rtl="0" eaLnBrk="1" fontAlgn="base" hangingPunct="1">
        <a:spcBef>
          <a:spcPct val="0"/>
        </a:spcBef>
        <a:spcAft>
          <a:spcPct val="0"/>
        </a:spcAft>
        <a:defRPr kumimoji="1" sz="4000">
          <a:solidFill>
            <a:schemeClr val="tx2"/>
          </a:solidFill>
          <a:latin typeface="Times New Roman" charset="0"/>
          <a:ea typeface="ＭＳ Ｐゴシック" charset="-128"/>
        </a:defRPr>
      </a:lvl7pPr>
      <a:lvl8pPr marL="1371600" algn="l" rtl="0" eaLnBrk="1" fontAlgn="base" hangingPunct="1">
        <a:spcBef>
          <a:spcPct val="0"/>
        </a:spcBef>
        <a:spcAft>
          <a:spcPct val="0"/>
        </a:spcAft>
        <a:defRPr kumimoji="1" sz="4000">
          <a:solidFill>
            <a:schemeClr val="tx2"/>
          </a:solidFill>
          <a:latin typeface="Times New Roman" charset="0"/>
          <a:ea typeface="ＭＳ Ｐゴシック" charset="-128"/>
        </a:defRPr>
      </a:lvl8pPr>
      <a:lvl9pPr marL="1828800" algn="l" rtl="0" eaLnBrk="1" fontAlgn="base" hangingPunct="1">
        <a:spcBef>
          <a:spcPct val="0"/>
        </a:spcBef>
        <a:spcAft>
          <a:spcPct val="0"/>
        </a:spcAft>
        <a:defRPr kumimoji="1" sz="4000">
          <a:solidFill>
            <a:schemeClr val="tx2"/>
          </a:solidFill>
          <a:latin typeface="Times New Roman" charset="0"/>
          <a:ea typeface="ＭＳ Ｐゴシック" charset="-128"/>
        </a:defRPr>
      </a:lvl9pPr>
    </p:titleStyle>
    <p:bodyStyle>
      <a:lvl1pPr marL="342900" indent="-342900" algn="l" rtl="0" eaLnBrk="1" fontAlgn="base" hangingPunct="1">
        <a:spcBef>
          <a:spcPct val="20000"/>
        </a:spcBef>
        <a:spcAft>
          <a:spcPct val="0"/>
        </a:spcAft>
        <a:buClr>
          <a:schemeClr val="bg2"/>
        </a:buClr>
        <a:buFont typeface="Times New Roman" charset="0"/>
        <a:buChar char="ﻪ"/>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Times New Roman" charset="0"/>
        <a:buChar char="ﻩ"/>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bg2"/>
        </a:buClr>
        <a:buFont typeface="Times New Roman" charset="0"/>
        <a:buChar char="ﻯ"/>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Times New Roman" charset="0"/>
        <a:buChar char="ﻳ"/>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bg2"/>
        </a:buClr>
        <a:buFont typeface="Times New Roman" charset="0"/>
        <a:buChar char="ﻬ"/>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Times New Roman" charset="0"/>
        <a:buChar char="ﻬ"/>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Times New Roman" charset="0"/>
        <a:buChar char="ﻬ"/>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Times New Roman" charset="0"/>
        <a:buChar char="ﻬ"/>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Times New Roman" charset="0"/>
        <a:buChar char="ﻬ"/>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7.wdp"/><Relationship Id="rId4" Type="http://schemas.openxmlformats.org/officeDocument/2006/relationships/image" Target="../media/image24.jpeg"/></Relationships>
</file>

<file path=ppt/slides/_rels/slide7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1.jpeg"/><Relationship Id="rId5" Type="http://schemas.microsoft.com/office/2007/relationships/hdphoto" Target="../media/hdphoto11.wdp"/><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2.jpe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33.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87450" y="2130425"/>
            <a:ext cx="7561014" cy="1470025"/>
          </a:xfrm>
        </p:spPr>
        <p:txBody>
          <a:bodyPr/>
          <a:lstStyle/>
          <a:p>
            <a:r>
              <a:rPr lang="zh-TW" altLang="en-US" sz="4800" dirty="0" smtClean="0"/>
              <a:t>學習共同體課程設計與實施</a:t>
            </a:r>
            <a:endParaRPr lang="en-US" altLang="ja-JP" sz="4800" dirty="0"/>
          </a:p>
        </p:txBody>
      </p:sp>
      <p:sp>
        <p:nvSpPr>
          <p:cNvPr id="4099" name="Rectangle 3"/>
          <p:cNvSpPr>
            <a:spLocks noGrp="1" noChangeArrowheads="1"/>
          </p:cNvSpPr>
          <p:nvPr>
            <p:ph type="subTitle" idx="1"/>
          </p:nvPr>
        </p:nvSpPr>
        <p:spPr/>
        <p:txBody>
          <a:bodyPr/>
          <a:lstStyle/>
          <a:p>
            <a:r>
              <a:rPr lang="zh-TW" altLang="en-US" sz="2800" dirty="0" smtClean="0"/>
              <a:t>麗山高中   藍偉瑩</a:t>
            </a:r>
            <a:endParaRPr lang="en-US" altLang="ja-JP"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76672"/>
            <a:ext cx="7856883" cy="1143000"/>
          </a:xfrm>
        </p:spPr>
        <p:txBody>
          <a:bodyPr/>
          <a:lstStyle/>
          <a:p>
            <a:r>
              <a:rPr lang="zh-TW" altLang="en-US" sz="4000" dirty="0" smtClean="0"/>
              <a:t>培養學生具備因應未來世界的能力</a:t>
            </a:r>
            <a:endParaRPr lang="zh-TW" altLang="en-US" sz="4000" dirty="0"/>
          </a:p>
        </p:txBody>
      </p:sp>
      <p:sp>
        <p:nvSpPr>
          <p:cNvPr id="3" name="內容版面配置區 2"/>
          <p:cNvSpPr>
            <a:spLocks noGrp="1"/>
          </p:cNvSpPr>
          <p:nvPr>
            <p:ph idx="1"/>
          </p:nvPr>
        </p:nvSpPr>
        <p:spPr/>
        <p:txBody>
          <a:bodyPr>
            <a:normAutofit/>
          </a:bodyPr>
          <a:lstStyle/>
          <a:p>
            <a:r>
              <a:rPr lang="en-US" altLang="zh-TW" sz="2800" dirty="0" smtClean="0"/>
              <a:t>Google</a:t>
            </a:r>
            <a:r>
              <a:rPr lang="zh-TW" altLang="en-US" sz="2800" dirty="0" smtClean="0"/>
              <a:t>世代的學習</a:t>
            </a:r>
            <a:endParaRPr lang="en-US" altLang="zh-TW" sz="2800" dirty="0" smtClean="0"/>
          </a:p>
          <a:p>
            <a:r>
              <a:rPr lang="zh-TW" altLang="en-US" sz="2800" dirty="0" smtClean="0"/>
              <a:t>素養的培養</a:t>
            </a:r>
            <a:endParaRPr lang="en-US" altLang="zh-TW" sz="2800" dirty="0" smtClean="0"/>
          </a:p>
          <a:p>
            <a:r>
              <a:rPr lang="zh-TW" altLang="en-US" sz="2800" dirty="0" smtClean="0"/>
              <a:t>思考的習慣</a:t>
            </a:r>
            <a:endParaRPr lang="en-US" altLang="zh-TW" sz="2800" dirty="0" smtClean="0"/>
          </a:p>
          <a:p>
            <a:r>
              <a:rPr lang="zh-TW" altLang="zh-TW" sz="2800" dirty="0" smtClean="0"/>
              <a:t>終</a:t>
            </a:r>
            <a:r>
              <a:rPr lang="zh-TW" altLang="en-US" sz="2800" dirty="0" smtClean="0"/>
              <a:t>身</a:t>
            </a:r>
            <a:r>
              <a:rPr lang="zh-TW" altLang="zh-TW" sz="2800" dirty="0" smtClean="0"/>
              <a:t>學習</a:t>
            </a:r>
            <a:endParaRPr lang="en-US" altLang="zh-TW" sz="2800" dirty="0" smtClean="0"/>
          </a:p>
          <a:p>
            <a:r>
              <a:rPr lang="zh-TW" altLang="zh-TW" sz="2800" dirty="0" smtClean="0"/>
              <a:t>全球化公民</a:t>
            </a:r>
            <a:endParaRPr lang="zh-TW" altLang="en-US" sz="28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10</a:t>
            </a:fld>
            <a:endParaRPr lang="zh-TW" altLang="en-US"/>
          </a:p>
        </p:txBody>
      </p:sp>
    </p:spTree>
    <p:extLst>
      <p:ext uri="{BB962C8B-B14F-4D97-AF65-F5344CB8AC3E}">
        <p14:creationId xmlns:p14="http://schemas.microsoft.com/office/powerpoint/2010/main" val="3081742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改變哲學觀</a:t>
            </a:r>
            <a:endParaRPr lang="zh-TW" altLang="en-US" sz="4400" dirty="0"/>
          </a:p>
        </p:txBody>
      </p:sp>
      <p:sp>
        <p:nvSpPr>
          <p:cNvPr id="3" name="內容版面配置區 2"/>
          <p:cNvSpPr>
            <a:spLocks noGrp="1"/>
          </p:cNvSpPr>
          <p:nvPr>
            <p:ph idx="1"/>
          </p:nvPr>
        </p:nvSpPr>
        <p:spPr/>
        <p:txBody>
          <a:bodyPr>
            <a:normAutofit/>
          </a:bodyPr>
          <a:lstStyle/>
          <a:p>
            <a:r>
              <a:rPr lang="zh-TW" altLang="en-US" sz="2800" dirty="0" smtClean="0"/>
              <a:t>教</a:t>
            </a:r>
            <a:r>
              <a:rPr lang="zh-TW" altLang="en-US" sz="2800" dirty="0"/>
              <a:t>的多，不如學的</a:t>
            </a:r>
            <a:r>
              <a:rPr lang="zh-TW" altLang="en-US" sz="2800" dirty="0" smtClean="0"/>
              <a:t>多。</a:t>
            </a:r>
            <a:endParaRPr lang="en-US" altLang="zh-TW" sz="2800" dirty="0" smtClean="0"/>
          </a:p>
          <a:p>
            <a:r>
              <a:rPr lang="zh-TW" altLang="en-US" sz="2800" dirty="0"/>
              <a:t>學生</a:t>
            </a:r>
            <a:r>
              <a:rPr lang="zh-TW" altLang="en-US" sz="2800" dirty="0" smtClean="0"/>
              <a:t>有能力學習。</a:t>
            </a:r>
            <a:endParaRPr lang="en-US" altLang="zh-TW" sz="2800" dirty="0" smtClean="0"/>
          </a:p>
          <a:p>
            <a:r>
              <a:rPr lang="zh-TW" altLang="en-US" sz="2800" dirty="0"/>
              <a:t>學習是值得等待的</a:t>
            </a:r>
            <a:r>
              <a:rPr lang="zh-TW" altLang="en-US" sz="2800" dirty="0" smtClean="0"/>
              <a:t>。</a:t>
            </a:r>
            <a:endParaRPr lang="en-US" altLang="zh-TW" sz="2800" dirty="0" smtClean="0"/>
          </a:p>
          <a:p>
            <a:r>
              <a:rPr lang="zh-TW" altLang="en-US" sz="2800" dirty="0" smtClean="0"/>
              <a:t>成績是副產物，學習才是王道。</a:t>
            </a:r>
            <a:endParaRPr lang="en-US" altLang="zh-TW" sz="2800" dirty="0" smtClean="0"/>
          </a:p>
          <a:p>
            <a:r>
              <a:rPr lang="zh-TW" altLang="en-US" sz="2800" dirty="0" smtClean="0"/>
              <a:t>尊重每一個學生，帶起每一個學生，相信每一個學生。</a:t>
            </a:r>
            <a:endParaRPr lang="zh-TW" altLang="en-US" sz="28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11</a:t>
            </a:fld>
            <a:endParaRPr lang="zh-TW" altLang="en-US"/>
          </a:p>
        </p:txBody>
      </p:sp>
    </p:spTree>
    <p:extLst>
      <p:ext uri="{BB962C8B-B14F-4D97-AF65-F5344CB8AC3E}">
        <p14:creationId xmlns:p14="http://schemas.microsoft.com/office/powerpoint/2010/main" val="2149862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0" dirty="0" smtClean="0">
                <a:solidFill>
                  <a:schemeClr val="tx1"/>
                </a:solidFill>
              </a:rPr>
              <a:t>教學設計的理念</a:t>
            </a:r>
            <a:endParaRPr lang="zh-TW" altLang="en-US" sz="4800" b="0" dirty="0">
              <a:solidFill>
                <a:schemeClr val="tx1"/>
              </a:solidFill>
            </a:endParaRPr>
          </a:p>
        </p:txBody>
      </p:sp>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12</a:t>
            </a:fld>
            <a:endParaRPr lang="zh-TW" altLang="en-US"/>
          </a:p>
        </p:txBody>
      </p:sp>
    </p:spTree>
    <p:extLst>
      <p:ext uri="{BB962C8B-B14F-4D97-AF65-F5344CB8AC3E}">
        <p14:creationId xmlns:p14="http://schemas.microsoft.com/office/powerpoint/2010/main" val="3791977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學習共同體中的課程</a:t>
            </a:r>
            <a:endParaRPr lang="zh-TW" altLang="en-US" dirty="0"/>
          </a:p>
        </p:txBody>
      </p:sp>
      <p:sp>
        <p:nvSpPr>
          <p:cNvPr id="3" name="內容版面配置區 2"/>
          <p:cNvSpPr>
            <a:spLocks noGrp="1"/>
          </p:cNvSpPr>
          <p:nvPr>
            <p:ph idx="1"/>
          </p:nvPr>
        </p:nvSpPr>
        <p:spPr>
          <a:xfrm>
            <a:off x="685800" y="1762472"/>
            <a:ext cx="7772400" cy="4114800"/>
          </a:xfrm>
        </p:spPr>
        <p:txBody>
          <a:bodyPr>
            <a:normAutofit/>
          </a:bodyPr>
          <a:lstStyle/>
          <a:p>
            <a:r>
              <a:rPr lang="zh-TW" altLang="en-US" sz="2800" dirty="0" smtClean="0"/>
              <a:t>一般所稱的課程是「教師要教什麼」。</a:t>
            </a:r>
            <a:endParaRPr lang="en-US" altLang="zh-TW" sz="2800" dirty="0" smtClean="0"/>
          </a:p>
          <a:p>
            <a:r>
              <a:rPr lang="zh-TW" altLang="en-US" sz="2800" dirty="0" smtClean="0"/>
              <a:t>學習共同體的課程是「提供學習的</a:t>
            </a:r>
            <a:r>
              <a:rPr lang="zh-TW" altLang="en-US" sz="2800" dirty="0" smtClean="0">
                <a:solidFill>
                  <a:srgbClr val="C00000"/>
                </a:solidFill>
              </a:rPr>
              <a:t>經驗</a:t>
            </a:r>
            <a:r>
              <a:rPr lang="zh-TW" altLang="en-US" sz="2800" dirty="0" smtClean="0"/>
              <a:t>」。</a:t>
            </a:r>
            <a:endParaRPr lang="en-US" altLang="zh-TW" sz="2800" dirty="0" smtClean="0"/>
          </a:p>
          <a:p>
            <a:r>
              <a:rPr lang="zh-TW" altLang="en-US" sz="2800" dirty="0">
                <a:solidFill>
                  <a:srgbClr val="C00000"/>
                </a:solidFill>
              </a:rPr>
              <a:t>課程是提供學習的</a:t>
            </a:r>
            <a:r>
              <a:rPr lang="zh-TW" altLang="en-US" sz="2800" dirty="0" smtClean="0">
                <a:solidFill>
                  <a:srgbClr val="C00000"/>
                </a:solidFill>
              </a:rPr>
              <a:t>軌跡</a:t>
            </a:r>
            <a:r>
              <a:rPr lang="zh-TW" altLang="en-US" sz="2800" dirty="0" smtClean="0"/>
              <a:t>，要創造學習的經驗，這樣的經驗不是在辦公室裡創造出來的，而是在教室裡慢慢創造出來的。</a:t>
            </a:r>
            <a:endParaRPr lang="en-US" altLang="zh-TW" sz="2800" dirty="0" smtClean="0"/>
          </a:p>
          <a:p>
            <a:r>
              <a:rPr lang="zh-TW" altLang="en-US" sz="2800" dirty="0" smtClean="0"/>
              <a:t>上完課，課程設計才算完成。</a:t>
            </a:r>
            <a:endParaRPr lang="zh-TW" altLang="en-US" sz="2800"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52120" y="4272204"/>
            <a:ext cx="3006520"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投影片編號版面配置區 4"/>
          <p:cNvSpPr>
            <a:spLocks noGrp="1"/>
          </p:cNvSpPr>
          <p:nvPr>
            <p:ph type="sldNum" sz="quarter" idx="12"/>
          </p:nvPr>
        </p:nvSpPr>
        <p:spPr/>
        <p:txBody>
          <a:bodyPr/>
          <a:lstStyle/>
          <a:p>
            <a:fld id="{6EC71237-5D7A-43D7-85B8-E4904DCDB224}" type="slidenum">
              <a:rPr lang="zh-TW" altLang="en-US" smtClean="0"/>
              <a:pPr/>
              <a:t>13</a:t>
            </a:fld>
            <a:endParaRPr lang="zh-TW" altLang="en-US"/>
          </a:p>
        </p:txBody>
      </p:sp>
    </p:spTree>
    <p:extLst>
      <p:ext uri="{BB962C8B-B14F-4D97-AF65-F5344CB8AC3E}">
        <p14:creationId xmlns:p14="http://schemas.microsoft.com/office/powerpoint/2010/main" val="1987765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課程設計的轉變</a:t>
            </a:r>
            <a:r>
              <a:rPr lang="en-US" altLang="zh-TW" dirty="0" smtClean="0"/>
              <a:t>(1)</a:t>
            </a:r>
            <a:endParaRPr lang="zh-TW" altLang="en-US" dirty="0"/>
          </a:p>
        </p:txBody>
      </p:sp>
      <p:sp>
        <p:nvSpPr>
          <p:cNvPr id="3" name="內容版面配置區 2"/>
          <p:cNvSpPr>
            <a:spLocks noGrp="1"/>
          </p:cNvSpPr>
          <p:nvPr>
            <p:ph idx="1"/>
          </p:nvPr>
        </p:nvSpPr>
        <p:spPr/>
        <p:txBody>
          <a:bodyPr>
            <a:noAutofit/>
          </a:bodyPr>
          <a:lstStyle/>
          <a:p>
            <a:r>
              <a:rPr lang="zh-TW" altLang="en-US" sz="2800" dirty="0" smtClean="0"/>
              <a:t>課程性質</a:t>
            </a:r>
            <a:r>
              <a:rPr lang="zh-TW" altLang="en-US" sz="2800" dirty="0"/>
              <a:t>決定學習的品質、類型與方式，有什麼樣的課程，就有什麼樣的學習</a:t>
            </a:r>
            <a:r>
              <a:rPr lang="zh-TW" altLang="en-US" sz="2800" dirty="0" smtClean="0"/>
              <a:t>。</a:t>
            </a:r>
            <a:endParaRPr lang="en-US" altLang="zh-TW" sz="2800" dirty="0" smtClean="0"/>
          </a:p>
          <a:p>
            <a:r>
              <a:rPr lang="zh-TW" altLang="en-US" sz="2800" dirty="0" smtClean="0"/>
              <a:t>對話</a:t>
            </a:r>
            <a:r>
              <a:rPr lang="zh-TW" altLang="en-US" sz="2800" dirty="0"/>
              <a:t>性學習，必然以建設對話性課程為基礎</a:t>
            </a:r>
            <a:r>
              <a:rPr lang="zh-TW" altLang="en-US" sz="2800" dirty="0" smtClean="0"/>
              <a:t>。</a:t>
            </a:r>
            <a:endParaRPr lang="en-US" altLang="zh-TW" sz="2800" dirty="0" smtClean="0"/>
          </a:p>
          <a:p>
            <a:r>
              <a:rPr lang="zh-TW" altLang="en-US" sz="2800" dirty="0"/>
              <a:t>跳脫原有</a:t>
            </a:r>
            <a:r>
              <a:rPr lang="zh-TW" altLang="en-US" sz="2800" dirty="0" smtClean="0"/>
              <a:t>的</a:t>
            </a:r>
            <a:r>
              <a:rPr lang="en-US" altLang="zh-TW" sz="2800" dirty="0" smtClean="0"/>
              <a:t>“</a:t>
            </a:r>
            <a:r>
              <a:rPr lang="zh-TW" altLang="en-US" sz="2800" dirty="0" smtClean="0"/>
              <a:t>課本架構</a:t>
            </a:r>
            <a:r>
              <a:rPr lang="en-US" altLang="zh-TW" sz="2800" dirty="0" smtClean="0"/>
              <a:t>”</a:t>
            </a:r>
          </a:p>
          <a:p>
            <a:pPr lvl="1"/>
            <a:r>
              <a:rPr lang="zh-TW" altLang="en-US" sz="2600" dirty="0" smtClean="0"/>
              <a:t>想想如何</a:t>
            </a:r>
            <a:r>
              <a:rPr lang="zh-TW" altLang="en-US" sz="2600" dirty="0"/>
              <a:t>說</a:t>
            </a:r>
            <a:r>
              <a:rPr lang="en-US" altLang="zh-TW" sz="2600" dirty="0"/>
              <a:t>(</a:t>
            </a:r>
            <a:r>
              <a:rPr lang="zh-TW" altLang="en-US" sz="2600" dirty="0"/>
              <a:t>編</a:t>
            </a:r>
            <a:r>
              <a:rPr lang="en-US" altLang="zh-TW" sz="2600" dirty="0"/>
              <a:t>)</a:t>
            </a:r>
            <a:r>
              <a:rPr lang="zh-TW" altLang="en-US" sz="2600" dirty="0"/>
              <a:t>一個故事 是允許參與者擴充內容</a:t>
            </a:r>
            <a:r>
              <a:rPr lang="zh-TW" altLang="en-US" sz="2600" dirty="0" smtClean="0"/>
              <a:t>的，讓</a:t>
            </a:r>
            <a:r>
              <a:rPr lang="zh-TW" altLang="en-US" sz="2600" dirty="0"/>
              <a:t>學生隨著故事冒險 旁邊有老師與同學一起</a:t>
            </a:r>
            <a:r>
              <a:rPr lang="zh-TW" altLang="en-US" sz="2600" dirty="0" smtClean="0"/>
              <a:t>作伴，甚至</a:t>
            </a:r>
            <a:r>
              <a:rPr lang="zh-TW" altLang="en-US" sz="2600" dirty="0"/>
              <a:t>是一起寫一段屬於你們的</a:t>
            </a:r>
            <a:r>
              <a:rPr lang="zh-TW" altLang="en-US" sz="2600" dirty="0" smtClean="0"/>
              <a:t>經歷。</a:t>
            </a:r>
            <a:endParaRPr lang="en-US" altLang="zh-TW" sz="2600" dirty="0" smtClean="0"/>
          </a:p>
          <a:p>
            <a:r>
              <a:rPr lang="zh-TW" altLang="en-US" sz="2800" dirty="0"/>
              <a:t>課程設計的結果不只是知識的學習，更是能力的培養。</a:t>
            </a:r>
            <a:endParaRPr lang="zh-TW" altLang="en-US" sz="2200" dirty="0"/>
          </a:p>
        </p:txBody>
      </p:sp>
      <p:sp>
        <p:nvSpPr>
          <p:cNvPr id="5" name="投影片編號版面配置區 4"/>
          <p:cNvSpPr>
            <a:spLocks noGrp="1"/>
          </p:cNvSpPr>
          <p:nvPr>
            <p:ph type="sldNum" sz="quarter" idx="12"/>
          </p:nvPr>
        </p:nvSpPr>
        <p:spPr/>
        <p:txBody>
          <a:bodyPr/>
          <a:lstStyle/>
          <a:p>
            <a:fld id="{6EC71237-5D7A-43D7-85B8-E4904DCDB224}" type="slidenum">
              <a:rPr lang="zh-TW" altLang="en-US" sz="1400" smtClean="0">
                <a:latin typeface="Times New Roman" pitchFamily="18" charset="0"/>
                <a:cs typeface="Times New Roman" pitchFamily="18" charset="0"/>
              </a:rPr>
              <a:pPr/>
              <a:t>14</a:t>
            </a:fld>
            <a:endParaRPr lang="zh-TW" altLang="en-US" sz="1400">
              <a:latin typeface="Times New Roman" pitchFamily="18" charset="0"/>
              <a:cs typeface="Times New Roman" pitchFamily="18" charset="0"/>
            </a:endParaRPr>
          </a:p>
        </p:txBody>
      </p:sp>
    </p:spTree>
    <p:extLst>
      <p:ext uri="{BB962C8B-B14F-4D97-AF65-F5344CB8AC3E}">
        <p14:creationId xmlns:p14="http://schemas.microsoft.com/office/powerpoint/2010/main" val="1885565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課程設計的轉變</a:t>
            </a:r>
            <a:r>
              <a:rPr lang="en-US" altLang="zh-TW" dirty="0" smtClean="0"/>
              <a:t>(2)</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過去的課程設計─階梯型</a:t>
            </a:r>
            <a:endParaRPr lang="en-US" altLang="zh-TW" sz="2800" dirty="0" smtClean="0"/>
          </a:p>
          <a:p>
            <a:pPr lvl="1"/>
            <a:r>
              <a:rPr lang="zh-TW" altLang="en-US" sz="2600" dirty="0"/>
              <a:t>目標→達成→</a:t>
            </a:r>
            <a:r>
              <a:rPr lang="zh-TW" altLang="en-US" sz="2600" dirty="0" smtClean="0"/>
              <a:t>評價</a:t>
            </a:r>
            <a:endParaRPr lang="en-US" altLang="zh-TW" sz="2600" dirty="0" smtClean="0"/>
          </a:p>
          <a:p>
            <a:pPr lvl="1"/>
            <a:r>
              <a:rPr lang="zh-TW" altLang="en-US" sz="2600" dirty="0" smtClean="0"/>
              <a:t>具體設定教學內容的目標，有效地將達到此一目標的活動組織到教學過程中，並用考試評價達到目標的程度。</a:t>
            </a:r>
            <a:endParaRPr lang="en-US" altLang="zh-TW" sz="2600" dirty="0" smtClean="0"/>
          </a:p>
          <a:p>
            <a:r>
              <a:rPr lang="zh-TW" altLang="en-US" sz="2800" dirty="0"/>
              <a:t>現在的課程設計</a:t>
            </a:r>
            <a:r>
              <a:rPr lang="zh-TW" altLang="en-US" sz="2800" dirty="0" smtClean="0"/>
              <a:t>─登山型</a:t>
            </a:r>
            <a:endParaRPr lang="en-US" altLang="zh-TW" sz="2800" dirty="0" smtClean="0"/>
          </a:p>
          <a:p>
            <a:pPr lvl="1"/>
            <a:r>
              <a:rPr lang="zh-TW" altLang="en-US" sz="2600" dirty="0"/>
              <a:t>主題</a:t>
            </a:r>
            <a:r>
              <a:rPr lang="en-US" altLang="zh-TW" sz="2600" dirty="0" smtClean="0"/>
              <a:t>‧</a:t>
            </a:r>
            <a:r>
              <a:rPr lang="zh-TW" altLang="en-US" sz="2600" dirty="0" smtClean="0"/>
              <a:t>探究</a:t>
            </a:r>
            <a:r>
              <a:rPr lang="en-US" altLang="zh-TW" sz="2600" dirty="0" smtClean="0"/>
              <a:t>‧</a:t>
            </a:r>
            <a:r>
              <a:rPr lang="zh-TW" altLang="en-US" sz="2600" dirty="0" smtClean="0"/>
              <a:t>表現</a:t>
            </a:r>
            <a:endParaRPr lang="en-US" altLang="zh-TW" sz="2600" dirty="0" smtClean="0"/>
          </a:p>
          <a:p>
            <a:pPr lvl="1"/>
            <a:r>
              <a:rPr lang="zh-TW" altLang="en-US" sz="2600" dirty="0" smtClean="0"/>
              <a:t>設定做為教學內容核心的主題，學生以多元方式展開活動的、協同的、探究的學習，並能相互表現和共享學習的成果。</a:t>
            </a:r>
            <a:endParaRPr lang="en-US" altLang="zh-TW" sz="2600" dirty="0" smtClean="0"/>
          </a:p>
          <a:p>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15</a:t>
            </a:fld>
            <a:endParaRPr lang="zh-TW" altLang="en-US"/>
          </a:p>
        </p:txBody>
      </p:sp>
    </p:spTree>
    <p:extLst>
      <p:ext uri="{BB962C8B-B14F-4D97-AF65-F5344CB8AC3E}">
        <p14:creationId xmlns:p14="http://schemas.microsoft.com/office/powerpoint/2010/main" val="2912698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990656" cy="1143000"/>
          </a:xfrm>
        </p:spPr>
        <p:txBody>
          <a:bodyPr>
            <a:noAutofit/>
          </a:bodyPr>
          <a:lstStyle/>
          <a:p>
            <a:r>
              <a:rPr lang="zh-TW" altLang="en-US" sz="4100" dirty="0"/>
              <a:t>傳統的課程</a:t>
            </a:r>
            <a:r>
              <a:rPr lang="zh-TW" altLang="en-US" sz="4100" dirty="0" smtClean="0"/>
              <a:t>設計 </a:t>
            </a:r>
            <a:r>
              <a:rPr lang="en-US" altLang="zh-TW" sz="4100" dirty="0" smtClean="0"/>
              <a:t>vs.</a:t>
            </a:r>
            <a:r>
              <a:rPr lang="zh-TW" altLang="en-US" sz="4100" dirty="0" smtClean="0"/>
              <a:t> 新的課程設計</a:t>
            </a:r>
            <a:endParaRPr lang="zh-TW" altLang="en-US" sz="4100" dirty="0"/>
          </a:p>
        </p:txBody>
      </p:sp>
      <p:sp>
        <p:nvSpPr>
          <p:cNvPr id="3" name="內容版面配置區 2"/>
          <p:cNvSpPr>
            <a:spLocks noGrp="1"/>
          </p:cNvSpPr>
          <p:nvPr>
            <p:ph idx="1"/>
          </p:nvPr>
        </p:nvSpPr>
        <p:spPr>
          <a:xfrm>
            <a:off x="685800" y="1978025"/>
            <a:ext cx="7918648" cy="4114800"/>
          </a:xfrm>
        </p:spPr>
        <p:txBody>
          <a:bodyPr>
            <a:normAutofit/>
          </a:bodyPr>
          <a:lstStyle/>
          <a:p>
            <a:pPr algn="just"/>
            <a:r>
              <a:rPr lang="zh-TW" altLang="en-US" sz="2800" dirty="0" smtClean="0">
                <a:solidFill>
                  <a:schemeClr val="bg2">
                    <a:lumMod val="10000"/>
                  </a:schemeClr>
                </a:solidFill>
              </a:rPr>
              <a:t>重視教科書或教材內容</a:t>
            </a:r>
            <a:r>
              <a:rPr lang="zh-TW" altLang="en-US" sz="2800" dirty="0" smtClean="0">
                <a:solidFill>
                  <a:schemeClr val="bg2">
                    <a:lumMod val="10000"/>
                  </a:schemeClr>
                </a:solidFill>
                <a:sym typeface="Symbol"/>
              </a:rPr>
              <a:t></a:t>
            </a:r>
            <a:r>
              <a:rPr lang="zh-TW" altLang="en-US" sz="2800" dirty="0" smtClean="0">
                <a:solidFill>
                  <a:schemeClr val="bg2">
                    <a:lumMod val="10000"/>
                  </a:schemeClr>
                </a:solidFill>
              </a:rPr>
              <a:t>重視</a:t>
            </a:r>
            <a:r>
              <a:rPr lang="zh-TW" altLang="en-US" sz="2800" dirty="0">
                <a:solidFill>
                  <a:schemeClr val="bg2">
                    <a:lumMod val="10000"/>
                  </a:schemeClr>
                </a:solidFill>
              </a:rPr>
              <a:t>大概念</a:t>
            </a:r>
          </a:p>
          <a:p>
            <a:pPr algn="just"/>
            <a:r>
              <a:rPr lang="zh-TW" altLang="en-US" sz="2800" dirty="0">
                <a:solidFill>
                  <a:schemeClr val="bg2">
                    <a:lumMod val="10000"/>
                  </a:schemeClr>
                </a:solidFill>
              </a:rPr>
              <a:t>以教材內容編寫</a:t>
            </a:r>
            <a:r>
              <a:rPr lang="zh-TW" altLang="en-US" sz="2800" dirty="0" smtClean="0">
                <a:solidFill>
                  <a:schemeClr val="bg2">
                    <a:lumMod val="10000"/>
                  </a:schemeClr>
                </a:solidFill>
              </a:rPr>
              <a:t>教案</a:t>
            </a:r>
            <a:r>
              <a:rPr lang="zh-TW" altLang="en-US" sz="2800" dirty="0">
                <a:solidFill>
                  <a:schemeClr val="bg2">
                    <a:lumMod val="10000"/>
                  </a:schemeClr>
                </a:solidFill>
                <a:sym typeface="Symbol"/>
              </a:rPr>
              <a:t></a:t>
            </a:r>
            <a:r>
              <a:rPr lang="zh-TW" altLang="en-US" sz="2800" dirty="0" smtClean="0">
                <a:solidFill>
                  <a:schemeClr val="bg2">
                    <a:lumMod val="10000"/>
                  </a:schemeClr>
                </a:solidFill>
              </a:rPr>
              <a:t>以</a:t>
            </a:r>
            <a:r>
              <a:rPr lang="zh-TW" altLang="en-US" sz="2800" dirty="0">
                <a:solidFill>
                  <a:schemeClr val="bg2">
                    <a:lumMod val="10000"/>
                  </a:schemeClr>
                </a:solidFill>
              </a:rPr>
              <a:t>課程標準來編寫教案</a:t>
            </a:r>
          </a:p>
          <a:p>
            <a:pPr algn="just"/>
            <a:r>
              <a:rPr lang="zh-TW" altLang="en-US" sz="2800" dirty="0" smtClean="0">
                <a:solidFill>
                  <a:schemeClr val="bg2">
                    <a:lumMod val="10000"/>
                  </a:schemeClr>
                </a:solidFill>
              </a:rPr>
              <a:t>依據課綱標準</a:t>
            </a:r>
            <a:r>
              <a:rPr lang="zh-TW" altLang="en-US" sz="2800" dirty="0">
                <a:solidFill>
                  <a:schemeClr val="bg2">
                    <a:lumMod val="10000"/>
                  </a:schemeClr>
                </a:solidFill>
                <a:sym typeface="Symbol"/>
              </a:rPr>
              <a:t></a:t>
            </a:r>
            <a:r>
              <a:rPr lang="zh-TW" altLang="en-US" sz="2800" dirty="0" smtClean="0">
                <a:solidFill>
                  <a:schemeClr val="bg2">
                    <a:lumMod val="10000"/>
                  </a:schemeClr>
                </a:solidFill>
              </a:rPr>
              <a:t>教師可審視</a:t>
            </a:r>
            <a:r>
              <a:rPr lang="zh-TW" altLang="en-US" sz="2800" dirty="0">
                <a:solidFill>
                  <a:schemeClr val="bg2">
                    <a:lumMod val="10000"/>
                  </a:schemeClr>
                </a:solidFill>
              </a:rPr>
              <a:t>課程標準</a:t>
            </a:r>
          </a:p>
          <a:p>
            <a:pPr algn="just"/>
            <a:r>
              <a:rPr lang="zh-TW" altLang="en-US" sz="2800" dirty="0">
                <a:solidFill>
                  <a:schemeClr val="bg2">
                    <a:lumMod val="10000"/>
                  </a:schemeClr>
                </a:solidFill>
              </a:rPr>
              <a:t>學習的</a:t>
            </a:r>
            <a:r>
              <a:rPr lang="zh-TW" altLang="en-US" sz="2800" dirty="0" smtClean="0">
                <a:solidFill>
                  <a:schemeClr val="bg2">
                    <a:lumMod val="10000"/>
                  </a:schemeClr>
                </a:solidFill>
              </a:rPr>
              <a:t>內容由</a:t>
            </a:r>
            <a:r>
              <a:rPr lang="en-US" altLang="zh-TW" sz="2800" dirty="0" smtClean="0">
                <a:solidFill>
                  <a:schemeClr val="bg2">
                    <a:lumMod val="10000"/>
                  </a:schemeClr>
                </a:solidFill>
              </a:rPr>
              <a:t> </a:t>
            </a:r>
            <a:r>
              <a:rPr lang="zh-TW" altLang="en-US" sz="2800" dirty="0">
                <a:solidFill>
                  <a:schemeClr val="bg2">
                    <a:lumMod val="10000"/>
                  </a:schemeClr>
                </a:solidFill>
              </a:rPr>
              <a:t>教育部</a:t>
            </a:r>
            <a:r>
              <a:rPr lang="zh-TW" altLang="en-US" sz="2800" dirty="0" smtClean="0">
                <a:solidFill>
                  <a:schemeClr val="bg2">
                    <a:lumMod val="10000"/>
                  </a:schemeClr>
                </a:solidFill>
              </a:rPr>
              <a:t>決定</a:t>
            </a:r>
            <a:r>
              <a:rPr lang="zh-TW" altLang="en-US" sz="2800" dirty="0">
                <a:solidFill>
                  <a:schemeClr val="bg2">
                    <a:lumMod val="10000"/>
                  </a:schemeClr>
                </a:solidFill>
                <a:sym typeface="Symbol"/>
              </a:rPr>
              <a:t></a:t>
            </a:r>
            <a:r>
              <a:rPr lang="zh-TW" altLang="en-US" sz="2800" dirty="0" smtClean="0">
                <a:solidFill>
                  <a:schemeClr val="bg2">
                    <a:lumMod val="10000"/>
                  </a:schemeClr>
                </a:solidFill>
              </a:rPr>
              <a:t>教師有部分</a:t>
            </a:r>
            <a:r>
              <a:rPr lang="zh-TW" altLang="en-US" sz="2800" dirty="0">
                <a:solidFill>
                  <a:schemeClr val="bg2">
                    <a:lumMod val="10000"/>
                  </a:schemeClr>
                </a:solidFill>
              </a:rPr>
              <a:t>自主權</a:t>
            </a:r>
          </a:p>
          <a:p>
            <a:pPr algn="just"/>
            <a:endParaRPr lang="zh-TW" altLang="en-US" sz="2800" dirty="0">
              <a:solidFill>
                <a:schemeClr val="bg2">
                  <a:lumMod val="10000"/>
                </a:schemeClr>
              </a:solidFill>
            </a:endParaRPr>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16</a:t>
            </a:fld>
            <a:endParaRPr lang="zh-TW" altLang="en-US"/>
          </a:p>
        </p:txBody>
      </p:sp>
    </p:spTree>
    <p:extLst>
      <p:ext uri="{BB962C8B-B14F-4D97-AF65-F5344CB8AC3E}">
        <p14:creationId xmlns:p14="http://schemas.microsoft.com/office/powerpoint/2010/main" val="944091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創造課程</a:t>
            </a:r>
            <a:endParaRPr lang="zh-TW" altLang="en-US" dirty="0"/>
          </a:p>
        </p:txBody>
      </p:sp>
      <p:sp>
        <p:nvSpPr>
          <p:cNvPr id="3" name="內容版面配置區 2"/>
          <p:cNvSpPr>
            <a:spLocks noGrp="1"/>
          </p:cNvSpPr>
          <p:nvPr>
            <p:ph idx="1"/>
          </p:nvPr>
        </p:nvSpPr>
        <p:spPr>
          <a:xfrm>
            <a:off x="685800" y="1700808"/>
            <a:ext cx="7772400" cy="4114800"/>
          </a:xfrm>
        </p:spPr>
        <p:txBody>
          <a:bodyPr>
            <a:normAutofit/>
          </a:bodyPr>
          <a:lstStyle/>
          <a:p>
            <a:r>
              <a:rPr lang="zh-TW" altLang="en-US" sz="2800" dirty="0" smtClean="0"/>
              <a:t>學習經驗的「設計」</a:t>
            </a:r>
            <a:endParaRPr lang="en-US" altLang="zh-TW" sz="2800" dirty="0" smtClean="0"/>
          </a:p>
          <a:p>
            <a:r>
              <a:rPr lang="zh-TW" altLang="en-US" sz="2800" dirty="0"/>
              <a:t>創造學習經驗</a:t>
            </a:r>
            <a:r>
              <a:rPr lang="zh-TW" altLang="en-US" sz="2800" dirty="0" smtClean="0"/>
              <a:t>的「教室實踐</a:t>
            </a:r>
            <a:r>
              <a:rPr lang="zh-TW" altLang="en-US" sz="2800" dirty="0"/>
              <a:t>」</a:t>
            </a:r>
            <a:endParaRPr lang="en-US" altLang="zh-TW" sz="2800" dirty="0" smtClean="0"/>
          </a:p>
          <a:p>
            <a:r>
              <a:rPr lang="zh-TW" altLang="en-US" sz="2800" dirty="0"/>
              <a:t>對於學習經驗進行</a:t>
            </a:r>
            <a:r>
              <a:rPr lang="zh-TW" altLang="en-US" sz="2800" dirty="0" smtClean="0"/>
              <a:t>「反思與評價」</a:t>
            </a:r>
            <a:endParaRPr lang="en-US" altLang="zh-TW" sz="2800" dirty="0" smtClean="0"/>
          </a:p>
          <a:p>
            <a:endParaRPr lang="zh-TW" altLang="en-US" sz="2800" dirty="0"/>
          </a:p>
        </p:txBody>
      </p:sp>
      <p:graphicFrame>
        <p:nvGraphicFramePr>
          <p:cNvPr id="4" name="資料庫圖表 3"/>
          <p:cNvGraphicFramePr/>
          <p:nvPr>
            <p:extLst>
              <p:ext uri="{D42A27DB-BD31-4B8C-83A1-F6EECF244321}">
                <p14:modId xmlns:p14="http://schemas.microsoft.com/office/powerpoint/2010/main" val="907554894"/>
              </p:ext>
            </p:extLst>
          </p:nvPr>
        </p:nvGraphicFramePr>
        <p:xfrm>
          <a:off x="1043608" y="3356992"/>
          <a:ext cx="5040560" cy="3174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fld id="{6EC71237-5D7A-43D7-85B8-E4904DCDB224}" type="slidenum">
              <a:rPr lang="zh-TW" altLang="en-US" smtClean="0"/>
              <a:pPr/>
              <a:t>17</a:t>
            </a:fld>
            <a:endParaRPr lang="zh-TW" altLang="en-US"/>
          </a:p>
        </p:txBody>
      </p:sp>
    </p:spTree>
    <p:extLst>
      <p:ext uri="{BB962C8B-B14F-4D97-AF65-F5344CB8AC3E}">
        <p14:creationId xmlns:p14="http://schemas.microsoft.com/office/powerpoint/2010/main" val="86636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創造課程的中心課題</a:t>
            </a:r>
            <a:endParaRPr lang="en-US" altLang="zh-TW" dirty="0"/>
          </a:p>
        </p:txBody>
      </p:sp>
      <p:sp>
        <p:nvSpPr>
          <p:cNvPr id="3" name="內容版面配置區 2"/>
          <p:cNvSpPr>
            <a:spLocks noGrp="1"/>
          </p:cNvSpPr>
          <p:nvPr>
            <p:ph idx="1"/>
          </p:nvPr>
        </p:nvSpPr>
        <p:spPr>
          <a:xfrm>
            <a:off x="683568" y="1772816"/>
            <a:ext cx="7772400" cy="4114800"/>
          </a:xfrm>
        </p:spPr>
        <p:txBody>
          <a:bodyPr>
            <a:normAutofit/>
          </a:bodyPr>
          <a:lstStyle/>
          <a:p>
            <a:r>
              <a:rPr lang="zh-TW" altLang="en-US" sz="2800" dirty="0" smtClean="0"/>
              <a:t>以學生的認知興趣和需要為基礎的單元</a:t>
            </a:r>
            <a:r>
              <a:rPr lang="zh-TW" altLang="en-US" sz="2800" dirty="0" smtClean="0">
                <a:solidFill>
                  <a:srgbClr val="C00000"/>
                </a:solidFill>
              </a:rPr>
              <a:t>主題</a:t>
            </a:r>
            <a:endParaRPr lang="en-US" altLang="zh-TW" sz="2800" dirty="0" smtClean="0">
              <a:solidFill>
                <a:srgbClr val="C00000"/>
              </a:solidFill>
            </a:endParaRPr>
          </a:p>
          <a:p>
            <a:r>
              <a:rPr lang="zh-TW" altLang="en-US" sz="2800" dirty="0"/>
              <a:t>主題</a:t>
            </a:r>
            <a:r>
              <a:rPr lang="zh-TW" altLang="en-US" sz="2800" dirty="0">
                <a:solidFill>
                  <a:srgbClr val="C00000"/>
                </a:solidFill>
              </a:rPr>
              <a:t>探究</a:t>
            </a:r>
            <a:r>
              <a:rPr lang="zh-TW" altLang="en-US" sz="2800" dirty="0"/>
              <a:t>的素材或</a:t>
            </a:r>
            <a:r>
              <a:rPr lang="zh-TW" altLang="en-US" sz="2800" dirty="0" smtClean="0"/>
              <a:t>資料</a:t>
            </a:r>
            <a:endParaRPr lang="en-US" altLang="zh-TW" sz="2800" dirty="0" smtClean="0"/>
          </a:p>
          <a:p>
            <a:r>
              <a:rPr lang="zh-TW" altLang="en-US" sz="2800" dirty="0" smtClean="0"/>
              <a:t>促進學生探究和</a:t>
            </a:r>
            <a:r>
              <a:rPr lang="zh-TW" altLang="en-US" sz="2800" dirty="0" smtClean="0">
                <a:solidFill>
                  <a:srgbClr val="C00000"/>
                </a:solidFill>
              </a:rPr>
              <a:t>交流</a:t>
            </a:r>
            <a:r>
              <a:rPr lang="en-US" altLang="zh-TW" sz="2800" dirty="0" smtClean="0"/>
              <a:t>(</a:t>
            </a:r>
            <a:r>
              <a:rPr lang="zh-TW" altLang="en-US" sz="2800" dirty="0" smtClean="0"/>
              <a:t>互動</a:t>
            </a:r>
            <a:r>
              <a:rPr lang="en-US" altLang="zh-TW" sz="2800" dirty="0" smtClean="0"/>
              <a:t>)</a:t>
            </a:r>
            <a:r>
              <a:rPr lang="zh-TW" altLang="en-US" sz="2800" dirty="0" smtClean="0"/>
              <a:t>活動</a:t>
            </a:r>
            <a:r>
              <a:rPr lang="zh-TW" altLang="en-US" sz="2800" dirty="0"/>
              <a:t>的學習</a:t>
            </a:r>
            <a:r>
              <a:rPr lang="zh-TW" altLang="en-US" sz="2800" dirty="0" smtClean="0"/>
              <a:t>環境</a:t>
            </a:r>
            <a:endParaRPr lang="en-US" altLang="zh-TW" sz="2800" dirty="0" smtClean="0"/>
          </a:p>
          <a:p>
            <a:r>
              <a:rPr lang="zh-TW" altLang="en-US" sz="2800" dirty="0"/>
              <a:t>學習發展性的</a:t>
            </a:r>
            <a:r>
              <a:rPr lang="zh-TW" altLang="en-US" sz="2800" dirty="0" smtClean="0"/>
              <a:t>預見</a:t>
            </a:r>
            <a:r>
              <a:rPr lang="en-US" altLang="zh-TW" sz="2800" dirty="0" smtClean="0">
                <a:solidFill>
                  <a:srgbClr val="002060"/>
                </a:solidFill>
              </a:rPr>
              <a:t>(Jump</a:t>
            </a:r>
            <a:r>
              <a:rPr lang="zh-TW" altLang="en-US" sz="2800" dirty="0" smtClean="0">
                <a:solidFill>
                  <a:srgbClr val="002060"/>
                </a:solidFill>
              </a:rPr>
              <a:t>的可能</a:t>
            </a:r>
            <a:r>
              <a:rPr lang="en-US" altLang="zh-TW" sz="2800" dirty="0" smtClean="0">
                <a:solidFill>
                  <a:srgbClr val="002060"/>
                </a:solidFill>
              </a:rPr>
              <a:t>)</a:t>
            </a:r>
          </a:p>
          <a:p>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18</a:t>
            </a:fld>
            <a:endParaRPr lang="zh-TW" altLang="en-US"/>
          </a:p>
        </p:txBody>
      </p:sp>
    </p:spTree>
    <p:extLst>
      <p:ext uri="{BB962C8B-B14F-4D97-AF65-F5344CB8AC3E}">
        <p14:creationId xmlns:p14="http://schemas.microsoft.com/office/powerpoint/2010/main" val="2457633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學習經驗的設計</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將學生與</a:t>
            </a:r>
            <a:r>
              <a:rPr lang="zh-TW" altLang="en-US" sz="2800" b="1" dirty="0" smtClean="0">
                <a:solidFill>
                  <a:srgbClr val="7030A0"/>
                </a:solidFill>
              </a:rPr>
              <a:t>對象物</a:t>
            </a:r>
            <a:r>
              <a:rPr lang="zh-TW" altLang="en-US" sz="2800" dirty="0" smtClean="0"/>
              <a:t>、</a:t>
            </a:r>
            <a:r>
              <a:rPr lang="zh-TW" altLang="en-US" sz="2800" b="1" dirty="0" smtClean="0">
                <a:solidFill>
                  <a:srgbClr val="0070C0"/>
                </a:solidFill>
              </a:rPr>
              <a:t>其他學生</a:t>
            </a:r>
            <a:r>
              <a:rPr lang="zh-TW" altLang="en-US" sz="2800" dirty="0" smtClean="0"/>
              <a:t>和</a:t>
            </a:r>
            <a:r>
              <a:rPr lang="zh-TW" altLang="en-US" sz="2800" b="1" dirty="0" smtClean="0">
                <a:solidFill>
                  <a:srgbClr val="C00000"/>
                </a:solidFill>
              </a:rPr>
              <a:t>自我</a:t>
            </a:r>
            <a:r>
              <a:rPr lang="zh-TW" altLang="en-US" sz="2800" dirty="0" smtClean="0"/>
              <a:t>的接觸與對話作為單元並加以組織。</a:t>
            </a:r>
            <a:endParaRPr lang="en-US" altLang="zh-TW" sz="2800" dirty="0" smtClean="0"/>
          </a:p>
          <a:p>
            <a:r>
              <a:rPr lang="zh-TW" altLang="en-US" sz="2800" dirty="0"/>
              <a:t>將</a:t>
            </a:r>
            <a:r>
              <a:rPr lang="zh-TW" altLang="en-US" sz="2800" b="1" dirty="0">
                <a:solidFill>
                  <a:srgbClr val="7030A0"/>
                </a:solidFill>
              </a:rPr>
              <a:t>活動的</a:t>
            </a:r>
            <a:r>
              <a:rPr lang="zh-TW" altLang="en-US" sz="2800" dirty="0" smtClean="0"/>
              <a:t>、</a:t>
            </a:r>
            <a:r>
              <a:rPr lang="zh-TW" altLang="en-US" sz="2800" b="1" dirty="0" smtClean="0">
                <a:solidFill>
                  <a:srgbClr val="0070C0"/>
                </a:solidFill>
              </a:rPr>
              <a:t>協同</a:t>
            </a:r>
            <a:r>
              <a:rPr lang="zh-TW" altLang="en-US" sz="2800" b="1" dirty="0">
                <a:solidFill>
                  <a:srgbClr val="0070C0"/>
                </a:solidFill>
              </a:rPr>
              <a:t>的</a:t>
            </a:r>
            <a:r>
              <a:rPr lang="zh-TW" altLang="en-US" sz="2800" dirty="0"/>
              <a:t>與</a:t>
            </a:r>
            <a:r>
              <a:rPr lang="zh-TW" altLang="en-US" sz="2800" b="1" dirty="0">
                <a:solidFill>
                  <a:srgbClr val="C00000"/>
                </a:solidFill>
              </a:rPr>
              <a:t>反思的</a:t>
            </a:r>
            <a:r>
              <a:rPr lang="zh-TW" altLang="en-US" sz="2800" dirty="0" smtClean="0"/>
              <a:t>學習作為單元</a:t>
            </a:r>
            <a:r>
              <a:rPr lang="zh-TW" altLang="en-US" sz="2800" dirty="0"/>
              <a:t>並加以組織</a:t>
            </a:r>
            <a:r>
              <a:rPr lang="zh-TW" altLang="en-US" sz="2800" dirty="0" smtClean="0"/>
              <a:t>。</a:t>
            </a:r>
            <a:endParaRPr lang="en-US" altLang="zh-TW" sz="2800" dirty="0" smtClean="0"/>
          </a:p>
          <a:p>
            <a:endParaRPr lang="en-US" altLang="zh-TW" sz="2800" dirty="0" smtClean="0"/>
          </a:p>
          <a:p>
            <a:endParaRPr lang="en-US" altLang="zh-TW" sz="2800" dirty="0"/>
          </a:p>
          <a:p>
            <a:endParaRPr lang="en-US" altLang="zh-TW" sz="2800" dirty="0" smtClean="0"/>
          </a:p>
          <a:p>
            <a:endParaRPr lang="zh-TW" altLang="en-US" sz="2800" dirty="0"/>
          </a:p>
        </p:txBody>
      </p:sp>
      <p:graphicFrame>
        <p:nvGraphicFramePr>
          <p:cNvPr id="5" name="資料庫圖表 4"/>
          <p:cNvGraphicFramePr/>
          <p:nvPr>
            <p:extLst>
              <p:ext uri="{D42A27DB-BD31-4B8C-83A1-F6EECF244321}">
                <p14:modId xmlns:p14="http://schemas.microsoft.com/office/powerpoint/2010/main" val="1279719138"/>
              </p:ext>
            </p:extLst>
          </p:nvPr>
        </p:nvGraphicFramePr>
        <p:xfrm>
          <a:off x="2411760" y="3501008"/>
          <a:ext cx="4104456"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6EC71237-5D7A-43D7-85B8-E4904DCDB224}" type="slidenum">
              <a:rPr lang="zh-TW" altLang="en-US" smtClean="0"/>
              <a:pPr/>
              <a:t>19</a:t>
            </a:fld>
            <a:endParaRPr lang="zh-TW" altLang="en-US"/>
          </a:p>
        </p:txBody>
      </p:sp>
    </p:spTree>
    <p:extLst>
      <p:ext uri="{BB962C8B-B14F-4D97-AF65-F5344CB8AC3E}">
        <p14:creationId xmlns:p14="http://schemas.microsoft.com/office/powerpoint/2010/main" val="1641897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zh-TW" altLang="en-US" sz="4800" dirty="0" smtClean="0"/>
              <a:t>出發點</a:t>
            </a:r>
            <a:endParaRPr lang="zh-TW" altLang="en-US" sz="4800" dirty="0"/>
          </a:p>
        </p:txBody>
      </p:sp>
      <p:sp>
        <p:nvSpPr>
          <p:cNvPr id="3" name="內容版面配置區 2"/>
          <p:cNvSpPr>
            <a:spLocks noGrp="1"/>
          </p:cNvSpPr>
          <p:nvPr>
            <p:ph idx="1"/>
          </p:nvPr>
        </p:nvSpPr>
        <p:spPr>
          <a:xfrm>
            <a:off x="611188" y="3644900"/>
            <a:ext cx="7924800" cy="1757363"/>
          </a:xfrm>
          <a:prstGeom prst="rect">
            <a:avLst/>
          </a:prstGeom>
        </p:spPr>
        <p:txBody>
          <a:bodyPr/>
          <a:lstStyle/>
          <a:p>
            <a:pPr algn="ctr" eaLnBrk="1" fontAlgn="auto" hangingPunct="1">
              <a:buFont typeface="+mj-lt"/>
              <a:buAutoNum type="arabicPeriod"/>
              <a:defRPr/>
            </a:pPr>
            <a:r>
              <a:rPr lang="zh-TW" altLang="en-US" sz="4000" dirty="0" smtClean="0"/>
              <a:t>學生「從</a:t>
            </a:r>
            <a:r>
              <a:rPr lang="zh-TW" altLang="en-US" sz="4000" dirty="0"/>
              <a:t>學習中</a:t>
            </a:r>
            <a:r>
              <a:rPr lang="zh-TW" altLang="en-US" sz="4000" dirty="0" smtClean="0"/>
              <a:t>逃走」</a:t>
            </a:r>
            <a:endParaRPr lang="en-US" altLang="zh-TW" sz="4000" dirty="0" smtClean="0"/>
          </a:p>
          <a:p>
            <a:pPr algn="ctr" eaLnBrk="1" fontAlgn="auto" hangingPunct="1">
              <a:buFont typeface="+mj-lt"/>
              <a:buAutoNum type="arabicPeriod"/>
              <a:defRPr/>
            </a:pPr>
            <a:r>
              <a:rPr lang="zh-TW" altLang="en-US" sz="4000" dirty="0" smtClean="0"/>
              <a:t>學生「學力下降」</a:t>
            </a:r>
            <a:endParaRPr lang="zh-TW" altLang="en-US" sz="4000" dirty="0"/>
          </a:p>
        </p:txBody>
      </p:sp>
      <p:sp>
        <p:nvSpPr>
          <p:cNvPr id="4" name="向下箭號圖說文字 3"/>
          <p:cNvSpPr/>
          <p:nvPr/>
        </p:nvSpPr>
        <p:spPr>
          <a:xfrm>
            <a:off x="2700362" y="1773238"/>
            <a:ext cx="3095625" cy="1657350"/>
          </a:xfrm>
          <a:prstGeom prst="downArrowCallou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en-US" sz="4000" dirty="0"/>
              <a:t>競爭教育</a:t>
            </a:r>
          </a:p>
        </p:txBody>
      </p:sp>
      <p:sp>
        <p:nvSpPr>
          <p:cNvPr id="5" name="投影片編號版面配置區 4"/>
          <p:cNvSpPr>
            <a:spLocks noGrp="1"/>
          </p:cNvSpPr>
          <p:nvPr>
            <p:ph type="sldNum" sz="quarter" idx="12"/>
          </p:nvPr>
        </p:nvSpPr>
        <p:spPr/>
        <p:txBody>
          <a:bodyPr/>
          <a:lstStyle/>
          <a:p>
            <a:fld id="{6BE7EE9A-65A9-4AE4-9A58-357FCCBB2B5C}" type="slidenum">
              <a:rPr lang="zh-TW" altLang="en-US" smtClean="0"/>
              <a:t>2</a:t>
            </a:fld>
            <a:endParaRPr lang="zh-TW" altLang="en-US"/>
          </a:p>
        </p:txBody>
      </p:sp>
    </p:spTree>
    <p:extLst>
      <p:ext uri="{BB962C8B-B14F-4D97-AF65-F5344CB8AC3E}">
        <p14:creationId xmlns:p14="http://schemas.microsoft.com/office/powerpoint/2010/main" val="1667753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a:t>
            </a:r>
            <a:r>
              <a:rPr lang="zh-TW" altLang="en-US" dirty="0"/>
              <a:t>實例</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高三化學科─可逆與不可逆</a:t>
            </a:r>
            <a:endParaRPr lang="en-US" altLang="zh-TW" dirty="0" smtClean="0"/>
          </a:p>
          <a:p>
            <a:r>
              <a:rPr lang="zh-TW" altLang="en-US" dirty="0"/>
              <a:t>高三</a:t>
            </a:r>
            <a:r>
              <a:rPr lang="zh-TW" altLang="en-US" dirty="0" smtClean="0"/>
              <a:t>化學科─化學平衡</a:t>
            </a:r>
            <a:endParaRPr lang="en-US" altLang="zh-TW" dirty="0" smtClean="0"/>
          </a:p>
          <a:p>
            <a:endParaRPr lang="zh-TW" altLang="en-US" dirty="0"/>
          </a:p>
        </p:txBody>
      </p:sp>
    </p:spTree>
    <p:extLst>
      <p:ext uri="{BB962C8B-B14F-4D97-AF65-F5344CB8AC3E}">
        <p14:creationId xmlns:p14="http://schemas.microsoft.com/office/powerpoint/2010/main" val="3357440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課程設計實例說明</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b="1" dirty="0" smtClean="0">
                <a:solidFill>
                  <a:srgbClr val="002060"/>
                </a:solidFill>
              </a:rPr>
              <a:t>主題</a:t>
            </a:r>
            <a:r>
              <a:rPr lang="zh-TW" altLang="en-US" sz="2800" dirty="0" smtClean="0"/>
              <a:t>：全球暖化</a:t>
            </a:r>
            <a:endParaRPr lang="en-US" altLang="zh-TW" sz="2800" dirty="0" smtClean="0"/>
          </a:p>
          <a:p>
            <a:r>
              <a:rPr lang="zh-TW" altLang="en-US" sz="2800" b="1" dirty="0" smtClean="0">
                <a:solidFill>
                  <a:srgbClr val="002060"/>
                </a:solidFill>
              </a:rPr>
              <a:t>探究</a:t>
            </a:r>
            <a:r>
              <a:rPr lang="zh-TW" altLang="en-US" sz="2800" dirty="0" smtClean="0"/>
              <a:t>：閱讀文本，資料分析、圖表判讀。</a:t>
            </a:r>
            <a:endParaRPr lang="en-US" altLang="zh-TW" sz="2800" dirty="0" smtClean="0"/>
          </a:p>
          <a:p>
            <a:pPr lvl="1"/>
            <a:r>
              <a:rPr lang="zh-TW" altLang="en-US" sz="2800" dirty="0" smtClean="0"/>
              <a:t>探究不只是動手操作，語言</a:t>
            </a:r>
            <a:r>
              <a:rPr lang="en-US" altLang="zh-TW" sz="2800" dirty="0" smtClean="0"/>
              <a:t>(</a:t>
            </a:r>
            <a:r>
              <a:rPr lang="zh-TW" altLang="en-US" sz="2800" dirty="0" smtClean="0"/>
              <a:t>聽、說、讀、寫</a:t>
            </a:r>
            <a:r>
              <a:rPr lang="en-US" altLang="zh-TW" sz="2800" dirty="0" smtClean="0"/>
              <a:t>)</a:t>
            </a:r>
            <a:r>
              <a:rPr lang="zh-TW" altLang="en-US" sz="2800" dirty="0" smtClean="0"/>
              <a:t>也是一種探究活動。</a:t>
            </a:r>
            <a:endParaRPr lang="en-US" altLang="zh-TW" sz="2800" dirty="0" smtClean="0"/>
          </a:p>
          <a:p>
            <a:pPr lvl="1"/>
            <a:r>
              <a:rPr lang="zh-TW" altLang="en-US" sz="2800" dirty="0"/>
              <a:t>實驗</a:t>
            </a:r>
            <a:r>
              <a:rPr lang="zh-TW" altLang="en-US" sz="2800" dirty="0" smtClean="0"/>
              <a:t>設計、變因設計、形成假說、資料分析、圖表判讀等都是探究。</a:t>
            </a:r>
            <a:endParaRPr lang="en-US" altLang="zh-TW" sz="2800" dirty="0" smtClean="0"/>
          </a:p>
          <a:p>
            <a:pPr lvl="1"/>
            <a:r>
              <a:rPr lang="zh-TW" altLang="en-US" sz="2800" dirty="0" smtClean="0"/>
              <a:t>將資料與主張連結</a:t>
            </a:r>
            <a:r>
              <a:rPr lang="en-US" altLang="zh-TW" sz="2800" dirty="0" smtClean="0"/>
              <a:t>(</a:t>
            </a:r>
            <a:r>
              <a:rPr lang="zh-TW" altLang="en-US" sz="2800" dirty="0" smtClean="0"/>
              <a:t>提出論據</a:t>
            </a:r>
            <a:r>
              <a:rPr lang="en-US" altLang="zh-TW" sz="2800" dirty="0" smtClean="0"/>
              <a:t>)</a:t>
            </a:r>
            <a:r>
              <a:rPr lang="zh-TW" altLang="en-US" sz="2800" dirty="0" smtClean="0"/>
              <a:t>，這也是探究。</a:t>
            </a:r>
            <a:endParaRPr lang="en-US" altLang="zh-TW" sz="2800" dirty="0" smtClean="0"/>
          </a:p>
          <a:p>
            <a:r>
              <a:rPr lang="zh-TW" altLang="en-US" sz="2800" b="1" dirty="0" smtClean="0">
                <a:solidFill>
                  <a:srgbClr val="002060"/>
                </a:solidFill>
              </a:rPr>
              <a:t>表現</a:t>
            </a:r>
            <a:r>
              <a:rPr lang="zh-TW" altLang="en-US" sz="2800" dirty="0" smtClean="0"/>
              <a:t>：將所理解的文本知識與化學概念，和同儕討論與分享。</a:t>
            </a:r>
            <a:endParaRPr lang="en-US" altLang="zh-TW" sz="2800" dirty="0" smtClean="0"/>
          </a:p>
          <a:p>
            <a:endParaRPr lang="zh-TW" altLang="en-US" sz="28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7704" y="476672"/>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6EC71237-5D7A-43D7-85B8-E4904DCDB224}" type="slidenum">
              <a:rPr lang="zh-TW" altLang="en-US" smtClean="0"/>
              <a:pPr/>
              <a:t>21</a:t>
            </a:fld>
            <a:endParaRPr lang="zh-TW" altLang="en-US"/>
          </a:p>
        </p:txBody>
      </p:sp>
    </p:spTree>
    <p:extLst>
      <p:ext uri="{BB962C8B-B14F-4D97-AF65-F5344CB8AC3E}">
        <p14:creationId xmlns:p14="http://schemas.microsoft.com/office/powerpoint/2010/main" val="575256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課程設計實例說明</a:t>
            </a:r>
          </a:p>
        </p:txBody>
      </p:sp>
      <p:sp>
        <p:nvSpPr>
          <p:cNvPr id="3" name="內容版面配置區 2"/>
          <p:cNvSpPr>
            <a:spLocks noGrp="1"/>
          </p:cNvSpPr>
          <p:nvPr>
            <p:ph idx="1"/>
          </p:nvPr>
        </p:nvSpPr>
        <p:spPr/>
        <p:txBody>
          <a:bodyPr>
            <a:normAutofit/>
          </a:bodyPr>
          <a:lstStyle/>
          <a:p>
            <a:r>
              <a:rPr lang="zh-TW" altLang="en-US" sz="2800" b="1" dirty="0" smtClean="0">
                <a:solidFill>
                  <a:srgbClr val="002060"/>
                </a:solidFill>
              </a:rPr>
              <a:t>活動的</a:t>
            </a:r>
            <a:r>
              <a:rPr lang="zh-TW" altLang="en-US" sz="2800" dirty="0" smtClean="0"/>
              <a:t>：討論、表現。</a:t>
            </a:r>
            <a:endParaRPr lang="en-US" altLang="zh-TW" sz="2800" dirty="0" smtClean="0"/>
          </a:p>
          <a:p>
            <a:r>
              <a:rPr lang="zh-TW" altLang="en-US" sz="2800" b="1" dirty="0" smtClean="0">
                <a:solidFill>
                  <a:srgbClr val="002060"/>
                </a:solidFill>
              </a:rPr>
              <a:t>協同的</a:t>
            </a:r>
            <a:r>
              <a:rPr lang="zh-TW" altLang="en-US" sz="2800" dirty="0" smtClean="0"/>
              <a:t>：聆聽他人的想法；說出自己的疑惑；提出自己的想法；促進彼此的思考；提升思考的層次。</a:t>
            </a:r>
            <a:endParaRPr lang="en-US" altLang="zh-TW" sz="2800" dirty="0" smtClean="0"/>
          </a:p>
          <a:p>
            <a:r>
              <a:rPr lang="zh-TW" altLang="en-US" sz="2800" b="1" dirty="0" smtClean="0">
                <a:solidFill>
                  <a:srgbClr val="002060"/>
                </a:solidFill>
              </a:rPr>
              <a:t>反思的</a:t>
            </a:r>
            <a:r>
              <a:rPr lang="zh-TW" altLang="en-US" sz="2800" dirty="0" smtClean="0"/>
              <a:t>：藉由聆聽同學，並與同學討論，可對於自己的想法進行反思的思考，再提出，讓協同的活動持續，進而產生跳躍式的學習。</a:t>
            </a:r>
            <a:endParaRPr lang="en-US" altLang="zh-TW" sz="2800" dirty="0" smtClean="0"/>
          </a:p>
          <a:p>
            <a:endParaRPr lang="zh-TW" altLang="en-US" sz="2800" dirty="0"/>
          </a:p>
        </p:txBody>
      </p:sp>
      <p:pic>
        <p:nvPicPr>
          <p:cNvPr id="3075"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912" y="476673"/>
            <a:ext cx="1368000"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6EC71237-5D7A-43D7-85B8-E4904DCDB224}" type="slidenum">
              <a:rPr lang="zh-TW" altLang="en-US" smtClean="0"/>
              <a:pPr/>
              <a:t>22</a:t>
            </a:fld>
            <a:endParaRPr lang="zh-TW" altLang="en-US"/>
          </a:p>
        </p:txBody>
      </p:sp>
    </p:spTree>
    <p:extLst>
      <p:ext uri="{BB962C8B-B14F-4D97-AF65-F5344CB8AC3E}">
        <p14:creationId xmlns:p14="http://schemas.microsoft.com/office/powerpoint/2010/main" val="3250256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實例的設計脈絡</a:t>
            </a:r>
            <a:endParaRPr lang="zh-TW" altLang="en-US" dirty="0"/>
          </a:p>
        </p:txBody>
      </p:sp>
      <p:sp>
        <p:nvSpPr>
          <p:cNvPr id="3" name="內容版面配置區 2"/>
          <p:cNvSpPr>
            <a:spLocks noGrp="1"/>
          </p:cNvSpPr>
          <p:nvPr>
            <p:ph idx="1"/>
          </p:nvPr>
        </p:nvSpPr>
        <p:spPr>
          <a:xfrm>
            <a:off x="601216" y="1888232"/>
            <a:ext cx="8147248" cy="4709120"/>
          </a:xfrm>
        </p:spPr>
        <p:txBody>
          <a:bodyPr>
            <a:normAutofit/>
          </a:bodyPr>
          <a:lstStyle/>
          <a:p>
            <a:pPr>
              <a:spcBef>
                <a:spcPts val="0"/>
              </a:spcBef>
            </a:pPr>
            <a:r>
              <a:rPr lang="zh-TW" altLang="en-US" sz="2800" dirty="0" smtClean="0"/>
              <a:t>先確定活動目的</a:t>
            </a:r>
            <a:endParaRPr lang="en-US" altLang="zh-TW" sz="2800" dirty="0" smtClean="0"/>
          </a:p>
          <a:p>
            <a:pPr lvl="1">
              <a:spcBef>
                <a:spcPts val="0"/>
              </a:spcBef>
            </a:pPr>
            <a:r>
              <a:rPr lang="zh-TW" altLang="en-US" sz="2600" dirty="0" smtClean="0"/>
              <a:t>了解化學平衡的意義</a:t>
            </a:r>
            <a:endParaRPr lang="en-US" altLang="zh-TW" sz="2600" dirty="0" smtClean="0"/>
          </a:p>
          <a:p>
            <a:pPr lvl="1">
              <a:spcBef>
                <a:spcPts val="0"/>
              </a:spcBef>
            </a:pPr>
            <a:r>
              <a:rPr lang="zh-TW" altLang="en-US" sz="2600" dirty="0" smtClean="0"/>
              <a:t>了解化學平衡常數與方程式的關係</a:t>
            </a:r>
            <a:endParaRPr lang="en-US" altLang="zh-TW" sz="2600" dirty="0" smtClean="0"/>
          </a:p>
          <a:p>
            <a:pPr lvl="1">
              <a:spcBef>
                <a:spcPts val="0"/>
              </a:spcBef>
            </a:pPr>
            <a:r>
              <a:rPr lang="zh-TW" altLang="en-US" sz="2600" dirty="0" smtClean="0"/>
              <a:t>了解化學平衡常數的計算</a:t>
            </a:r>
            <a:endParaRPr lang="en-US" altLang="zh-TW" sz="2600" dirty="0" smtClean="0"/>
          </a:p>
          <a:p>
            <a:pPr lvl="1">
              <a:spcBef>
                <a:spcPts val="0"/>
              </a:spcBef>
            </a:pPr>
            <a:r>
              <a:rPr lang="zh-TW" altLang="en-US" sz="2600" dirty="0" smtClean="0"/>
              <a:t>了解影響化學平衡的複雜因素</a:t>
            </a:r>
            <a:endParaRPr lang="en-US" altLang="zh-TW" sz="2600" dirty="0" smtClean="0"/>
          </a:p>
          <a:p>
            <a:pPr lvl="1">
              <a:spcBef>
                <a:spcPts val="0"/>
              </a:spcBef>
            </a:pPr>
            <a:r>
              <a:rPr lang="zh-TW" altLang="en-US" sz="2600" dirty="0" smtClean="0"/>
              <a:t>培養分析圖表的能力</a:t>
            </a:r>
            <a:endParaRPr lang="en-US" altLang="zh-TW" sz="2600" dirty="0" smtClean="0"/>
          </a:p>
          <a:p>
            <a:pPr lvl="1">
              <a:spcBef>
                <a:spcPts val="0"/>
              </a:spcBef>
            </a:pPr>
            <a:r>
              <a:rPr lang="zh-TW" altLang="en-US" sz="2600" dirty="0" smtClean="0"/>
              <a:t>培養閱讀理解的能力</a:t>
            </a:r>
            <a:endParaRPr lang="en-US" altLang="zh-TW" sz="2600" dirty="0" smtClean="0"/>
          </a:p>
          <a:p>
            <a:pPr>
              <a:spcBef>
                <a:spcPts val="0"/>
              </a:spcBef>
            </a:pPr>
            <a:r>
              <a:rPr lang="zh-TW" altLang="en-US" sz="2800" dirty="0" smtClean="0"/>
              <a:t>找尋對應的主題：全球暖化，碳循環的平衡。</a:t>
            </a:r>
            <a:endParaRPr lang="en-US" altLang="zh-TW" sz="2800" dirty="0" smtClean="0"/>
          </a:p>
          <a:p>
            <a:pPr>
              <a:spcBef>
                <a:spcPts val="0"/>
              </a:spcBef>
            </a:pPr>
            <a:r>
              <a:rPr lang="zh-TW" altLang="en-US" sz="2800" dirty="0" smtClean="0"/>
              <a:t>故事脈絡與問題決定</a:t>
            </a:r>
            <a:endParaRPr lang="en-US" altLang="zh-TW" sz="2800" dirty="0" smtClean="0"/>
          </a:p>
          <a:p>
            <a:pPr>
              <a:spcBef>
                <a:spcPts val="0"/>
              </a:spcBef>
            </a:pPr>
            <a:r>
              <a:rPr lang="zh-TW" altLang="en-US" sz="2800" dirty="0" smtClean="0"/>
              <a:t>課程實施、反思與修改</a:t>
            </a:r>
            <a:endParaRPr lang="en-US" altLang="zh-TW" sz="2800" dirty="0" smtClean="0"/>
          </a:p>
          <a:p>
            <a:pPr>
              <a:spcBef>
                <a:spcPts val="0"/>
              </a:spcBef>
            </a:pPr>
            <a:r>
              <a:rPr lang="zh-TW" altLang="en-US" sz="2800" dirty="0" smtClean="0"/>
              <a:t>以活動取代形成性的評量</a:t>
            </a:r>
            <a:endParaRPr lang="zh-TW" altLang="en-US" sz="26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23</a:t>
            </a:fld>
            <a:endParaRPr lang="zh-TW" altLang="en-US"/>
          </a:p>
        </p:txBody>
      </p:sp>
    </p:spTree>
    <p:extLst>
      <p:ext uri="{BB962C8B-B14F-4D97-AF65-F5344CB8AC3E}">
        <p14:creationId xmlns:p14="http://schemas.microsoft.com/office/powerpoint/2010/main" val="1159793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0" dirty="0" smtClean="0"/>
              <a:t>課程設計的實務</a:t>
            </a:r>
            <a:endParaRPr lang="zh-TW" altLang="en-US" sz="4800" b="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92053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共同備課的方式</a:t>
            </a:r>
            <a:endParaRPr lang="zh-TW" altLang="en-US" dirty="0"/>
          </a:p>
        </p:txBody>
      </p:sp>
      <p:sp>
        <p:nvSpPr>
          <p:cNvPr id="3" name="內容版面配置區 2"/>
          <p:cNvSpPr>
            <a:spLocks noGrp="1"/>
          </p:cNvSpPr>
          <p:nvPr>
            <p:ph sz="quarter" idx="1"/>
          </p:nvPr>
        </p:nvSpPr>
        <p:spPr>
          <a:xfrm>
            <a:off x="611560" y="1916832"/>
            <a:ext cx="8229600" cy="4421088"/>
          </a:xfrm>
        </p:spPr>
        <p:txBody>
          <a:bodyPr>
            <a:noAutofit/>
          </a:bodyPr>
          <a:lstStyle/>
          <a:p>
            <a:pPr algn="just"/>
            <a:r>
              <a:rPr lang="zh-TW" altLang="zh-TW" sz="2800" dirty="0" smtClean="0"/>
              <a:t>同</a:t>
            </a:r>
            <a:r>
              <a:rPr lang="zh-TW" altLang="zh-TW" sz="2800" dirty="0"/>
              <a:t>領域備</a:t>
            </a:r>
            <a:r>
              <a:rPr lang="zh-TW" altLang="zh-TW" sz="2800" dirty="0" smtClean="0"/>
              <a:t>課</a:t>
            </a:r>
            <a:endParaRPr lang="en-US" altLang="zh-TW" sz="2800" dirty="0" smtClean="0"/>
          </a:p>
          <a:p>
            <a:pPr lvl="1" algn="just">
              <a:spcBef>
                <a:spcPts val="600"/>
              </a:spcBef>
            </a:pPr>
            <a:r>
              <a:rPr lang="zh-TW" altLang="zh-TW" sz="2400" dirty="0" smtClean="0"/>
              <a:t>就某單元</a:t>
            </a:r>
            <a:r>
              <a:rPr lang="zh-TW" altLang="zh-TW" sz="2400" dirty="0"/>
              <a:t>重點共同對話討論，設計教材、教法和評量。</a:t>
            </a:r>
          </a:p>
          <a:p>
            <a:pPr lvl="1" algn="just">
              <a:spcBef>
                <a:spcPts val="600"/>
              </a:spcBef>
            </a:pPr>
            <a:r>
              <a:rPr lang="zh-TW" altLang="zh-TW" sz="2400" dirty="0" smtClean="0"/>
              <a:t>分工</a:t>
            </a:r>
            <a:r>
              <a:rPr lang="zh-TW" altLang="en-US" sz="2400" dirty="0" smtClean="0"/>
              <a:t>：</a:t>
            </a:r>
            <a:r>
              <a:rPr lang="zh-TW" altLang="zh-TW" sz="2400" dirty="0" smtClean="0"/>
              <a:t>分配</a:t>
            </a:r>
            <a:r>
              <a:rPr lang="zh-TW" altLang="zh-TW" sz="2400" dirty="0"/>
              <a:t>不同單元進行學習活動</a:t>
            </a:r>
            <a:r>
              <a:rPr lang="zh-TW" altLang="zh-TW" sz="2400" dirty="0" smtClean="0"/>
              <a:t>設計</a:t>
            </a:r>
            <a:r>
              <a:rPr lang="en-US" altLang="zh-TW" sz="2400" dirty="0" smtClean="0"/>
              <a:t>(</a:t>
            </a:r>
            <a:r>
              <a:rPr lang="zh-TW" altLang="zh-TW" sz="2400" dirty="0" smtClean="0"/>
              <a:t>含</a:t>
            </a:r>
            <a:r>
              <a:rPr lang="zh-TW" altLang="zh-TW" sz="2400" dirty="0"/>
              <a:t>媒</a:t>
            </a:r>
            <a:r>
              <a:rPr lang="zh-TW" altLang="zh-TW" sz="2400" dirty="0" smtClean="0"/>
              <a:t>材</a:t>
            </a:r>
            <a:r>
              <a:rPr lang="en-US" altLang="zh-TW" sz="2400" dirty="0" smtClean="0"/>
              <a:t>)</a:t>
            </a:r>
            <a:r>
              <a:rPr lang="zh-TW" altLang="zh-TW" sz="2400" dirty="0" smtClean="0"/>
              <a:t>，</a:t>
            </a:r>
            <a:r>
              <a:rPr lang="zh-TW" altLang="zh-TW" sz="2400" dirty="0"/>
              <a:t>而後教師們共同對話討論修改設計，提供同學年老師使用。</a:t>
            </a:r>
            <a:endParaRPr lang="en-US" altLang="zh-TW" sz="2400" dirty="0" smtClean="0"/>
          </a:p>
          <a:p>
            <a:pPr algn="just"/>
            <a:r>
              <a:rPr lang="zh-TW" altLang="zh-TW" sz="2800" dirty="0"/>
              <a:t>跨領域備</a:t>
            </a:r>
            <a:r>
              <a:rPr lang="zh-TW" altLang="zh-TW" sz="2800" dirty="0" smtClean="0"/>
              <a:t>課</a:t>
            </a:r>
            <a:endParaRPr lang="en-US" altLang="zh-TW" sz="2800" dirty="0" smtClean="0"/>
          </a:p>
          <a:p>
            <a:pPr lvl="1" algn="just">
              <a:spcBef>
                <a:spcPts val="600"/>
              </a:spcBef>
            </a:pPr>
            <a:r>
              <a:rPr lang="zh-TW" altLang="zh-TW" sz="2400" dirty="0"/>
              <a:t>主題特色課程</a:t>
            </a:r>
            <a:r>
              <a:rPr lang="zh-TW" altLang="zh-TW" sz="2400" dirty="0" smtClean="0"/>
              <a:t>：</a:t>
            </a:r>
            <a:r>
              <a:rPr lang="zh-TW" altLang="en-US" sz="2400" dirty="0" smtClean="0"/>
              <a:t>另成立課程發展</a:t>
            </a:r>
            <a:r>
              <a:rPr lang="zh-TW" altLang="zh-TW" sz="2400" dirty="0" smtClean="0"/>
              <a:t>小組。</a:t>
            </a:r>
            <a:endParaRPr lang="zh-TW" altLang="zh-TW" sz="2400" dirty="0"/>
          </a:p>
          <a:p>
            <a:pPr lvl="1" algn="just">
              <a:spcBef>
                <a:spcPts val="600"/>
              </a:spcBef>
            </a:pPr>
            <a:r>
              <a:rPr lang="zh-TW" altLang="zh-TW" sz="2400" dirty="0"/>
              <a:t>小型學校</a:t>
            </a:r>
            <a:r>
              <a:rPr lang="zh-TW" altLang="zh-TW" sz="2400" dirty="0" smtClean="0"/>
              <a:t>：同</a:t>
            </a:r>
            <a:r>
              <a:rPr lang="zh-TW" altLang="zh-TW" sz="2400" dirty="0"/>
              <a:t>領域</a:t>
            </a:r>
            <a:r>
              <a:rPr lang="zh-TW" altLang="zh-TW" sz="2400" dirty="0" smtClean="0"/>
              <a:t>教師</a:t>
            </a:r>
            <a:r>
              <a:rPr lang="zh-TW" altLang="en-US" sz="2400" dirty="0" smtClean="0"/>
              <a:t>數較少，可採取</a:t>
            </a:r>
            <a:r>
              <a:rPr lang="zh-TW" altLang="zh-TW" sz="2400" dirty="0" smtClean="0"/>
              <a:t>老師</a:t>
            </a:r>
            <a:r>
              <a:rPr lang="zh-TW" altLang="zh-TW" sz="2400" dirty="0"/>
              <a:t>以說課方式，將活動設計在教師學習共同體</a:t>
            </a:r>
            <a:r>
              <a:rPr lang="zh-TW" altLang="zh-TW" sz="2400" dirty="0">
                <a:latin typeface="Times New Roman" pitchFamily="18" charset="0"/>
                <a:cs typeface="Times New Roman" pitchFamily="18" charset="0"/>
              </a:rPr>
              <a:t>（</a:t>
            </a:r>
            <a:r>
              <a:rPr lang="en-US" altLang="zh-TW" sz="2400" dirty="0">
                <a:latin typeface="Times New Roman" pitchFamily="18" charset="0"/>
                <a:cs typeface="Times New Roman" pitchFamily="18" charset="0"/>
              </a:rPr>
              <a:t>PLC</a:t>
            </a:r>
            <a:r>
              <a:rPr lang="zh-TW" altLang="zh-TW" sz="2400" dirty="0">
                <a:latin typeface="Times New Roman" pitchFamily="18" charset="0"/>
                <a:cs typeface="Times New Roman" pitchFamily="18" charset="0"/>
              </a:rPr>
              <a:t>）</a:t>
            </a:r>
            <a:r>
              <a:rPr lang="zh-TW" altLang="zh-TW" sz="2400" dirty="0"/>
              <a:t>內模擬試教，</a:t>
            </a:r>
            <a:r>
              <a:rPr lang="zh-TW" altLang="zh-TW" sz="2400" dirty="0" smtClean="0"/>
              <a:t>而後</a:t>
            </a:r>
            <a:r>
              <a:rPr lang="zh-TW" altLang="en-US" sz="2400" dirty="0" smtClean="0"/>
              <a:t>透過</a:t>
            </a:r>
            <a:r>
              <a:rPr lang="zh-TW" altLang="zh-TW" sz="2400" dirty="0" smtClean="0"/>
              <a:t>共同</a:t>
            </a:r>
            <a:r>
              <a:rPr lang="zh-TW" altLang="zh-TW" sz="2400" dirty="0"/>
              <a:t>對話討論修改設計</a:t>
            </a:r>
            <a:r>
              <a:rPr lang="zh-TW" altLang="zh-TW" sz="2400" dirty="0" smtClean="0"/>
              <a:t>。</a:t>
            </a:r>
            <a:endParaRPr lang="en-US" altLang="zh-TW" sz="2400" dirty="0" smtClean="0"/>
          </a:p>
          <a:p>
            <a:pPr algn="just"/>
            <a:r>
              <a:rPr lang="zh-TW" altLang="en-US" sz="2800" dirty="0"/>
              <a:t>跨校備課</a:t>
            </a:r>
            <a:endParaRPr lang="en-US" altLang="zh-TW" sz="2800" dirty="0" smtClean="0"/>
          </a:p>
          <a:p>
            <a:pPr algn="just"/>
            <a:endParaRPr lang="en-US" altLang="zh-TW" sz="2800" dirty="0" smtClean="0"/>
          </a:p>
          <a:p>
            <a:pPr algn="just"/>
            <a:endParaRPr lang="zh-TW" altLang="en-US" sz="2800" dirty="0"/>
          </a:p>
        </p:txBody>
      </p:sp>
      <p:sp>
        <p:nvSpPr>
          <p:cNvPr id="4" name="投影片編號版面配置區 3"/>
          <p:cNvSpPr>
            <a:spLocks noGrp="1"/>
          </p:cNvSpPr>
          <p:nvPr>
            <p:ph type="sldNum" sz="quarter" idx="12"/>
          </p:nvPr>
        </p:nvSpPr>
        <p:spPr/>
        <p:txBody>
          <a:bodyPr/>
          <a:lstStyle/>
          <a:p>
            <a:fld id="{9E81431F-78F5-4160-B9D1-6A5853DC8C51}" type="slidenum">
              <a:rPr lang="zh-TW" altLang="en-US" smtClean="0"/>
              <a:t>25</a:t>
            </a:fld>
            <a:endParaRPr lang="zh-TW" altLang="en-US"/>
          </a:p>
        </p:txBody>
      </p:sp>
    </p:spTree>
    <p:extLst>
      <p:ext uri="{BB962C8B-B14F-4D97-AF65-F5344CB8AC3E}">
        <p14:creationId xmlns:p14="http://schemas.microsoft.com/office/powerpoint/2010/main" val="2788975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教學設計的步驟</a:t>
            </a:r>
            <a:endParaRPr lang="zh-TW" altLang="en-US" dirty="0"/>
          </a:p>
        </p:txBody>
      </p:sp>
      <p:sp>
        <p:nvSpPr>
          <p:cNvPr id="3" name="內容版面配置區 2"/>
          <p:cNvSpPr>
            <a:spLocks noGrp="1"/>
          </p:cNvSpPr>
          <p:nvPr>
            <p:ph sz="quarter" idx="1"/>
          </p:nvPr>
        </p:nvSpPr>
        <p:spPr/>
        <p:txBody>
          <a:bodyPr>
            <a:normAutofit fontScale="92500"/>
          </a:bodyPr>
          <a:lstStyle/>
          <a:p>
            <a:pPr algn="just">
              <a:spcBef>
                <a:spcPts val="1200"/>
              </a:spcBef>
            </a:pPr>
            <a:r>
              <a:rPr lang="zh-TW" altLang="zh-TW" sz="2800" dirty="0">
                <a:latin typeface="Times New Roman" pitchFamily="18" charset="0"/>
                <a:cs typeface="Times New Roman" pitchFamily="18" charset="0"/>
              </a:rPr>
              <a:t>教學設計的要素，包含目標、教學和評量，這三要素相互關連</a:t>
            </a:r>
            <a:r>
              <a:rPr lang="zh-TW" altLang="zh-TW"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spcBef>
                <a:spcPts val="1200"/>
              </a:spcBef>
            </a:pPr>
            <a:r>
              <a:rPr lang="zh-TW" altLang="zh-TW" sz="2800" dirty="0" smtClean="0">
                <a:latin typeface="Times New Roman" pitchFamily="18" charset="0"/>
                <a:cs typeface="Times New Roman" pitchFamily="18" charset="0"/>
              </a:rPr>
              <a:t>教學</a:t>
            </a:r>
            <a:r>
              <a:rPr lang="zh-TW" altLang="zh-TW" sz="2800" dirty="0">
                <a:latin typeface="Times New Roman" pitchFamily="18" charset="0"/>
                <a:cs typeface="Times New Roman" pitchFamily="18" charset="0"/>
              </a:rPr>
              <a:t>設計前，教師先閱讀課程綱要，瞭解各學科的課程目標和學科特質後，秉持學習者中心和逆向教學設計（</a:t>
            </a:r>
            <a:r>
              <a:rPr lang="en-US" altLang="zh-TW" sz="2800" dirty="0">
                <a:latin typeface="Times New Roman" pitchFamily="18" charset="0"/>
                <a:cs typeface="Times New Roman" pitchFamily="18" charset="0"/>
              </a:rPr>
              <a:t>Backward Design</a:t>
            </a:r>
            <a:r>
              <a:rPr lang="zh-TW" altLang="zh-TW" sz="2800" dirty="0">
                <a:latin typeface="Times New Roman" pitchFamily="18" charset="0"/>
                <a:cs typeface="Times New Roman" pitchFamily="18" charset="0"/>
              </a:rPr>
              <a:t>）的理念進行設計</a:t>
            </a:r>
            <a:r>
              <a:rPr lang="zh-TW" altLang="zh-TW"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spcBef>
                <a:spcPts val="1200"/>
              </a:spcBef>
            </a:pPr>
            <a:r>
              <a:rPr lang="zh-TW" altLang="zh-TW" sz="2800" dirty="0" smtClean="0">
                <a:latin typeface="Times New Roman" pitchFamily="18" charset="0"/>
                <a:cs typeface="Times New Roman" pitchFamily="18" charset="0"/>
              </a:rPr>
              <a:t>逆向</a:t>
            </a:r>
            <a:r>
              <a:rPr lang="zh-TW" altLang="zh-TW" sz="2800" dirty="0">
                <a:latin typeface="Times New Roman" pitchFamily="18" charset="0"/>
                <a:cs typeface="Times New Roman" pitchFamily="18" charset="0"/>
              </a:rPr>
              <a:t>教學設計（</a:t>
            </a:r>
            <a:r>
              <a:rPr lang="en-US" altLang="zh-TW" sz="2800" dirty="0">
                <a:latin typeface="Times New Roman" pitchFamily="18" charset="0"/>
                <a:cs typeface="Times New Roman" pitchFamily="18" charset="0"/>
              </a:rPr>
              <a:t>Backward Design</a:t>
            </a:r>
            <a:r>
              <a:rPr lang="zh-TW" altLang="zh-TW" sz="2800" dirty="0">
                <a:latin typeface="Times New Roman" pitchFamily="18" charset="0"/>
                <a:cs typeface="Times New Roman" pitchFamily="18" charset="0"/>
              </a:rPr>
              <a:t>）是從學生學習觀點回推課程發展的模式，也就是教師先要考慮如何以具體客觀資訊檢視學生理解的程度，再回推課程之</a:t>
            </a:r>
            <a:r>
              <a:rPr lang="zh-TW" altLang="zh-TW" sz="2800" dirty="0" smtClean="0">
                <a:latin typeface="Times New Roman" pitchFamily="18" charset="0"/>
                <a:cs typeface="Times New Roman" pitchFamily="18" charset="0"/>
              </a:rPr>
              <a:t>設計</a:t>
            </a:r>
            <a:r>
              <a:rPr lang="en-US" altLang="zh-TW" sz="2800" dirty="0" smtClean="0">
                <a:latin typeface="Times New Roman" pitchFamily="18" charset="0"/>
                <a:cs typeface="Times New Roman" pitchFamily="18" charset="0"/>
              </a:rPr>
              <a:t> (Wiggins </a:t>
            </a:r>
            <a:r>
              <a:rPr lang="en-US" altLang="zh-TW" sz="2800" dirty="0">
                <a:latin typeface="Times New Roman" pitchFamily="18" charset="0"/>
                <a:cs typeface="Times New Roman" pitchFamily="18" charset="0"/>
              </a:rPr>
              <a:t>&amp; </a:t>
            </a:r>
            <a:r>
              <a:rPr lang="en-US" altLang="zh-TW" sz="2800" dirty="0" err="1" smtClean="0">
                <a:latin typeface="Times New Roman" pitchFamily="18" charset="0"/>
                <a:cs typeface="Times New Roman" pitchFamily="18" charset="0"/>
              </a:rPr>
              <a:t>McTighe</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2005</a:t>
            </a:r>
            <a:r>
              <a:rPr lang="zh-TW" altLang="zh-TW"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algn="just">
              <a:spcBef>
                <a:spcPts val="1200"/>
              </a:spcBef>
            </a:pPr>
            <a:endParaRPr lang="en-US" altLang="zh-TW" sz="2800" dirty="0" smtClean="0">
              <a:latin typeface="Times New Roman" pitchFamily="18" charset="0"/>
              <a:cs typeface="Times New Roman" pitchFamily="18" charset="0"/>
            </a:endParaRPr>
          </a:p>
          <a:p>
            <a:pPr>
              <a:spcBef>
                <a:spcPts val="1200"/>
              </a:spcBef>
            </a:pPr>
            <a:endParaRPr lang="zh-TW" altLang="en-US" sz="28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9E81431F-78F5-4160-B9D1-6A5853DC8C51}" type="slidenum">
              <a:rPr lang="zh-TW" altLang="en-US" smtClean="0"/>
              <a:t>26</a:t>
            </a:fld>
            <a:endParaRPr lang="zh-TW" altLang="en-US"/>
          </a:p>
        </p:txBody>
      </p:sp>
    </p:spTree>
    <p:extLst>
      <p:ext uri="{BB962C8B-B14F-4D97-AF65-F5344CB8AC3E}">
        <p14:creationId xmlns:p14="http://schemas.microsoft.com/office/powerpoint/2010/main" val="1226379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教學設計的步驟</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43608" y="1700808"/>
            <a:ext cx="7256040" cy="4687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9E81431F-78F5-4160-B9D1-6A5853DC8C51}" type="slidenum">
              <a:rPr lang="zh-TW" altLang="en-US" smtClean="0"/>
              <a:t>27</a:t>
            </a:fld>
            <a:endParaRPr lang="zh-TW" altLang="en-US"/>
          </a:p>
        </p:txBody>
      </p:sp>
    </p:spTree>
    <p:extLst>
      <p:ext uri="{BB962C8B-B14F-4D97-AF65-F5344CB8AC3E}">
        <p14:creationId xmlns:p14="http://schemas.microsoft.com/office/powerpoint/2010/main" val="1194643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教學</a:t>
            </a:r>
            <a:r>
              <a:rPr lang="zh-TW" altLang="en-US" dirty="0" smtClean="0"/>
              <a:t>設計說明</a:t>
            </a:r>
            <a:r>
              <a:rPr lang="en-US" altLang="zh-TW" dirty="0" smtClean="0"/>
              <a:t>(1)</a:t>
            </a:r>
            <a:endParaRPr lang="zh-TW" altLang="en-US" dirty="0"/>
          </a:p>
        </p:txBody>
      </p:sp>
      <p:sp>
        <p:nvSpPr>
          <p:cNvPr id="3" name="內容版面配置區 2"/>
          <p:cNvSpPr>
            <a:spLocks noGrp="1"/>
          </p:cNvSpPr>
          <p:nvPr>
            <p:ph idx="1"/>
          </p:nvPr>
        </p:nvSpPr>
        <p:spPr>
          <a:xfrm>
            <a:off x="611560" y="1947624"/>
            <a:ext cx="8229600" cy="4505712"/>
          </a:xfrm>
        </p:spPr>
        <p:txBody>
          <a:bodyPr>
            <a:normAutofit/>
          </a:bodyPr>
          <a:lstStyle/>
          <a:p>
            <a:pPr algn="just">
              <a:spcBef>
                <a:spcPts val="1200"/>
              </a:spcBef>
            </a:pPr>
            <a:r>
              <a:rPr lang="zh-TW" altLang="en-US" sz="2800" b="1" dirty="0" smtClean="0">
                <a:solidFill>
                  <a:srgbClr val="D14141"/>
                </a:solidFill>
              </a:rPr>
              <a:t>學科本質</a:t>
            </a:r>
            <a:r>
              <a:rPr lang="zh-TW" altLang="en-US" sz="2800" dirty="0" smtClean="0"/>
              <a:t>的理解：熟悉課程綱要，了解學科的課綱目標和學科特質，內化為學科的教學理念。</a:t>
            </a:r>
            <a:endParaRPr lang="en-US" altLang="zh-TW" sz="2800" dirty="0" smtClean="0"/>
          </a:p>
          <a:p>
            <a:pPr lvl="1" algn="just">
              <a:spcBef>
                <a:spcPts val="1200"/>
              </a:spcBef>
            </a:pPr>
            <a:r>
              <a:rPr lang="zh-TW" altLang="en-US" sz="2400" dirty="0"/>
              <a:t>例如</a:t>
            </a:r>
            <a:r>
              <a:rPr lang="zh-TW" altLang="en-US" sz="2400" dirty="0" smtClean="0"/>
              <a:t>：碰撞學說</a:t>
            </a:r>
            <a:r>
              <a:rPr lang="en-US" altLang="zh-TW" sz="2400" dirty="0" smtClean="0"/>
              <a:t>(</a:t>
            </a:r>
            <a:r>
              <a:rPr lang="zh-TW" altLang="en-US" sz="2400" dirty="0" smtClean="0"/>
              <a:t>粒子觀點、機率問題</a:t>
            </a:r>
            <a:r>
              <a:rPr lang="en-US" altLang="zh-TW" sz="2400" dirty="0" smtClean="0"/>
              <a:t>)</a:t>
            </a:r>
            <a:r>
              <a:rPr lang="zh-TW" altLang="en-US" sz="2400" dirty="0" smtClean="0"/>
              <a:t>→有效碰撞頻率與反應速率的關係→有效碰撞頻率的影響因素。</a:t>
            </a:r>
            <a:endParaRPr lang="en-US" altLang="zh-TW" sz="2400" dirty="0" smtClean="0"/>
          </a:p>
          <a:p>
            <a:pPr algn="just">
              <a:spcBef>
                <a:spcPts val="1200"/>
              </a:spcBef>
            </a:pPr>
            <a:r>
              <a:rPr lang="zh-TW" altLang="en-US" sz="2800" dirty="0" smtClean="0"/>
              <a:t>教材的重新解構</a:t>
            </a:r>
            <a:r>
              <a:rPr lang="zh-TW" altLang="en-US" sz="2000" dirty="0" smtClean="0"/>
              <a:t>。</a:t>
            </a:r>
            <a:endParaRPr lang="en-US" altLang="zh-TW" sz="2000" dirty="0" smtClean="0"/>
          </a:p>
          <a:p>
            <a:pPr lvl="1" algn="just">
              <a:spcBef>
                <a:spcPts val="1200"/>
              </a:spcBef>
            </a:pPr>
            <a:r>
              <a:rPr lang="zh-TW" altLang="en-US" sz="2400" dirty="0"/>
              <a:t>如果全</a:t>
            </a:r>
            <a:r>
              <a:rPr lang="zh-TW" altLang="en-US" sz="2400" dirty="0" smtClean="0"/>
              <a:t>年級實施，則可依據學生的學習，重新安排教學單元順序。將教材重新解構，再建構。</a:t>
            </a:r>
            <a:endParaRPr lang="en-US" altLang="zh-TW" sz="2400" dirty="0" smtClean="0"/>
          </a:p>
          <a:p>
            <a:pPr lvl="1" algn="just">
              <a:spcBef>
                <a:spcPts val="1200"/>
              </a:spcBef>
            </a:pPr>
            <a:r>
              <a:rPr lang="zh-TW" altLang="en-US" sz="2400" dirty="0" smtClean="0"/>
              <a:t>如果只有自己或部分教師實施，則可將章節內的單元做合宜的安排。</a:t>
            </a:r>
            <a:endParaRPr lang="zh-TW" altLang="en-US" sz="24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28</a:t>
            </a:fld>
            <a:endParaRPr lang="zh-TW" altLang="en-US"/>
          </a:p>
        </p:txBody>
      </p:sp>
    </p:spTree>
    <p:extLst>
      <p:ext uri="{BB962C8B-B14F-4D97-AF65-F5344CB8AC3E}">
        <p14:creationId xmlns:p14="http://schemas.microsoft.com/office/powerpoint/2010/main" val="487791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課程實例</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683568" y="1988840"/>
            <a:ext cx="7772400" cy="4114800"/>
          </a:xfrm>
        </p:spPr>
        <p:txBody>
          <a:bodyPr/>
          <a:lstStyle/>
          <a:p>
            <a:r>
              <a:rPr lang="zh-TW" altLang="en-US" sz="2800" dirty="0"/>
              <a:t>國</a:t>
            </a:r>
            <a:r>
              <a:rPr lang="zh-TW" altLang="en-US" sz="2800" dirty="0" smtClean="0"/>
              <a:t>二理化科─</a:t>
            </a:r>
            <a:r>
              <a:rPr lang="zh-TW" altLang="en-US" sz="2800" dirty="0" smtClean="0"/>
              <a:t>氣體</a:t>
            </a:r>
            <a:r>
              <a:rPr lang="zh-TW" altLang="en-US" sz="2800" dirty="0" smtClean="0"/>
              <a:t>性質</a:t>
            </a:r>
            <a:endParaRPr lang="en-US" altLang="zh-TW" sz="2800" dirty="0" smtClean="0"/>
          </a:p>
          <a:p>
            <a:pPr marL="0" indent="0">
              <a:buNone/>
            </a:pP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C6A02D13-CF3D-4939-9ECA-268BB9D75DAD}" type="slidenum">
              <a:rPr lang="ja-JP" altLang="en-US" smtClean="0"/>
              <a:pPr/>
              <a:t>29</a:t>
            </a:fld>
            <a:endParaRPr lang="en-US" altLang="ja-JP"/>
          </a:p>
        </p:txBody>
      </p:sp>
    </p:spTree>
    <p:extLst>
      <p:ext uri="{BB962C8B-B14F-4D97-AF65-F5344CB8AC3E}">
        <p14:creationId xmlns:p14="http://schemas.microsoft.com/office/powerpoint/2010/main" val="1090629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43608" y="1115070"/>
            <a:ext cx="7472161" cy="2169914"/>
          </a:xfrm>
        </p:spPr>
        <p:txBody>
          <a:bodyPr>
            <a:normAutofit/>
          </a:bodyPr>
          <a:lstStyle/>
          <a:p>
            <a:r>
              <a:rPr lang="en-US" altLang="zh-TW" sz="3200" dirty="0" smtClean="0">
                <a:latin typeface="Times New Roman" pitchFamily="18" charset="0"/>
                <a:cs typeface="Times New Roman" pitchFamily="18" charset="0"/>
              </a:rPr>
              <a:t>1995</a:t>
            </a:r>
            <a:r>
              <a:rPr lang="zh-TW" altLang="en-US" sz="3200" dirty="0" smtClean="0">
                <a:latin typeface="Times New Roman" pitchFamily="18" charset="0"/>
                <a:cs typeface="Times New Roman" pitchFamily="18" charset="0"/>
              </a:rPr>
              <a:t>年佐</a:t>
            </a:r>
            <a:r>
              <a:rPr lang="zh-TW" altLang="en-US" sz="3200" dirty="0">
                <a:latin typeface="Times New Roman" pitchFamily="18" charset="0"/>
                <a:cs typeface="Times New Roman" pitchFamily="18" charset="0"/>
              </a:rPr>
              <a:t>藤</a:t>
            </a:r>
            <a:r>
              <a:rPr lang="zh-TW" altLang="en-US" sz="3200" dirty="0" smtClean="0">
                <a:latin typeface="Times New Roman" pitchFamily="18" charset="0"/>
                <a:cs typeface="Times New Roman" pitchFamily="18" charset="0"/>
              </a:rPr>
              <a:t>學教授提出</a:t>
            </a:r>
            <a:endParaRPr lang="en-US" altLang="zh-TW" sz="3200" dirty="0" smtClean="0">
              <a:latin typeface="Times New Roman" pitchFamily="18" charset="0"/>
              <a:cs typeface="Times New Roman" pitchFamily="18" charset="0"/>
            </a:endParaRPr>
          </a:p>
          <a:p>
            <a:pPr marL="114300" indent="0">
              <a:buNone/>
            </a:pPr>
            <a:r>
              <a:rPr lang="zh-TW" altLang="en-US" sz="3200" dirty="0" smtClean="0">
                <a:latin typeface="Times New Roman" pitchFamily="18" charset="0"/>
                <a:cs typeface="Times New Roman" pitchFamily="18" charset="0"/>
              </a:rPr>
              <a:t>多元</a:t>
            </a:r>
            <a:r>
              <a:rPr lang="zh-TW" altLang="en-US" sz="3200" dirty="0">
                <a:latin typeface="Times New Roman" pitchFamily="18" charset="0"/>
                <a:cs typeface="Times New Roman" pitchFamily="18" charset="0"/>
              </a:rPr>
              <a:t>、多層次的學習概念</a:t>
            </a:r>
            <a:r>
              <a:rPr lang="zh-TW" altLang="en-US" sz="3200" dirty="0" smtClean="0">
                <a:latin typeface="Times New Roman" pitchFamily="18" charset="0"/>
                <a:cs typeface="Times New Roman" pitchFamily="18" charset="0"/>
              </a:rPr>
              <a:t>，藉由</a:t>
            </a:r>
            <a:r>
              <a:rPr lang="zh-TW" altLang="en-US" sz="3200" dirty="0">
                <a:latin typeface="Times New Roman" pitchFamily="18" charset="0"/>
                <a:cs typeface="Times New Roman" pitchFamily="18" charset="0"/>
              </a:rPr>
              <a:t>語言活動，把學習重新界定為「意義與關聯的建構</a:t>
            </a:r>
            <a:r>
              <a:rPr lang="zh-TW" altLang="en-US" sz="3200" dirty="0" smtClean="0">
                <a:latin typeface="Times New Roman" pitchFamily="18" charset="0"/>
                <a:cs typeface="Times New Roman" pitchFamily="18" charset="0"/>
              </a:rPr>
              <a:t>」</a:t>
            </a:r>
            <a:endParaRPr lang="zh-TW" altLang="en-US" sz="28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6BE7EE9A-65A9-4AE4-9A58-357FCCBB2B5C}" type="slidenum">
              <a:rPr lang="zh-TW" altLang="en-US" smtClean="0"/>
              <a:t>3</a:t>
            </a:fld>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84984"/>
            <a:ext cx="4378327" cy="32828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4597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課程的解構與重構</a:t>
            </a:r>
            <a:endParaRPr lang="zh-TW" altLang="en-US" dirty="0"/>
          </a:p>
        </p:txBody>
      </p:sp>
      <p:sp>
        <p:nvSpPr>
          <p:cNvPr id="3" name="內容版面配置區 2"/>
          <p:cNvSpPr>
            <a:spLocks noGrp="1"/>
          </p:cNvSpPr>
          <p:nvPr>
            <p:ph idx="1"/>
          </p:nvPr>
        </p:nvSpPr>
        <p:spPr>
          <a:xfrm>
            <a:off x="685800" y="1978024"/>
            <a:ext cx="7990656" cy="4547320"/>
          </a:xfrm>
        </p:spPr>
        <p:txBody>
          <a:bodyPr>
            <a:normAutofit/>
          </a:bodyPr>
          <a:lstStyle/>
          <a:p>
            <a:r>
              <a:rPr lang="zh-TW" altLang="en-US" sz="2800" dirty="0" smtClean="0"/>
              <a:t>同一章節的概念間的關係，重新鋪陳與串聯。</a:t>
            </a:r>
            <a:endParaRPr lang="en-US" altLang="zh-TW" sz="2800" dirty="0" smtClean="0"/>
          </a:p>
          <a:p>
            <a:r>
              <a:rPr lang="zh-TW" altLang="en-US" sz="2800" dirty="0" smtClean="0"/>
              <a:t>跨章節概念的關係分析，重新架構課程。</a:t>
            </a:r>
            <a:endParaRPr lang="en-US" altLang="zh-TW" sz="2800" dirty="0" smtClean="0"/>
          </a:p>
          <a:p>
            <a:r>
              <a:rPr lang="zh-TW" altLang="en-US" sz="2800" dirty="0" smtClean="0"/>
              <a:t>透過解構與重構的過程，幫助教材概念的串聯，也可以讓學生更了解科學概念間的關聯，不再是塊狀的知識學習。</a:t>
            </a:r>
            <a:endParaRPr lang="en-US" altLang="zh-TW" sz="2800" dirty="0" smtClean="0"/>
          </a:p>
          <a:p>
            <a:r>
              <a:rPr lang="zh-TW" altLang="en-US" sz="2800" dirty="0" smtClean="0"/>
              <a:t>這樣的做法更可幫助學生建立概念的架構，看似無序的有序發展。</a:t>
            </a:r>
            <a:endParaRPr lang="en-US" altLang="zh-TW" sz="2800" dirty="0" smtClean="0"/>
          </a:p>
          <a:p>
            <a:r>
              <a:rPr lang="zh-TW" altLang="en-US" sz="2800" dirty="0" smtClean="0"/>
              <a:t>重構課程，可節省更多時間，避免進度來不及的問題，學生也能學得更好。</a:t>
            </a:r>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30</a:t>
            </a:fld>
            <a:endParaRPr lang="zh-TW" altLang="en-US"/>
          </a:p>
        </p:txBody>
      </p:sp>
    </p:spTree>
    <p:extLst>
      <p:ext uri="{BB962C8B-B14F-4D97-AF65-F5344CB8AC3E}">
        <p14:creationId xmlns:p14="http://schemas.microsoft.com/office/powerpoint/2010/main" val="16734382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課程實例</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sz="2800" dirty="0" smtClean="0"/>
              <a:t>高二化學科─</a:t>
            </a:r>
            <a:r>
              <a:rPr lang="zh-TW" altLang="en-US" sz="2800" dirty="0" smtClean="0"/>
              <a:t>碰撞學說</a:t>
            </a: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C6A02D13-CF3D-4939-9ECA-268BB9D75DAD}" type="slidenum">
              <a:rPr lang="ja-JP" altLang="en-US" smtClean="0"/>
              <a:pPr/>
              <a:t>31</a:t>
            </a:fld>
            <a:endParaRPr lang="en-US" altLang="ja-JP"/>
          </a:p>
        </p:txBody>
      </p:sp>
    </p:spTree>
    <p:extLst>
      <p:ext uri="{BB962C8B-B14F-4D97-AF65-F5344CB8AC3E}">
        <p14:creationId xmlns:p14="http://schemas.microsoft.com/office/powerpoint/2010/main" val="2149711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課程設計實例說明</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b="1" dirty="0" smtClean="0">
                <a:solidFill>
                  <a:srgbClr val="002060"/>
                </a:solidFill>
              </a:rPr>
              <a:t>主題</a:t>
            </a:r>
            <a:r>
              <a:rPr lang="zh-TW" altLang="en-US" sz="2800" dirty="0" smtClean="0"/>
              <a:t>：碰撞學說</a:t>
            </a:r>
            <a:r>
              <a:rPr lang="en-US" altLang="zh-TW" sz="2800" dirty="0" smtClean="0"/>
              <a:t>(</a:t>
            </a:r>
            <a:r>
              <a:rPr lang="zh-TW" altLang="en-US" sz="2800" dirty="0" smtClean="0"/>
              <a:t>參見附件二</a:t>
            </a:r>
            <a:r>
              <a:rPr lang="en-US" altLang="zh-TW" sz="2800" dirty="0" smtClean="0"/>
              <a:t>)</a:t>
            </a:r>
          </a:p>
          <a:p>
            <a:r>
              <a:rPr lang="zh-TW" altLang="en-US" sz="2800" b="1" dirty="0" smtClean="0">
                <a:solidFill>
                  <a:srgbClr val="002060"/>
                </a:solidFill>
              </a:rPr>
              <a:t>探究</a:t>
            </a:r>
            <a:r>
              <a:rPr lang="zh-TW" altLang="en-US" sz="2800" dirty="0" smtClean="0"/>
              <a:t>：閱讀文本、圖畫模型、數學模型。</a:t>
            </a:r>
            <a:endParaRPr lang="en-US" altLang="zh-TW" sz="2800" dirty="0" smtClean="0"/>
          </a:p>
          <a:p>
            <a:pPr lvl="1"/>
            <a:r>
              <a:rPr lang="zh-TW" altLang="en-US" sz="2800" dirty="0" smtClean="0"/>
              <a:t>圖畫模型：以粒子繪圖，</a:t>
            </a:r>
            <a:r>
              <a:rPr lang="zh-TW" altLang="en-US" sz="2800" b="1" dirty="0" smtClean="0">
                <a:solidFill>
                  <a:srgbClr val="C00000"/>
                </a:solidFill>
              </a:rPr>
              <a:t>表達</a:t>
            </a:r>
            <a:r>
              <a:rPr lang="zh-TW" altLang="en-US" sz="2800" dirty="0" smtClean="0"/>
              <a:t>有效碰撞。</a:t>
            </a:r>
            <a:endParaRPr lang="en-US" altLang="zh-TW" sz="2800" dirty="0" smtClean="0"/>
          </a:p>
          <a:p>
            <a:pPr lvl="1"/>
            <a:r>
              <a:rPr lang="zh-TW" altLang="en-US" sz="2800" dirty="0" smtClean="0"/>
              <a:t>閱讀文本→閱讀理解。</a:t>
            </a:r>
            <a:endParaRPr lang="en-US" altLang="zh-TW" sz="2800" dirty="0" smtClean="0"/>
          </a:p>
          <a:p>
            <a:pPr lvl="1"/>
            <a:r>
              <a:rPr lang="zh-TW" altLang="en-US" sz="2800" dirty="0" smtClean="0"/>
              <a:t>將圖畫模型轉化為數學模型→學習科學語言的使用。</a:t>
            </a:r>
            <a:endParaRPr lang="en-US" altLang="zh-TW" sz="2800" dirty="0" smtClean="0"/>
          </a:p>
          <a:p>
            <a:pPr lvl="1"/>
            <a:r>
              <a:rPr lang="zh-TW" altLang="en-US" sz="2800" dirty="0" smtClean="0"/>
              <a:t>圖表分析→了解影響有效碰撞的因素。</a:t>
            </a:r>
            <a:endParaRPr lang="en-US" altLang="zh-TW" sz="2800" dirty="0" smtClean="0"/>
          </a:p>
          <a:p>
            <a:r>
              <a:rPr lang="zh-TW" altLang="en-US" sz="2800" b="1" dirty="0" smtClean="0">
                <a:solidFill>
                  <a:srgbClr val="002060"/>
                </a:solidFill>
              </a:rPr>
              <a:t>表現</a:t>
            </a:r>
            <a:r>
              <a:rPr lang="zh-TW" altLang="en-US" sz="2800" dirty="0" smtClean="0"/>
              <a:t>：將所理解的文本知識和同儕討論與分享，並嘗試提出數學模型。</a:t>
            </a:r>
            <a:endParaRPr lang="en-US" altLang="zh-TW" sz="2800" dirty="0" smtClean="0"/>
          </a:p>
          <a:p>
            <a:pPr lvl="1"/>
            <a:endParaRPr lang="en-US" altLang="zh-TW" sz="2800" dirty="0" smtClean="0"/>
          </a:p>
          <a:p>
            <a:endParaRPr lang="zh-TW" altLang="en-US" sz="2800" dirty="0"/>
          </a:p>
        </p:txBody>
      </p:sp>
      <p:sp>
        <p:nvSpPr>
          <p:cNvPr id="5" name="投影片編號版面配置區 4"/>
          <p:cNvSpPr>
            <a:spLocks noGrp="1"/>
          </p:cNvSpPr>
          <p:nvPr>
            <p:ph type="sldNum" sz="quarter" idx="12"/>
          </p:nvPr>
        </p:nvSpPr>
        <p:spPr/>
        <p:txBody>
          <a:bodyPr/>
          <a:lstStyle/>
          <a:p>
            <a:fld id="{6EC71237-5D7A-43D7-85B8-E4904DCDB224}" type="slidenum">
              <a:rPr lang="zh-TW" altLang="en-US" smtClean="0"/>
              <a:pPr/>
              <a:t>32</a:t>
            </a:fld>
            <a:endParaRPr lang="zh-TW" altLang="en-US"/>
          </a:p>
        </p:txBody>
      </p:sp>
    </p:spTree>
    <p:extLst>
      <p:ext uri="{BB962C8B-B14F-4D97-AF65-F5344CB8AC3E}">
        <p14:creationId xmlns:p14="http://schemas.microsoft.com/office/powerpoint/2010/main" val="757823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課程的設計脈絡</a:t>
            </a:r>
            <a:endParaRPr lang="zh-TW" altLang="en-US" dirty="0"/>
          </a:p>
        </p:txBody>
      </p:sp>
      <p:sp>
        <p:nvSpPr>
          <p:cNvPr id="3" name="內容版面配置區 2"/>
          <p:cNvSpPr>
            <a:spLocks noGrp="1"/>
          </p:cNvSpPr>
          <p:nvPr>
            <p:ph idx="1"/>
          </p:nvPr>
        </p:nvSpPr>
        <p:spPr>
          <a:xfrm>
            <a:off x="817240" y="1700808"/>
            <a:ext cx="7931224" cy="4824536"/>
          </a:xfrm>
        </p:spPr>
        <p:txBody>
          <a:bodyPr>
            <a:normAutofit/>
          </a:bodyPr>
          <a:lstStyle/>
          <a:p>
            <a:r>
              <a:rPr lang="zh-TW" altLang="en-US" sz="2600" dirty="0" smtClean="0"/>
              <a:t>先確定活動目的</a:t>
            </a:r>
            <a:endParaRPr lang="en-US" altLang="zh-TW" sz="2600" dirty="0" smtClean="0"/>
          </a:p>
          <a:p>
            <a:pPr lvl="1"/>
            <a:r>
              <a:rPr lang="zh-TW" altLang="en-US" sz="2600" dirty="0" smtClean="0"/>
              <a:t>了解有效碰撞的意義</a:t>
            </a:r>
            <a:endParaRPr lang="en-US" altLang="zh-TW" sz="2600" dirty="0" smtClean="0"/>
          </a:p>
          <a:p>
            <a:pPr lvl="1"/>
            <a:r>
              <a:rPr lang="zh-TW" altLang="en-US" sz="2600" dirty="0" smtClean="0"/>
              <a:t>了解影響有效碰撞頻率的因素</a:t>
            </a:r>
            <a:endParaRPr lang="en-US" altLang="zh-TW" sz="2600" dirty="0" smtClean="0"/>
          </a:p>
          <a:p>
            <a:pPr lvl="1"/>
            <a:r>
              <a:rPr lang="zh-TW" altLang="en-US" sz="2600" dirty="0" smtClean="0"/>
              <a:t>了解有效碰撞頻率與反應速率的關係</a:t>
            </a:r>
            <a:endParaRPr lang="en-US" altLang="zh-TW" sz="2600" dirty="0" smtClean="0"/>
          </a:p>
          <a:p>
            <a:pPr lvl="1"/>
            <a:r>
              <a:rPr lang="zh-TW" altLang="en-US" sz="2600" dirty="0" smtClean="0"/>
              <a:t>推導反應速率定律式</a:t>
            </a:r>
            <a:endParaRPr lang="en-US" altLang="zh-TW" sz="2600" dirty="0" smtClean="0"/>
          </a:p>
          <a:p>
            <a:pPr lvl="1"/>
            <a:r>
              <a:rPr lang="zh-TW" altLang="en-US" sz="2600" dirty="0" smtClean="0"/>
              <a:t>培養模型</a:t>
            </a:r>
            <a:r>
              <a:rPr lang="zh-TW" altLang="en-US" sz="2600" dirty="0"/>
              <a:t>建立與閱讀理解的</a:t>
            </a:r>
            <a:r>
              <a:rPr lang="zh-TW" altLang="en-US" sz="2600" dirty="0" smtClean="0"/>
              <a:t>能力</a:t>
            </a:r>
            <a:endParaRPr lang="en-US" altLang="zh-TW" sz="2600" dirty="0" smtClean="0"/>
          </a:p>
          <a:p>
            <a:r>
              <a:rPr lang="zh-TW" altLang="en-US" sz="2600" b="1" dirty="0" smtClean="0">
                <a:solidFill>
                  <a:srgbClr val="002060"/>
                </a:solidFill>
              </a:rPr>
              <a:t>概念由少與淺，漸漸深入，從日常語言，轉為科學語言</a:t>
            </a:r>
            <a:r>
              <a:rPr lang="zh-TW" altLang="en-US" sz="2600" dirty="0" smtClean="0"/>
              <a:t>。</a:t>
            </a:r>
            <a:endParaRPr lang="en-US" altLang="zh-TW" sz="2600" dirty="0" smtClean="0"/>
          </a:p>
          <a:p>
            <a:r>
              <a:rPr lang="zh-TW" altLang="en-US" sz="2600" dirty="0" smtClean="0"/>
              <a:t>課程實施、反思與修改</a:t>
            </a:r>
            <a:endParaRPr lang="en-US" altLang="zh-TW" sz="2600" dirty="0" smtClean="0"/>
          </a:p>
          <a:p>
            <a:r>
              <a:rPr lang="zh-TW" altLang="en-US" sz="2600" dirty="0" smtClean="0"/>
              <a:t>以建模活動進行，幫助學生思考粒子的微觀行為。</a:t>
            </a:r>
            <a:endParaRPr lang="en-US" altLang="zh-TW" sz="2600" dirty="0" smtClean="0"/>
          </a:p>
          <a:p>
            <a:endParaRPr lang="en-US" altLang="zh-TW" sz="2600" dirty="0" smtClean="0"/>
          </a:p>
          <a:p>
            <a:pPr lvl="1"/>
            <a:endParaRPr lang="zh-TW" altLang="en-US" sz="26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33</a:t>
            </a:fld>
            <a:endParaRPr lang="zh-TW" altLang="en-US"/>
          </a:p>
        </p:txBody>
      </p:sp>
    </p:spTree>
    <p:extLst>
      <p:ext uri="{BB962C8B-B14F-4D97-AF65-F5344CB8AC3E}">
        <p14:creationId xmlns:p14="http://schemas.microsoft.com/office/powerpoint/2010/main" val="829942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教學設計說明</a:t>
            </a:r>
            <a:r>
              <a:rPr lang="en-US" altLang="zh-TW" dirty="0" smtClean="0"/>
              <a:t>(2)</a:t>
            </a:r>
            <a:endParaRPr lang="zh-TW" altLang="en-US" dirty="0"/>
          </a:p>
        </p:txBody>
      </p:sp>
      <p:sp>
        <p:nvSpPr>
          <p:cNvPr id="3" name="內容版面配置區 2"/>
          <p:cNvSpPr>
            <a:spLocks noGrp="1"/>
          </p:cNvSpPr>
          <p:nvPr>
            <p:ph idx="1"/>
          </p:nvPr>
        </p:nvSpPr>
        <p:spPr>
          <a:xfrm>
            <a:off x="683568" y="1916832"/>
            <a:ext cx="7920880" cy="4320480"/>
          </a:xfrm>
        </p:spPr>
        <p:txBody>
          <a:bodyPr>
            <a:normAutofit/>
          </a:bodyPr>
          <a:lstStyle/>
          <a:p>
            <a:pPr algn="just">
              <a:spcBef>
                <a:spcPts val="600"/>
              </a:spcBef>
            </a:pPr>
            <a:r>
              <a:rPr lang="zh-TW" altLang="en-US" sz="2800" dirty="0"/>
              <a:t>對一個單元教學有系統性、整體性的研究</a:t>
            </a:r>
            <a:r>
              <a:rPr lang="zh-TW" altLang="en-US" sz="2800" dirty="0" smtClean="0"/>
              <a:t>。</a:t>
            </a:r>
            <a:endParaRPr lang="en-US" altLang="zh-TW" dirty="0" smtClean="0"/>
          </a:p>
          <a:p>
            <a:pPr lvl="1" algn="just">
              <a:spcBef>
                <a:spcPts val="600"/>
              </a:spcBef>
            </a:pPr>
            <a:r>
              <a:rPr lang="zh-TW" altLang="en-US" sz="2400" dirty="0" smtClean="0"/>
              <a:t>分析教材組織</a:t>
            </a:r>
            <a:endParaRPr lang="en-US" altLang="zh-TW" sz="2400" dirty="0" smtClean="0"/>
          </a:p>
          <a:p>
            <a:pPr lvl="2" algn="just">
              <a:spcBef>
                <a:spcPts val="600"/>
              </a:spcBef>
            </a:pPr>
            <a:r>
              <a:rPr lang="zh-TW" altLang="en-US" dirty="0"/>
              <a:t>學生可以自學的</a:t>
            </a:r>
            <a:r>
              <a:rPr lang="zh-TW" altLang="en-US" dirty="0" smtClean="0"/>
              <a:t>部分</a:t>
            </a:r>
            <a:endParaRPr lang="en-US" altLang="zh-TW" dirty="0" smtClean="0"/>
          </a:p>
          <a:p>
            <a:pPr lvl="2" algn="just">
              <a:spcBef>
                <a:spcPts val="600"/>
              </a:spcBef>
            </a:pPr>
            <a:r>
              <a:rPr lang="zh-TW" altLang="en-US" dirty="0"/>
              <a:t>教材重要概念和</a:t>
            </a:r>
            <a:r>
              <a:rPr lang="zh-TW" altLang="en-US" dirty="0" smtClean="0"/>
              <a:t>內容</a:t>
            </a:r>
            <a:endParaRPr lang="en-US" altLang="zh-TW" dirty="0" smtClean="0"/>
          </a:p>
          <a:p>
            <a:pPr lvl="2" algn="just">
              <a:spcBef>
                <a:spcPts val="600"/>
              </a:spcBef>
            </a:pPr>
            <a:r>
              <a:rPr lang="zh-TW" altLang="en-US" dirty="0" smtClean="0"/>
              <a:t>學生的迷思概念或學習困難</a:t>
            </a:r>
            <a:endParaRPr lang="en-US" altLang="zh-TW" dirty="0" smtClean="0"/>
          </a:p>
          <a:p>
            <a:pPr lvl="2" algn="just">
              <a:spcBef>
                <a:spcPts val="600"/>
              </a:spcBef>
            </a:pPr>
            <a:r>
              <a:rPr lang="zh-TW" altLang="en-US" dirty="0"/>
              <a:t>可延伸跳躍的內容</a:t>
            </a:r>
            <a:endParaRPr lang="en-US" altLang="zh-TW" dirty="0" smtClean="0"/>
          </a:p>
          <a:p>
            <a:pPr lvl="1" algn="just">
              <a:spcBef>
                <a:spcPts val="600"/>
              </a:spcBef>
            </a:pPr>
            <a:r>
              <a:rPr lang="zh-TW" altLang="en-US" sz="2400" dirty="0" smtClean="0"/>
              <a:t>分析學生的先備知識與必備知識：確認起點行為，以及須建構的基本概念。</a:t>
            </a:r>
            <a:endParaRPr lang="en-US" altLang="zh-TW" sz="2400" dirty="0" smtClean="0"/>
          </a:p>
          <a:p>
            <a:pPr lvl="1" algn="just">
              <a:spcBef>
                <a:spcPts val="600"/>
              </a:spcBef>
            </a:pPr>
            <a:r>
              <a:rPr lang="zh-TW" altLang="en-US" sz="2400" dirty="0" smtClean="0"/>
              <a:t>確定單元學習目標：單元總目標，每一節課的目標。</a:t>
            </a:r>
            <a:endParaRPr lang="en-US" altLang="zh-TW" sz="2400" dirty="0" smtClean="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34</a:t>
            </a:fld>
            <a:endParaRPr lang="zh-TW" altLang="en-US"/>
          </a:p>
        </p:txBody>
      </p:sp>
    </p:spTree>
    <p:extLst>
      <p:ext uri="{BB962C8B-B14F-4D97-AF65-F5344CB8AC3E}">
        <p14:creationId xmlns:p14="http://schemas.microsoft.com/office/powerpoint/2010/main" val="425146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教學設計說明</a:t>
            </a:r>
            <a:r>
              <a:rPr lang="en-US" altLang="zh-TW" dirty="0" smtClean="0"/>
              <a:t>(3)</a:t>
            </a:r>
            <a:endParaRPr lang="zh-TW" altLang="en-US" dirty="0"/>
          </a:p>
        </p:txBody>
      </p:sp>
      <p:sp>
        <p:nvSpPr>
          <p:cNvPr id="3" name="內容版面配置區 2"/>
          <p:cNvSpPr>
            <a:spLocks noGrp="1"/>
          </p:cNvSpPr>
          <p:nvPr>
            <p:ph idx="1"/>
          </p:nvPr>
        </p:nvSpPr>
        <p:spPr>
          <a:xfrm>
            <a:off x="685800" y="1844824"/>
            <a:ext cx="7772400" cy="4114800"/>
          </a:xfrm>
        </p:spPr>
        <p:txBody>
          <a:bodyPr>
            <a:normAutofit lnSpcReduction="10000"/>
          </a:bodyPr>
          <a:lstStyle/>
          <a:p>
            <a:pPr>
              <a:spcBef>
                <a:spcPts val="1200"/>
              </a:spcBef>
            </a:pPr>
            <a:r>
              <a:rPr lang="zh-TW" altLang="en-US" sz="2800" dirty="0" smtClean="0"/>
              <a:t>問答式的教學：提問問題和學習單的設計─包含易、中和難等不同程度。若都是簡單的題目，學習難以發生，學生也易吵鬧。</a:t>
            </a:r>
            <a:endParaRPr lang="en-US" altLang="zh-TW" sz="2800" dirty="0" smtClean="0"/>
          </a:p>
          <a:p>
            <a:pPr lvl="1">
              <a:spcBef>
                <a:spcPts val="1200"/>
              </a:spcBef>
            </a:pPr>
            <a:r>
              <a:rPr lang="zh-TW" altLang="en-US" sz="2400" dirty="0" smtClean="0">
                <a:solidFill>
                  <a:schemeClr val="tx1"/>
                </a:solidFill>
                <a:latin typeface="Times New Roman" pitchFamily="18" charset="0"/>
                <a:cs typeface="Times New Roman" pitchFamily="18" charset="0"/>
              </a:rPr>
              <a:t>導入</a:t>
            </a:r>
            <a:r>
              <a:rPr lang="en-US" altLang="zh-TW" sz="2400" dirty="0" smtClean="0">
                <a:solidFill>
                  <a:schemeClr val="tx1"/>
                </a:solidFill>
                <a:latin typeface="Times New Roman" pitchFamily="18" charset="0"/>
                <a:cs typeface="Times New Roman" pitchFamily="18" charset="0"/>
              </a:rPr>
              <a:t>(</a:t>
            </a:r>
            <a:r>
              <a:rPr lang="zh-TW" altLang="en-US" sz="2400" dirty="0" smtClean="0">
                <a:solidFill>
                  <a:schemeClr val="tx1"/>
                </a:solidFill>
                <a:latin typeface="Times New Roman" pitchFamily="18" charset="0"/>
                <a:cs typeface="Times New Roman" pitchFamily="18" charset="0"/>
              </a:rPr>
              <a:t>易</a:t>
            </a:r>
            <a:r>
              <a:rPr lang="en-US" altLang="zh-TW" sz="2400" dirty="0" smtClean="0">
                <a:solidFill>
                  <a:schemeClr val="tx1"/>
                </a:solidFill>
                <a:latin typeface="Times New Roman" pitchFamily="18" charset="0"/>
                <a:cs typeface="Times New Roman" pitchFamily="18" charset="0"/>
              </a:rPr>
              <a:t>)</a:t>
            </a:r>
          </a:p>
          <a:p>
            <a:pPr lvl="1">
              <a:spcBef>
                <a:spcPts val="1200"/>
              </a:spcBef>
            </a:pPr>
            <a:r>
              <a:rPr lang="zh-TW" altLang="en-US" sz="2400" dirty="0" smtClean="0">
                <a:solidFill>
                  <a:schemeClr val="tx1"/>
                </a:solidFill>
                <a:latin typeface="Times New Roman" pitchFamily="18" charset="0"/>
                <a:cs typeface="Times New Roman" pitchFamily="18" charset="0"/>
              </a:rPr>
              <a:t>開展─搭鷹架</a:t>
            </a:r>
            <a:r>
              <a:rPr lang="en-US" altLang="zh-TW" sz="2400" dirty="0" smtClean="0">
                <a:solidFill>
                  <a:schemeClr val="tx1"/>
                </a:solidFill>
                <a:latin typeface="Times New Roman" pitchFamily="18" charset="0"/>
                <a:cs typeface="Times New Roman" pitchFamily="18" charset="0"/>
              </a:rPr>
              <a:t>(</a:t>
            </a:r>
            <a:r>
              <a:rPr lang="zh-TW" altLang="en-US" sz="2400" dirty="0" smtClean="0">
                <a:solidFill>
                  <a:schemeClr val="tx1"/>
                </a:solidFill>
                <a:latin typeface="Times New Roman" pitchFamily="18" charset="0"/>
                <a:cs typeface="Times New Roman" pitchFamily="18" charset="0"/>
              </a:rPr>
              <a:t>中</a:t>
            </a:r>
            <a:r>
              <a:rPr lang="en-US" altLang="zh-TW" sz="2400" dirty="0" smtClean="0">
                <a:solidFill>
                  <a:schemeClr val="tx1"/>
                </a:solidFill>
                <a:latin typeface="Times New Roman" pitchFamily="18" charset="0"/>
                <a:cs typeface="Times New Roman" pitchFamily="18" charset="0"/>
              </a:rPr>
              <a:t>)</a:t>
            </a:r>
          </a:p>
          <a:p>
            <a:pPr lvl="1">
              <a:spcBef>
                <a:spcPts val="1200"/>
              </a:spcBef>
            </a:pPr>
            <a:r>
              <a:rPr lang="zh-TW" altLang="en-US" sz="2400" dirty="0" smtClean="0">
                <a:solidFill>
                  <a:schemeClr val="tx1"/>
                </a:solidFill>
                <a:latin typeface="Times New Roman" pitchFamily="18" charset="0"/>
                <a:cs typeface="Times New Roman" pitchFamily="18" charset="0"/>
              </a:rPr>
              <a:t>挑戰─伸展跳躍</a:t>
            </a:r>
            <a:r>
              <a:rPr lang="en-US" altLang="zh-TW" sz="2400" dirty="0" smtClean="0">
                <a:solidFill>
                  <a:schemeClr val="tx1"/>
                </a:solidFill>
                <a:latin typeface="Times New Roman" pitchFamily="18" charset="0"/>
                <a:cs typeface="Times New Roman" pitchFamily="18" charset="0"/>
              </a:rPr>
              <a:t>(</a:t>
            </a:r>
            <a:r>
              <a:rPr lang="zh-TW" altLang="en-US" sz="2400" dirty="0" smtClean="0">
                <a:solidFill>
                  <a:schemeClr val="tx1"/>
                </a:solidFill>
                <a:latin typeface="Times New Roman" pitchFamily="18" charset="0"/>
                <a:cs typeface="Times New Roman" pitchFamily="18" charset="0"/>
              </a:rPr>
              <a:t>難</a:t>
            </a:r>
            <a:r>
              <a:rPr lang="en-US" altLang="zh-TW" sz="2400" dirty="0" smtClean="0">
                <a:solidFill>
                  <a:schemeClr val="tx1"/>
                </a:solidFill>
                <a:latin typeface="Times New Roman" pitchFamily="18" charset="0"/>
                <a:cs typeface="Times New Roman" pitchFamily="18" charset="0"/>
              </a:rPr>
              <a:t>)</a:t>
            </a:r>
          </a:p>
          <a:p>
            <a:pPr lvl="1">
              <a:spcBef>
                <a:spcPts val="1200"/>
              </a:spcBef>
            </a:pPr>
            <a:r>
              <a:rPr lang="zh-TW" altLang="zh-TW" sz="2400" dirty="0">
                <a:solidFill>
                  <a:schemeClr val="tx1"/>
                </a:solidFill>
                <a:latin typeface="Times New Roman" pitchFamily="18" charset="0"/>
                <a:cs typeface="Times New Roman" pitchFamily="18" charset="0"/>
              </a:rPr>
              <a:t>教材要有深度，能刺激學生學習，多準備一些課外的議題，</a:t>
            </a:r>
            <a:r>
              <a:rPr lang="zh-TW" altLang="zh-TW" sz="2400" dirty="0" smtClean="0">
                <a:solidFill>
                  <a:schemeClr val="tx1"/>
                </a:solidFill>
                <a:latin typeface="Times New Roman" pitchFamily="18" charset="0"/>
                <a:cs typeface="Times New Roman" pitchFamily="18" charset="0"/>
              </a:rPr>
              <a:t>把</a:t>
            </a:r>
            <a:r>
              <a:rPr lang="zh-TW" altLang="en-US" sz="2400" dirty="0">
                <a:solidFill>
                  <a:schemeClr val="tx1"/>
                </a:solidFill>
                <a:latin typeface="Times New Roman" pitchFamily="18" charset="0"/>
                <a:cs typeface="Times New Roman" pitchFamily="18" charset="0"/>
              </a:rPr>
              <a:t>挑戰</a:t>
            </a:r>
            <a:r>
              <a:rPr lang="zh-TW" altLang="zh-TW" sz="2400" dirty="0" smtClean="0">
                <a:solidFill>
                  <a:schemeClr val="tx1"/>
                </a:solidFill>
                <a:latin typeface="Times New Roman" pitchFamily="18" charset="0"/>
                <a:cs typeface="Times New Roman" pitchFamily="18" charset="0"/>
              </a:rPr>
              <a:t>課題</a:t>
            </a:r>
            <a:r>
              <a:rPr lang="zh-TW" altLang="zh-TW" sz="2400" dirty="0">
                <a:solidFill>
                  <a:schemeClr val="tx1"/>
                </a:solidFill>
                <a:latin typeface="Times New Roman" pitchFamily="18" charset="0"/>
                <a:cs typeface="Times New Roman" pitchFamily="18" charset="0"/>
              </a:rPr>
              <a:t>設定難一些 </a:t>
            </a:r>
            <a:r>
              <a:rPr lang="en-US" altLang="zh-TW" sz="2400" dirty="0">
                <a:solidFill>
                  <a:schemeClr val="tx1"/>
                </a:solidFill>
                <a:latin typeface="Times New Roman" pitchFamily="18" charset="0"/>
                <a:cs typeface="Times New Roman" pitchFamily="18" charset="0"/>
              </a:rPr>
              <a:t>(1/3</a:t>
            </a:r>
            <a:r>
              <a:rPr lang="zh-TW" altLang="zh-TW" sz="2400" dirty="0">
                <a:solidFill>
                  <a:schemeClr val="tx1"/>
                </a:solidFill>
                <a:latin typeface="Times New Roman" pitchFamily="18" charset="0"/>
                <a:cs typeface="Times New Roman" pitchFamily="18" charset="0"/>
              </a:rPr>
              <a:t>同學已解，</a:t>
            </a:r>
            <a:r>
              <a:rPr lang="en-US" altLang="zh-TW" sz="2400" dirty="0">
                <a:solidFill>
                  <a:schemeClr val="tx1"/>
                </a:solidFill>
                <a:latin typeface="Times New Roman" pitchFamily="18" charset="0"/>
                <a:cs typeface="Times New Roman" pitchFamily="18" charset="0"/>
              </a:rPr>
              <a:t>2/3</a:t>
            </a:r>
            <a:r>
              <a:rPr lang="zh-TW" altLang="zh-TW" sz="2400" dirty="0">
                <a:solidFill>
                  <a:schemeClr val="tx1"/>
                </a:solidFill>
                <a:latin typeface="Times New Roman" pitchFamily="18" charset="0"/>
                <a:cs typeface="Times New Roman" pitchFamily="18" charset="0"/>
              </a:rPr>
              <a:t>同學解到一半</a:t>
            </a:r>
            <a:r>
              <a:rPr lang="en-US" altLang="zh-TW" sz="2400" dirty="0">
                <a:solidFill>
                  <a:schemeClr val="tx1"/>
                </a:solidFill>
                <a:latin typeface="Times New Roman" pitchFamily="18" charset="0"/>
                <a:cs typeface="Times New Roman" pitchFamily="18" charset="0"/>
              </a:rPr>
              <a:t>)</a:t>
            </a:r>
            <a:r>
              <a:rPr lang="zh-TW" altLang="zh-TW" sz="2400" dirty="0" smtClean="0">
                <a:solidFill>
                  <a:schemeClr val="tx1"/>
                </a:solidFill>
                <a:latin typeface="Times New Roman" pitchFamily="18" charset="0"/>
                <a:cs typeface="Times New Roman" pitchFamily="18" charset="0"/>
              </a:rPr>
              <a:t> 。</a:t>
            </a:r>
            <a:endParaRPr lang="en-US" altLang="zh-TW" sz="2400" dirty="0" smtClean="0">
              <a:solidFill>
                <a:schemeClr val="tx1"/>
              </a:solidFill>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35</a:t>
            </a:fld>
            <a:endParaRPr lang="zh-TW" altLang="en-US"/>
          </a:p>
        </p:txBody>
      </p:sp>
    </p:spTree>
    <p:extLst>
      <p:ext uri="{BB962C8B-B14F-4D97-AF65-F5344CB8AC3E}">
        <p14:creationId xmlns:p14="http://schemas.microsoft.com/office/powerpoint/2010/main" val="3334575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教學設計說明</a:t>
            </a:r>
            <a:r>
              <a:rPr lang="en-US" altLang="zh-TW" dirty="0" smtClean="0"/>
              <a:t>(4)</a:t>
            </a:r>
            <a:endParaRPr lang="zh-TW" altLang="en-US" dirty="0"/>
          </a:p>
        </p:txBody>
      </p:sp>
      <p:sp>
        <p:nvSpPr>
          <p:cNvPr id="3" name="內容版面配置區 2"/>
          <p:cNvSpPr>
            <a:spLocks noGrp="1"/>
          </p:cNvSpPr>
          <p:nvPr>
            <p:ph idx="1"/>
          </p:nvPr>
        </p:nvSpPr>
        <p:spPr>
          <a:xfrm>
            <a:off x="755576" y="1772816"/>
            <a:ext cx="7931224" cy="4680520"/>
          </a:xfrm>
          <a:noFill/>
        </p:spPr>
        <p:txBody>
          <a:bodyPr>
            <a:noAutofit/>
          </a:bodyPr>
          <a:lstStyle/>
          <a:p>
            <a:pPr algn="just">
              <a:spcBef>
                <a:spcPts val="600"/>
              </a:spcBef>
            </a:pPr>
            <a:r>
              <a:rPr lang="zh-TW" altLang="en-US" sz="2800" dirty="0" smtClean="0"/>
              <a:t>教學</a:t>
            </a:r>
            <a:r>
              <a:rPr lang="zh-TW" altLang="en-US" sz="2800" dirty="0"/>
              <a:t>方法</a:t>
            </a:r>
            <a:r>
              <a:rPr lang="zh-TW" altLang="en-US" sz="2800" dirty="0" smtClean="0"/>
              <a:t>安排：可使用的教學媒體，可運用的教學方法，鷹架的設計</a:t>
            </a:r>
            <a:r>
              <a:rPr lang="en-US" altLang="zh-TW" sz="2800" dirty="0" smtClean="0">
                <a:solidFill>
                  <a:srgbClr val="002060"/>
                </a:solidFill>
              </a:rPr>
              <a:t>(</a:t>
            </a:r>
            <a:r>
              <a:rPr lang="zh-TW" altLang="en-US" sz="2800" dirty="0" smtClean="0">
                <a:solidFill>
                  <a:srgbClr val="002060"/>
                </a:solidFill>
              </a:rPr>
              <a:t>如何由已知到未知概念，由表面到深層概念</a:t>
            </a:r>
            <a:r>
              <a:rPr lang="en-US" altLang="zh-TW" sz="2800" dirty="0" smtClean="0">
                <a:solidFill>
                  <a:srgbClr val="002060"/>
                </a:solidFill>
              </a:rPr>
              <a:t>)</a:t>
            </a:r>
            <a:r>
              <a:rPr lang="zh-TW" altLang="en-US" sz="2800" dirty="0" smtClean="0"/>
              <a:t>。</a:t>
            </a:r>
            <a:endParaRPr lang="en-US" altLang="zh-TW" sz="2800" dirty="0" smtClean="0"/>
          </a:p>
          <a:p>
            <a:pPr algn="just">
              <a:spcBef>
                <a:spcPts val="600"/>
              </a:spcBef>
            </a:pPr>
            <a:r>
              <a:rPr lang="zh-TW" altLang="en-US" sz="2800" dirty="0"/>
              <a:t>教學順序討論</a:t>
            </a:r>
            <a:r>
              <a:rPr lang="zh-TW" altLang="en-US" sz="2800" dirty="0" smtClean="0"/>
              <a:t>：以意義的產生為出發</a:t>
            </a:r>
            <a:r>
              <a:rPr lang="en-US" altLang="zh-TW" sz="2800" dirty="0" smtClean="0"/>
              <a:t>(</a:t>
            </a:r>
            <a:r>
              <a:rPr lang="zh-TW" altLang="en-US" sz="2800" dirty="0" smtClean="0"/>
              <a:t>不是塊狀的知識</a:t>
            </a:r>
            <a:r>
              <a:rPr lang="en-US" altLang="zh-TW" sz="2800" dirty="0" smtClean="0"/>
              <a:t>)</a:t>
            </a:r>
            <a:r>
              <a:rPr lang="zh-TW" altLang="en-US" sz="2800" dirty="0" smtClean="0"/>
              <a:t>。</a:t>
            </a:r>
            <a:endParaRPr lang="en-US" altLang="zh-TW" sz="2800" dirty="0" smtClean="0"/>
          </a:p>
          <a:p>
            <a:pPr algn="just">
              <a:spcBef>
                <a:spcPts val="600"/>
              </a:spcBef>
            </a:pPr>
            <a:r>
              <a:rPr lang="zh-TW" altLang="en-US" sz="2800" dirty="0"/>
              <a:t>教學過程討論</a:t>
            </a:r>
            <a:r>
              <a:rPr lang="zh-TW" altLang="en-US" sz="2800" dirty="0" smtClean="0"/>
              <a:t>：何時講述？何時小組活動？何時大班討論？ </a:t>
            </a:r>
            <a:r>
              <a:rPr lang="en-US" altLang="zh-TW" sz="2800" dirty="0" smtClean="0">
                <a:solidFill>
                  <a:srgbClr val="002060"/>
                </a:solidFill>
              </a:rPr>
              <a:t>(</a:t>
            </a:r>
            <a:r>
              <a:rPr lang="zh-TW" altLang="en-US" sz="2800" dirty="0" smtClean="0">
                <a:solidFill>
                  <a:srgbClr val="002060"/>
                </a:solidFill>
              </a:rPr>
              <a:t>關鍵概念一定要透過討論</a:t>
            </a:r>
            <a:r>
              <a:rPr lang="en-US" altLang="zh-TW" sz="2800" dirty="0" smtClean="0">
                <a:solidFill>
                  <a:srgbClr val="002060"/>
                </a:solidFill>
              </a:rPr>
              <a:t>)</a:t>
            </a:r>
          </a:p>
          <a:p>
            <a:pPr algn="just">
              <a:spcBef>
                <a:spcPts val="600"/>
              </a:spcBef>
            </a:pPr>
            <a:r>
              <a:rPr lang="zh-TW" altLang="en-US" sz="2800" dirty="0"/>
              <a:t>教學</a:t>
            </a:r>
            <a:r>
              <a:rPr lang="zh-TW" altLang="en-US" sz="2800" dirty="0" smtClean="0"/>
              <a:t>時間分配：老師</a:t>
            </a:r>
            <a:r>
              <a:rPr lang="zh-TW" altLang="en-US" sz="2800" dirty="0"/>
              <a:t>說得少，學生說得多。</a:t>
            </a:r>
            <a:endParaRPr lang="en-US" altLang="zh-TW" sz="2800" dirty="0" smtClean="0"/>
          </a:p>
          <a:p>
            <a:pPr algn="just">
              <a:spcBef>
                <a:spcPts val="600"/>
              </a:spcBef>
            </a:pPr>
            <a:r>
              <a:rPr lang="zh-TW" altLang="en-US" sz="2800" dirty="0"/>
              <a:t>評量的命題：因應教學調整，加入開放式問題的元素。</a:t>
            </a:r>
            <a:endParaRPr lang="en-US" altLang="zh-TW" sz="2800" dirty="0"/>
          </a:p>
          <a:p>
            <a:pPr algn="just">
              <a:spcBef>
                <a:spcPts val="600"/>
              </a:spcBef>
            </a:pPr>
            <a:endParaRPr lang="en-US" altLang="zh-TW" sz="2800" dirty="0" smtClean="0"/>
          </a:p>
          <a:p>
            <a:pPr algn="just">
              <a:spcBef>
                <a:spcPts val="600"/>
              </a:spcBef>
            </a:pPr>
            <a:endParaRPr lang="en-US" altLang="zh-TW" sz="2800" dirty="0" smtClean="0"/>
          </a:p>
          <a:p>
            <a:pPr lvl="1" algn="just">
              <a:spcBef>
                <a:spcPts val="600"/>
              </a:spcBef>
            </a:pPr>
            <a:endParaRPr lang="en-US" altLang="zh-TW" dirty="0" smtClean="0"/>
          </a:p>
          <a:p>
            <a:pPr algn="just">
              <a:spcBef>
                <a:spcPts val="600"/>
              </a:spcBef>
            </a:pPr>
            <a:endParaRPr lang="en-US" altLang="zh-TW" sz="2800" dirty="0" smtClean="0"/>
          </a:p>
          <a:p>
            <a:pPr algn="just">
              <a:spcBef>
                <a:spcPts val="600"/>
              </a:spcBef>
            </a:pPr>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36</a:t>
            </a:fld>
            <a:endParaRPr lang="zh-TW" altLang="en-US"/>
          </a:p>
        </p:txBody>
      </p:sp>
    </p:spTree>
    <p:extLst>
      <p:ext uri="{BB962C8B-B14F-4D97-AF65-F5344CB8AC3E}">
        <p14:creationId xmlns:p14="http://schemas.microsoft.com/office/powerpoint/2010/main" val="3147647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1052736"/>
            <a:ext cx="6192688" cy="576064"/>
          </a:xfrm>
        </p:spPr>
        <p:txBody>
          <a:bodyPr>
            <a:noAutofit/>
          </a:bodyPr>
          <a:lstStyle/>
          <a:p>
            <a:pPr algn="ctr"/>
            <a:r>
              <a:rPr lang="zh-TW" altLang="en-US" sz="3200" dirty="0">
                <a:solidFill>
                  <a:srgbClr val="002060"/>
                </a:solidFill>
                <a:effectLst>
                  <a:outerShdw blurRad="38100" dist="38100" dir="2700000" algn="tl">
                    <a:srgbClr val="C0C0C0"/>
                  </a:outerShdw>
                </a:effectLst>
                <a:latin typeface="標楷體" pitchFamily="65" charset="-120"/>
                <a:ea typeface="標楷體" pitchFamily="65" charset="-120"/>
              </a:rPr>
              <a:t>有效</a:t>
            </a:r>
            <a:r>
              <a:rPr lang="zh-TW" altLang="en-US" sz="3200" dirty="0" smtClean="0">
                <a:solidFill>
                  <a:srgbClr val="002060"/>
                </a:solidFill>
                <a:effectLst>
                  <a:outerShdw blurRad="38100" dist="38100" dir="2700000" algn="tl">
                    <a:srgbClr val="C0C0C0"/>
                  </a:outerShdw>
                </a:effectLst>
                <a:latin typeface="標楷體" pitchFamily="65" charset="-120"/>
                <a:ea typeface="標楷體" pitchFamily="65" charset="-120"/>
              </a:rPr>
              <a:t>碰撞的影響因素</a:t>
            </a:r>
            <a:endParaRPr lang="zh-TW" altLang="en-US" sz="3200" dirty="0"/>
          </a:p>
        </p:txBody>
      </p:sp>
      <p:sp>
        <p:nvSpPr>
          <p:cNvPr id="3" name="內容版面配置區 2"/>
          <p:cNvSpPr>
            <a:spLocks noGrp="1"/>
          </p:cNvSpPr>
          <p:nvPr>
            <p:ph idx="1"/>
          </p:nvPr>
        </p:nvSpPr>
        <p:spPr>
          <a:xfrm>
            <a:off x="467544" y="1772816"/>
            <a:ext cx="2520280" cy="648072"/>
          </a:xfrm>
        </p:spPr>
        <p:txBody>
          <a:bodyPr>
            <a:normAutofit/>
          </a:bodyPr>
          <a:lstStyle/>
          <a:p>
            <a:pPr marL="0" indent="0">
              <a:buNone/>
            </a:pPr>
            <a:r>
              <a:rPr lang="en-US" altLang="zh-TW" sz="2400" b="1" dirty="0" smtClean="0">
                <a:latin typeface="Times New Roman" pitchFamily="18" charset="0"/>
                <a:ea typeface="標楷體" pitchFamily="65" charset="-120"/>
                <a:cs typeface="Times New Roman" pitchFamily="18" charset="0"/>
              </a:rPr>
              <a:t>(</a:t>
            </a:r>
            <a:r>
              <a:rPr lang="zh-TW" altLang="en-US" sz="2400" b="1" dirty="0" smtClean="0">
                <a:latin typeface="Times New Roman" pitchFamily="18" charset="0"/>
                <a:ea typeface="標楷體" pitchFamily="65" charset="-120"/>
                <a:cs typeface="Times New Roman" pitchFamily="18" charset="0"/>
              </a:rPr>
              <a:t>有效碰撞頻率</a:t>
            </a:r>
            <a:r>
              <a:rPr lang="en-US" altLang="zh-TW" sz="2400" b="1" dirty="0" smtClean="0">
                <a:latin typeface="Times New Roman" pitchFamily="18" charset="0"/>
                <a:ea typeface="標楷體" pitchFamily="65" charset="-120"/>
                <a:cs typeface="Times New Roman" pitchFamily="18" charset="0"/>
              </a:rPr>
              <a:t>)</a:t>
            </a:r>
            <a:endParaRPr lang="zh-TW" altLang="en-US" sz="2400" b="1" dirty="0">
              <a:latin typeface="Times New Roman" pitchFamily="18" charset="0"/>
              <a:ea typeface="標楷體" pitchFamily="65" charset="-120"/>
              <a:cs typeface="Times New Roman" pitchFamily="18" charset="0"/>
            </a:endParaRPr>
          </a:p>
        </p:txBody>
      </p:sp>
      <p:sp>
        <p:nvSpPr>
          <p:cNvPr id="4" name="直線圖說文字 1 3"/>
          <p:cNvSpPr/>
          <p:nvPr/>
        </p:nvSpPr>
        <p:spPr>
          <a:xfrm>
            <a:off x="3059832" y="2492896"/>
            <a:ext cx="1152128" cy="792088"/>
          </a:xfrm>
          <a:prstGeom prst="borderCallout1">
            <a:avLst>
              <a:gd name="adj1" fmla="val -5253"/>
              <a:gd name="adj2" fmla="val 49968"/>
              <a:gd name="adj3" fmla="val -47690"/>
              <a:gd name="adj4" fmla="val 49737"/>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altLang="zh-TW" sz="2400" dirty="0" smtClean="0">
                <a:solidFill>
                  <a:srgbClr val="002060"/>
                </a:solidFill>
                <a:latin typeface="Times New Roman" pitchFamily="18" charset="0"/>
                <a:ea typeface="標楷體" pitchFamily="65" charset="-120"/>
                <a:cs typeface="Times New Roman" pitchFamily="18" charset="0"/>
              </a:rPr>
              <a:t>1.</a:t>
            </a:r>
            <a:r>
              <a:rPr lang="zh-TW" altLang="en-US" sz="2400" dirty="0" smtClean="0">
                <a:solidFill>
                  <a:srgbClr val="002060"/>
                </a:solidFill>
                <a:latin typeface="Times New Roman" pitchFamily="18" charset="0"/>
                <a:ea typeface="標楷體" pitchFamily="65" charset="-120"/>
                <a:cs typeface="Times New Roman" pitchFamily="18" charset="0"/>
              </a:rPr>
              <a:t>濃度</a:t>
            </a:r>
            <a:endParaRPr lang="en-US" altLang="zh-TW" sz="2400" dirty="0" smtClean="0">
              <a:solidFill>
                <a:srgbClr val="002060"/>
              </a:solidFill>
              <a:latin typeface="Times New Roman" pitchFamily="18" charset="0"/>
              <a:ea typeface="標楷體" pitchFamily="65" charset="-120"/>
              <a:cs typeface="Times New Roman" pitchFamily="18" charset="0"/>
            </a:endParaRPr>
          </a:p>
          <a:p>
            <a:pPr algn="just"/>
            <a:r>
              <a:rPr lang="en-US" altLang="zh-TW" sz="2400" dirty="0" smtClean="0">
                <a:solidFill>
                  <a:srgbClr val="002060"/>
                </a:solidFill>
                <a:latin typeface="Times New Roman" pitchFamily="18" charset="0"/>
                <a:ea typeface="標楷體" pitchFamily="65" charset="-120"/>
                <a:cs typeface="Times New Roman" pitchFamily="18" charset="0"/>
              </a:rPr>
              <a:t>2.</a:t>
            </a:r>
            <a:r>
              <a:rPr lang="zh-TW" altLang="en-US" sz="2400" dirty="0" smtClean="0">
                <a:solidFill>
                  <a:srgbClr val="002060"/>
                </a:solidFill>
                <a:latin typeface="Times New Roman" pitchFamily="18" charset="0"/>
                <a:ea typeface="標楷體" pitchFamily="65" charset="-120"/>
                <a:cs typeface="Times New Roman" pitchFamily="18" charset="0"/>
              </a:rPr>
              <a:t>溫度</a:t>
            </a:r>
            <a:endParaRPr lang="zh-TW" altLang="en-US" sz="2400" dirty="0">
              <a:solidFill>
                <a:srgbClr val="002060"/>
              </a:solidFill>
              <a:latin typeface="Times New Roman" pitchFamily="18" charset="0"/>
              <a:ea typeface="標楷體" pitchFamily="65" charset="-120"/>
              <a:cs typeface="Times New Roman" pitchFamily="18" charset="0"/>
            </a:endParaRPr>
          </a:p>
        </p:txBody>
      </p:sp>
      <p:sp>
        <p:nvSpPr>
          <p:cNvPr id="5" name="直線圖說文字 1 4"/>
          <p:cNvSpPr/>
          <p:nvPr/>
        </p:nvSpPr>
        <p:spPr>
          <a:xfrm>
            <a:off x="4644008" y="2492896"/>
            <a:ext cx="1368152" cy="792088"/>
          </a:xfrm>
          <a:prstGeom prst="borderCallout1">
            <a:avLst>
              <a:gd name="adj1" fmla="val -5253"/>
              <a:gd name="adj2" fmla="val 49968"/>
              <a:gd name="adj3" fmla="val -47690"/>
              <a:gd name="adj4" fmla="val 49737"/>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altLang="zh-TW" sz="2400" dirty="0" smtClean="0">
                <a:solidFill>
                  <a:srgbClr val="002060"/>
                </a:solidFill>
                <a:latin typeface="Times New Roman" pitchFamily="18" charset="0"/>
                <a:ea typeface="標楷體" pitchFamily="65" charset="-120"/>
                <a:cs typeface="Times New Roman" pitchFamily="18" charset="0"/>
              </a:rPr>
              <a:t>1.</a:t>
            </a:r>
            <a:r>
              <a:rPr lang="zh-TW" altLang="en-US" sz="2400" dirty="0" smtClean="0">
                <a:solidFill>
                  <a:srgbClr val="002060"/>
                </a:solidFill>
                <a:latin typeface="Times New Roman" pitchFamily="18" charset="0"/>
                <a:ea typeface="標楷體" pitchFamily="65" charset="-120"/>
                <a:cs typeface="Times New Roman" pitchFamily="18" charset="0"/>
              </a:rPr>
              <a:t>溫度</a:t>
            </a:r>
            <a:endParaRPr lang="en-US" altLang="zh-TW" sz="2400" dirty="0" smtClean="0">
              <a:solidFill>
                <a:srgbClr val="002060"/>
              </a:solidFill>
              <a:latin typeface="Times New Roman" pitchFamily="18" charset="0"/>
              <a:ea typeface="標楷體" pitchFamily="65" charset="-120"/>
              <a:cs typeface="Times New Roman" pitchFamily="18" charset="0"/>
            </a:endParaRPr>
          </a:p>
          <a:p>
            <a:pPr algn="just"/>
            <a:r>
              <a:rPr lang="en-US" altLang="zh-TW" sz="2400" dirty="0" smtClean="0">
                <a:solidFill>
                  <a:srgbClr val="002060"/>
                </a:solidFill>
                <a:latin typeface="Times New Roman" pitchFamily="18" charset="0"/>
                <a:ea typeface="標楷體" pitchFamily="65" charset="-120"/>
                <a:cs typeface="Times New Roman" pitchFamily="18" charset="0"/>
              </a:rPr>
              <a:t>2.</a:t>
            </a:r>
            <a:r>
              <a:rPr lang="zh-TW" altLang="en-US" sz="2400" dirty="0" smtClean="0">
                <a:solidFill>
                  <a:srgbClr val="002060"/>
                </a:solidFill>
                <a:latin typeface="Times New Roman" pitchFamily="18" charset="0"/>
                <a:ea typeface="標楷體" pitchFamily="65" charset="-120"/>
                <a:cs typeface="Times New Roman" pitchFamily="18" charset="0"/>
              </a:rPr>
              <a:t>催化劑</a:t>
            </a:r>
            <a:endParaRPr lang="zh-TW" altLang="en-US" sz="2400" dirty="0">
              <a:solidFill>
                <a:srgbClr val="002060"/>
              </a:solidFill>
              <a:latin typeface="Times New Roman" pitchFamily="18" charset="0"/>
              <a:ea typeface="標楷體" pitchFamily="65" charset="-120"/>
              <a:cs typeface="Times New Roman" pitchFamily="18" charset="0"/>
            </a:endParaRPr>
          </a:p>
        </p:txBody>
      </p:sp>
      <p:sp>
        <p:nvSpPr>
          <p:cNvPr id="7" name="內容版面配置區 2"/>
          <p:cNvSpPr txBox="1">
            <a:spLocks/>
          </p:cNvSpPr>
          <p:nvPr/>
        </p:nvSpPr>
        <p:spPr>
          <a:xfrm>
            <a:off x="2555776" y="1772816"/>
            <a:ext cx="40121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sz="2400" b="1" dirty="0" smtClean="0">
                <a:latin typeface="Times New Roman" pitchFamily="18" charset="0"/>
                <a:ea typeface="標楷體" pitchFamily="65" charset="-120"/>
                <a:cs typeface="Times New Roman" pitchFamily="18" charset="0"/>
                <a:sym typeface="Symbol"/>
              </a:rPr>
              <a:t></a:t>
            </a:r>
            <a:endParaRPr lang="zh-TW" altLang="en-US" sz="2400" b="1" dirty="0">
              <a:latin typeface="Times New Roman" pitchFamily="18" charset="0"/>
              <a:ea typeface="標楷體" pitchFamily="65" charset="-120"/>
              <a:cs typeface="Times New Roman" pitchFamily="18" charset="0"/>
            </a:endParaRPr>
          </a:p>
        </p:txBody>
      </p:sp>
      <p:sp>
        <p:nvSpPr>
          <p:cNvPr id="8" name="內容版面配置區 2"/>
          <p:cNvSpPr txBox="1">
            <a:spLocks/>
          </p:cNvSpPr>
          <p:nvPr/>
        </p:nvSpPr>
        <p:spPr>
          <a:xfrm>
            <a:off x="4355976" y="1772816"/>
            <a:ext cx="208823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400" b="1" dirty="0" smtClean="0">
                <a:latin typeface="Times New Roman" pitchFamily="18" charset="0"/>
                <a:ea typeface="標楷體" pitchFamily="65" charset="-120"/>
                <a:cs typeface="Times New Roman" pitchFamily="18" charset="0"/>
                <a:sym typeface="Symbol"/>
              </a:rPr>
              <a:t>(</a:t>
            </a:r>
            <a:r>
              <a:rPr lang="zh-TW" altLang="en-US" sz="2400" b="1" dirty="0" smtClean="0">
                <a:latin typeface="Times New Roman" pitchFamily="18" charset="0"/>
                <a:ea typeface="標楷體" pitchFamily="65" charset="-120"/>
                <a:cs typeface="Times New Roman" pitchFamily="18" charset="0"/>
                <a:sym typeface="Symbol"/>
              </a:rPr>
              <a:t>能量因素</a:t>
            </a:r>
            <a:r>
              <a:rPr lang="en-US" altLang="zh-TW" sz="2400" b="1" dirty="0" smtClean="0">
                <a:latin typeface="Times New Roman" pitchFamily="18" charset="0"/>
                <a:ea typeface="標楷體" pitchFamily="65" charset="-120"/>
                <a:cs typeface="Times New Roman" pitchFamily="18" charset="0"/>
                <a:sym typeface="Symbol"/>
              </a:rPr>
              <a:t>)</a:t>
            </a:r>
            <a:endParaRPr lang="zh-TW" altLang="en-US" sz="2400" b="1" dirty="0">
              <a:latin typeface="Times New Roman" pitchFamily="18" charset="0"/>
              <a:ea typeface="標楷體" pitchFamily="65" charset="-120"/>
              <a:cs typeface="Times New Roman" pitchFamily="18" charset="0"/>
            </a:endParaRPr>
          </a:p>
        </p:txBody>
      </p:sp>
      <p:sp>
        <p:nvSpPr>
          <p:cNvPr id="9" name="內容版面配置區 2"/>
          <p:cNvSpPr txBox="1">
            <a:spLocks/>
          </p:cNvSpPr>
          <p:nvPr/>
        </p:nvSpPr>
        <p:spPr>
          <a:xfrm>
            <a:off x="6012160" y="1772816"/>
            <a:ext cx="208823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400" b="1" dirty="0" smtClean="0">
                <a:latin typeface="Times New Roman" pitchFamily="18" charset="0"/>
                <a:ea typeface="標楷體" pitchFamily="65" charset="-120"/>
                <a:cs typeface="Times New Roman" pitchFamily="18" charset="0"/>
                <a:sym typeface="Symbol"/>
              </a:rPr>
              <a:t>(</a:t>
            </a:r>
            <a:r>
              <a:rPr lang="zh-TW" altLang="en-US" sz="2400" b="1" dirty="0" smtClean="0">
                <a:latin typeface="Times New Roman" pitchFamily="18" charset="0"/>
                <a:ea typeface="標楷體" pitchFamily="65" charset="-120"/>
                <a:cs typeface="Times New Roman" pitchFamily="18" charset="0"/>
                <a:sym typeface="Symbol"/>
              </a:rPr>
              <a:t>位向因素</a:t>
            </a:r>
            <a:r>
              <a:rPr lang="en-US" altLang="zh-TW" sz="2400" b="1" dirty="0" smtClean="0">
                <a:latin typeface="Times New Roman" pitchFamily="18" charset="0"/>
                <a:ea typeface="標楷體" pitchFamily="65" charset="-120"/>
                <a:cs typeface="Times New Roman" pitchFamily="18" charset="0"/>
                <a:sym typeface="Symbol"/>
              </a:rPr>
              <a:t>)</a:t>
            </a:r>
            <a:endParaRPr lang="zh-TW" altLang="en-US" sz="2400" b="1" dirty="0">
              <a:latin typeface="Times New Roman" pitchFamily="18" charset="0"/>
              <a:ea typeface="標楷體" pitchFamily="65" charset="-120"/>
              <a:cs typeface="Times New Roman" pitchFamily="18" charset="0"/>
            </a:endParaRPr>
          </a:p>
        </p:txBody>
      </p:sp>
      <p:sp>
        <p:nvSpPr>
          <p:cNvPr id="10" name="內容版面配置區 2"/>
          <p:cNvSpPr txBox="1">
            <a:spLocks/>
          </p:cNvSpPr>
          <p:nvPr/>
        </p:nvSpPr>
        <p:spPr>
          <a:xfrm>
            <a:off x="2843808" y="1772816"/>
            <a:ext cx="1656184"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400" b="1" dirty="0" smtClean="0">
                <a:latin typeface="Times New Roman" pitchFamily="18" charset="0"/>
                <a:ea typeface="標楷體" pitchFamily="65" charset="-120"/>
                <a:cs typeface="Times New Roman" pitchFamily="18" charset="0"/>
                <a:sym typeface="Symbol"/>
              </a:rPr>
              <a:t>(</a:t>
            </a:r>
            <a:r>
              <a:rPr lang="zh-TW" altLang="en-US" sz="2400" b="1" dirty="0" smtClean="0">
                <a:latin typeface="Times New Roman" pitchFamily="18" charset="0"/>
                <a:ea typeface="標楷體" pitchFamily="65" charset="-120"/>
                <a:cs typeface="Times New Roman" pitchFamily="18" charset="0"/>
                <a:sym typeface="Symbol"/>
              </a:rPr>
              <a:t>碰撞頻率</a:t>
            </a:r>
            <a:r>
              <a:rPr lang="en-US" altLang="zh-TW" sz="2400" b="1" dirty="0" smtClean="0">
                <a:latin typeface="Times New Roman" pitchFamily="18" charset="0"/>
                <a:ea typeface="標楷體" pitchFamily="65" charset="-120"/>
                <a:cs typeface="Times New Roman" pitchFamily="18" charset="0"/>
                <a:sym typeface="Symbol"/>
              </a:rPr>
              <a:t>)</a:t>
            </a:r>
            <a:endParaRPr lang="zh-TW" altLang="en-US" sz="2400" b="1" dirty="0">
              <a:latin typeface="Times New Roman" pitchFamily="18" charset="0"/>
              <a:ea typeface="標楷體" pitchFamily="65" charset="-120"/>
              <a:cs typeface="Times New Roman" pitchFamily="18" charset="0"/>
            </a:endParaRPr>
          </a:p>
        </p:txBody>
      </p:sp>
      <p:sp>
        <p:nvSpPr>
          <p:cNvPr id="11" name="標題 1"/>
          <p:cNvSpPr txBox="1">
            <a:spLocks/>
          </p:cNvSpPr>
          <p:nvPr/>
        </p:nvSpPr>
        <p:spPr>
          <a:xfrm>
            <a:off x="1043608" y="5373216"/>
            <a:ext cx="6768752"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標楷體" pitchFamily="65" charset="-120"/>
                <a:ea typeface="標楷體" pitchFamily="65" charset="-120"/>
                <a:cs typeface="+mj-cs"/>
              </a:rPr>
              <a:t>反應速率定律式</a:t>
            </a:r>
            <a:endParaRPr kumimoji="0" lang="zh-TW" alt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圖片 11" descr="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501008"/>
            <a:ext cx="5112568" cy="1872208"/>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13" name="內容版面配置區 2"/>
          <p:cNvSpPr txBox="1">
            <a:spLocks/>
          </p:cNvSpPr>
          <p:nvPr/>
        </p:nvSpPr>
        <p:spPr>
          <a:xfrm>
            <a:off x="539552" y="5877272"/>
            <a:ext cx="8219256"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TW"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R = k [A]</a:t>
            </a:r>
            <a:r>
              <a:rPr kumimoji="0" lang="en-US" altLang="zh-TW" sz="3200" b="0" i="0" u="none" strike="noStrike" kern="1200" cap="none" spc="0" normalizeH="0" baseline="30000" noProof="0" dirty="0" smtClean="0">
                <a:ln>
                  <a:noFill/>
                </a:ln>
                <a:solidFill>
                  <a:schemeClr val="tx1"/>
                </a:solidFill>
                <a:effectLst/>
                <a:uLnTx/>
                <a:uFillTx/>
                <a:latin typeface="Times New Roman" pitchFamily="18" charset="0"/>
                <a:ea typeface="標楷體" pitchFamily="65" charset="-120"/>
                <a:cs typeface="Times New Roman" pitchFamily="18" charset="0"/>
              </a:rPr>
              <a:t>m </a:t>
            </a:r>
            <a:r>
              <a:rPr kumimoji="0" lang="en-US" altLang="zh-TW"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[B]</a:t>
            </a:r>
            <a:r>
              <a:rPr kumimoji="0" lang="en-US" altLang="zh-TW" sz="3200" b="0" i="0" u="none" strike="noStrike" kern="1200" cap="none" spc="0" normalizeH="0" baseline="30000" noProof="0" dirty="0" smtClean="0">
                <a:ln>
                  <a:noFill/>
                </a:ln>
                <a:solidFill>
                  <a:schemeClr val="tx1"/>
                </a:solidFill>
                <a:effectLst/>
                <a:uLnTx/>
                <a:uFillTx/>
                <a:latin typeface="Times New Roman" pitchFamily="18" charset="0"/>
                <a:ea typeface="標楷體" pitchFamily="65" charset="-120"/>
                <a:cs typeface="Times New Roman" pitchFamily="18" charset="0"/>
              </a:rPr>
              <a:t>n</a:t>
            </a:r>
            <a:r>
              <a:rPr kumimoji="0" lang="zh-TW" altLang="en-US" sz="3200" b="0" i="0" u="none" strike="noStrike" kern="1200" cap="none" spc="0" normalizeH="0" baseline="30000" noProof="0" dirty="0" smtClean="0">
                <a:ln>
                  <a:noFill/>
                </a:ln>
                <a:solidFill>
                  <a:schemeClr val="tx1"/>
                </a:solidFill>
                <a:effectLst/>
                <a:uLnTx/>
                <a:uFillTx/>
                <a:latin typeface="Times New Roman" pitchFamily="18" charset="0"/>
                <a:ea typeface="標楷體" pitchFamily="65" charset="-120"/>
                <a:cs typeface="Times New Roman" pitchFamily="18" charset="0"/>
              </a:rPr>
              <a:t>    </a:t>
            </a:r>
            <a:r>
              <a:rPr kumimoji="0" lang="zh-TW" altLang="en-US"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影響</a:t>
            </a:r>
            <a:r>
              <a:rPr kumimoji="0" lang="en-US" altLang="zh-TW"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k</a:t>
            </a:r>
            <a:r>
              <a:rPr kumimoji="0" lang="zh-TW" altLang="en-US"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的因素有那些</a:t>
            </a:r>
            <a:r>
              <a:rPr kumimoji="0" lang="en-US" altLang="zh-TW" sz="3200" b="0" i="0" u="none" strike="noStrike" kern="1200" cap="none" spc="0" normalizeH="0" baseline="0" noProof="0" dirty="0" smtClean="0">
                <a:ln>
                  <a:noFill/>
                </a:ln>
                <a:solidFill>
                  <a:schemeClr val="tx1"/>
                </a:solidFill>
                <a:effectLst/>
                <a:uLnTx/>
                <a:uFillTx/>
                <a:latin typeface="Times New Roman" pitchFamily="18" charset="0"/>
                <a:ea typeface="標楷體" pitchFamily="65" charset="-120"/>
                <a:cs typeface="Times New Roman" pitchFamily="18" charset="0"/>
              </a:rPr>
              <a:t>?</a:t>
            </a:r>
            <a:endParaRPr kumimoji="0" lang="zh-TW" altLang="en-US" sz="3200" b="0" i="0" u="none" strike="noStrike" kern="1200" cap="none" spc="0" normalizeH="0" baseline="0" noProof="0" dirty="0">
              <a:ln>
                <a:noFill/>
              </a:ln>
              <a:solidFill>
                <a:schemeClr val="tx1"/>
              </a:solidFill>
              <a:effectLst/>
              <a:uLnTx/>
              <a:uFillTx/>
              <a:latin typeface="Times New Roman" pitchFamily="18" charset="0"/>
              <a:ea typeface="標楷體" pitchFamily="65" charset="-120"/>
              <a:cs typeface="Times New Roman" pitchFamily="18" charset="0"/>
            </a:endParaRPr>
          </a:p>
        </p:txBody>
      </p:sp>
      <p:sp>
        <p:nvSpPr>
          <p:cNvPr id="14" name="標題 1"/>
          <p:cNvSpPr txBox="1">
            <a:spLocks/>
          </p:cNvSpPr>
          <p:nvPr/>
        </p:nvSpPr>
        <p:spPr>
          <a:xfrm>
            <a:off x="899592" y="404664"/>
            <a:ext cx="7859216" cy="720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i="0" u="none" strike="noStrike" kern="1200" cap="none" spc="-100" normalizeH="0" baseline="0" noProof="0" dirty="0" smtClean="0">
                <a:ln>
                  <a:noFill/>
                </a:ln>
                <a:solidFill>
                  <a:schemeClr val="tx2"/>
                </a:solidFill>
                <a:effectLst/>
                <a:uLnTx/>
                <a:uFillTx/>
                <a:latin typeface="+mj-lt"/>
                <a:ea typeface="+mj-ea"/>
                <a:cs typeface="+mj-cs"/>
              </a:rPr>
              <a:t>同一節課的安排：以碰撞學說為例</a:t>
            </a:r>
            <a:endParaRPr kumimoji="0" lang="zh-TW" altLang="en-US" sz="4000" i="0" u="none" strike="noStrike" kern="1200" cap="none" spc="-100" normalizeH="0" baseline="0" noProof="0" dirty="0">
              <a:ln>
                <a:noFill/>
              </a:ln>
              <a:solidFill>
                <a:schemeClr val="tx2"/>
              </a:solidFill>
              <a:effectLst/>
              <a:uLnTx/>
              <a:uFillTx/>
              <a:latin typeface="+mj-lt"/>
              <a:ea typeface="+mj-ea"/>
              <a:cs typeface="+mj-cs"/>
            </a:endParaRPr>
          </a:p>
        </p:txBody>
      </p:sp>
      <p:sp>
        <p:nvSpPr>
          <p:cNvPr id="6" name="投影片編號版面配置區 5"/>
          <p:cNvSpPr>
            <a:spLocks noGrp="1"/>
          </p:cNvSpPr>
          <p:nvPr>
            <p:ph type="sldNum" sz="quarter" idx="12"/>
          </p:nvPr>
        </p:nvSpPr>
        <p:spPr/>
        <p:txBody>
          <a:bodyPr/>
          <a:lstStyle/>
          <a:p>
            <a:fld id="{6EC71237-5D7A-43D7-85B8-E4904DCDB224}" type="slidenum">
              <a:rPr lang="zh-TW" altLang="en-US" smtClean="0"/>
              <a:pPr/>
              <a:t>37</a:t>
            </a:fld>
            <a:endParaRPr lang="zh-TW" altLang="en-US"/>
          </a:p>
        </p:txBody>
      </p:sp>
    </p:spTree>
    <p:extLst>
      <p:ext uri="{BB962C8B-B14F-4D97-AF65-F5344CB8AC3E}">
        <p14:creationId xmlns:p14="http://schemas.microsoft.com/office/powerpoint/2010/main" val="3802433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76672"/>
            <a:ext cx="8496944" cy="1143000"/>
          </a:xfrm>
        </p:spPr>
        <p:txBody>
          <a:bodyPr/>
          <a:lstStyle/>
          <a:p>
            <a:r>
              <a:rPr lang="zh-TW" altLang="en-US" sz="4000" dirty="0" smtClean="0"/>
              <a:t>跨章節的安排：反應速率與化學平衡</a:t>
            </a:r>
            <a:endParaRPr lang="zh-TW" altLang="en-US" sz="4000" dirty="0"/>
          </a:p>
        </p:txBody>
      </p:sp>
      <p:sp>
        <p:nvSpPr>
          <p:cNvPr id="3" name="內容版面配置區 2"/>
          <p:cNvSpPr>
            <a:spLocks noGrp="1"/>
          </p:cNvSpPr>
          <p:nvPr>
            <p:ph idx="1"/>
          </p:nvPr>
        </p:nvSpPr>
        <p:spPr>
          <a:xfrm>
            <a:off x="611560" y="1628800"/>
            <a:ext cx="8208912" cy="5069160"/>
          </a:xfrm>
        </p:spPr>
        <p:txBody>
          <a:bodyPr>
            <a:normAutofit lnSpcReduction="10000"/>
          </a:bodyPr>
          <a:lstStyle/>
          <a:p>
            <a:r>
              <a:rPr lang="zh-TW" altLang="en-US" sz="2800" dirty="0" smtClean="0"/>
              <a:t>反應速率的教學順序：碰撞學說→反應速率定律式→影響反應速率的因素</a:t>
            </a:r>
            <a:endParaRPr lang="en-US" altLang="zh-TW" sz="2800" dirty="0" smtClean="0"/>
          </a:p>
          <a:p>
            <a:r>
              <a:rPr lang="zh-TW" altLang="en-US" sz="2800" dirty="0" smtClean="0"/>
              <a:t>碰撞學說如前一頁所述，已帶入反應速率定律式</a:t>
            </a:r>
            <a:r>
              <a:rPr lang="en-US" altLang="zh-TW" sz="2800" dirty="0" smtClean="0"/>
              <a:t>(</a:t>
            </a:r>
            <a:r>
              <a:rPr lang="zh-TW" altLang="en-US" sz="2800" dirty="0" smtClean="0"/>
              <a:t>速率常數</a:t>
            </a:r>
            <a:r>
              <a:rPr lang="en-US" altLang="zh-TW" sz="2800" dirty="0" smtClean="0"/>
              <a:t>)</a:t>
            </a:r>
            <a:r>
              <a:rPr lang="zh-TW" altLang="en-US" sz="2800" dirty="0" smtClean="0"/>
              <a:t>以及影響反應速率因素，故學生在學習後面單元時便很容易進入狀況。</a:t>
            </a:r>
            <a:endParaRPr lang="en-US" altLang="zh-TW" sz="2800" dirty="0" smtClean="0"/>
          </a:p>
          <a:p>
            <a:r>
              <a:rPr lang="zh-TW" altLang="en-US" sz="2800" dirty="0" smtClean="0"/>
              <a:t>影響反應速率的單元，帶入可逆反應的反應速率變化，讓學生開始熟悉可逆反應。</a:t>
            </a:r>
            <a:endParaRPr lang="en-US" altLang="zh-TW" sz="2800" dirty="0" smtClean="0"/>
          </a:p>
          <a:p>
            <a:pPr lvl="1"/>
            <a:r>
              <a:rPr lang="zh-TW" altLang="en-US" sz="2600" dirty="0" smtClean="0"/>
              <a:t>探討溫度對反應速率與化學平衡的影響</a:t>
            </a:r>
            <a:endParaRPr lang="en-US" altLang="zh-TW" sz="2600" dirty="0" smtClean="0"/>
          </a:p>
          <a:p>
            <a:pPr lvl="1"/>
            <a:r>
              <a:rPr lang="zh-TW" altLang="en-US" sz="2600" dirty="0" smtClean="0"/>
              <a:t>催化劑對反應速率與化學平衡的影響</a:t>
            </a:r>
            <a:endParaRPr lang="en-US" altLang="zh-TW" sz="2600" dirty="0" smtClean="0"/>
          </a:p>
          <a:p>
            <a:pPr lvl="1"/>
            <a:r>
              <a:rPr lang="zh-TW" altLang="en-US" sz="2600" dirty="0" smtClean="0"/>
              <a:t>以阿瑞尼士方程式，探討平衡常數與速率</a:t>
            </a:r>
            <a:r>
              <a:rPr lang="zh-TW" altLang="en-US" sz="2600" dirty="0" smtClean="0"/>
              <a:t>常數的</a:t>
            </a:r>
            <a:r>
              <a:rPr lang="zh-TW" altLang="en-US" sz="2600" dirty="0" smtClean="0"/>
              <a:t>關係→以分析溫度與催化劑未和對平衡結果的影響不同。</a:t>
            </a:r>
            <a:endParaRPr lang="en-US" altLang="zh-TW" sz="2600" dirty="0" smtClean="0"/>
          </a:p>
          <a:p>
            <a:endParaRPr lang="en-US" altLang="zh-TW" sz="2800" dirty="0" smtClean="0"/>
          </a:p>
          <a:p>
            <a:endParaRPr lang="en-US" altLang="zh-TW" sz="2800" dirty="0" smtClean="0"/>
          </a:p>
          <a:p>
            <a:endParaRPr lang="en-US" altLang="zh-TW" sz="2800" dirty="0" smtClean="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38</a:t>
            </a:fld>
            <a:endParaRPr lang="zh-TW" altLang="en-US"/>
          </a:p>
        </p:txBody>
      </p:sp>
    </p:spTree>
    <p:extLst>
      <p:ext uri="{BB962C8B-B14F-4D97-AF65-F5344CB8AC3E}">
        <p14:creationId xmlns:p14="http://schemas.microsoft.com/office/powerpoint/2010/main" val="281060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記憶的知識要如何設計</a:t>
            </a:r>
            <a:r>
              <a:rPr lang="en-US" altLang="zh-TW" dirty="0" smtClean="0"/>
              <a:t>(1)</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科學科目的記憶知識，背後常是有原理存在的。</a:t>
            </a:r>
            <a:endParaRPr lang="en-US" altLang="zh-TW" sz="2800" dirty="0" smtClean="0"/>
          </a:p>
          <a:p>
            <a:r>
              <a:rPr lang="zh-TW" altLang="en-US" sz="2800" dirty="0" smtClean="0"/>
              <a:t>除了讓學生自學外，如何幫助學生理解或找尋規則。</a:t>
            </a:r>
            <a:endParaRPr lang="en-US" altLang="zh-TW" sz="2800" dirty="0" smtClean="0"/>
          </a:p>
          <a:p>
            <a:r>
              <a:rPr lang="zh-TW" altLang="en-US" sz="2800" dirty="0" smtClean="0"/>
              <a:t>例如：有機化合物的性質</a:t>
            </a:r>
            <a:endParaRPr lang="en-US" altLang="zh-TW" sz="2800" dirty="0" smtClean="0"/>
          </a:p>
          <a:p>
            <a:pPr lvl="1"/>
            <a:r>
              <a:rPr lang="zh-TW" altLang="en-US" sz="2600" dirty="0" smtClean="0"/>
              <a:t>哪些官能基的化合物能溶於水？</a:t>
            </a:r>
            <a:endParaRPr lang="en-US" altLang="zh-TW" sz="2600" dirty="0" smtClean="0"/>
          </a:p>
          <a:p>
            <a:pPr lvl="1"/>
            <a:r>
              <a:rPr lang="zh-TW" altLang="en-US" sz="2600" dirty="0" smtClean="0"/>
              <a:t>你覺得它們的結構有何相似處？</a:t>
            </a:r>
            <a:endParaRPr lang="en-US" altLang="zh-TW" sz="2600" dirty="0" smtClean="0"/>
          </a:p>
          <a:p>
            <a:pPr lvl="1"/>
            <a:r>
              <a:rPr lang="zh-TW" altLang="en-US" sz="2600" dirty="0" smtClean="0"/>
              <a:t>你覺得這些官能基和溶於水的性質間有何關係呢？</a:t>
            </a:r>
            <a:endParaRPr lang="en-US" altLang="zh-TW" sz="2600" dirty="0" smtClean="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39</a:t>
            </a:fld>
            <a:endParaRPr lang="zh-TW" altLang="en-US"/>
          </a:p>
        </p:txBody>
      </p:sp>
    </p:spTree>
    <p:extLst>
      <p:ext uri="{BB962C8B-B14F-4D97-AF65-F5344CB8AC3E}">
        <p14:creationId xmlns:p14="http://schemas.microsoft.com/office/powerpoint/2010/main" val="75951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最初的學習</a:t>
            </a:r>
            <a:endParaRPr lang="zh-TW" altLang="en-US" dirty="0"/>
          </a:p>
        </p:txBody>
      </p:sp>
      <p:sp>
        <p:nvSpPr>
          <p:cNvPr id="3" name="內容版面配置區 2"/>
          <p:cNvSpPr>
            <a:spLocks noGrp="1"/>
          </p:cNvSpPr>
          <p:nvPr>
            <p:ph idx="1"/>
          </p:nvPr>
        </p:nvSpPr>
        <p:spPr/>
        <p:txBody>
          <a:bodyPr>
            <a:normAutofit/>
          </a:bodyPr>
          <a:lstStyle/>
          <a:p>
            <a:r>
              <a:rPr lang="zh-TW" altLang="en-US" sz="2800" dirty="0"/>
              <a:t>父母</a:t>
            </a:r>
            <a:r>
              <a:rPr lang="zh-TW" altLang="en-US" sz="2800" dirty="0" smtClean="0"/>
              <a:t>與嬰孩的對話</a:t>
            </a:r>
            <a:r>
              <a:rPr lang="en-US" altLang="zh-TW" sz="2800" dirty="0" smtClean="0"/>
              <a:t>~~~</a:t>
            </a:r>
            <a:endParaRPr lang="zh-TW" altLang="en-US" sz="28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4</a:t>
            </a:fld>
            <a:endParaRPr lang="zh-TW"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91742"/>
            <a:ext cx="5071120" cy="33112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562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記憶的知識要如何設計</a:t>
            </a:r>
            <a:r>
              <a:rPr lang="en-US" altLang="zh-TW" dirty="0" smtClean="0"/>
              <a:t>(2)</a:t>
            </a:r>
            <a:endParaRPr lang="zh-TW" altLang="en-US" dirty="0"/>
          </a:p>
        </p:txBody>
      </p:sp>
      <p:sp>
        <p:nvSpPr>
          <p:cNvPr id="3" name="內容版面配置區 2"/>
          <p:cNvSpPr>
            <a:spLocks noGrp="1"/>
          </p:cNvSpPr>
          <p:nvPr>
            <p:ph idx="1"/>
          </p:nvPr>
        </p:nvSpPr>
        <p:spPr>
          <a:xfrm>
            <a:off x="467544" y="1816224"/>
            <a:ext cx="6192688" cy="4781128"/>
          </a:xfrm>
        </p:spPr>
        <p:txBody>
          <a:bodyPr>
            <a:normAutofit fontScale="92500" lnSpcReduction="10000"/>
          </a:bodyPr>
          <a:lstStyle/>
          <a:p>
            <a:r>
              <a:rPr lang="zh-TW" altLang="en-US" sz="2800" dirty="0" smtClean="0"/>
              <a:t>例如：常見的化學電池</a:t>
            </a:r>
            <a:endParaRPr lang="en-US" altLang="zh-TW" sz="2800" dirty="0" smtClean="0"/>
          </a:p>
          <a:p>
            <a:pPr lvl="1"/>
            <a:r>
              <a:rPr lang="zh-TW" altLang="zh-TW" sz="2600" dirty="0" smtClean="0"/>
              <a:t>右圖是碳鋅電池，也就是常見的乾電池。正極</a:t>
            </a:r>
            <a:r>
              <a:rPr lang="en-US" altLang="zh-TW" sz="2600" dirty="0" smtClean="0"/>
              <a:t>(</a:t>
            </a:r>
            <a:r>
              <a:rPr lang="zh-TW" altLang="zh-TW" sz="2600" dirty="0" smtClean="0"/>
              <a:t>陰極</a:t>
            </a:r>
            <a:r>
              <a:rPr lang="en-US" altLang="zh-TW" sz="2600" dirty="0" smtClean="0"/>
              <a:t>)</a:t>
            </a:r>
            <a:r>
              <a:rPr lang="zh-TW" altLang="zh-TW" sz="2600" dirty="0" smtClean="0"/>
              <a:t>是以碳棒為電極，負極</a:t>
            </a:r>
            <a:r>
              <a:rPr lang="en-US" altLang="zh-TW" sz="2600" dirty="0" smtClean="0"/>
              <a:t>(</a:t>
            </a:r>
            <a:r>
              <a:rPr lang="zh-TW" altLang="zh-TW" sz="2600" dirty="0" smtClean="0"/>
              <a:t>陽極</a:t>
            </a:r>
            <a:r>
              <a:rPr lang="en-US" altLang="zh-TW" sz="2600" dirty="0" smtClean="0"/>
              <a:t>)</a:t>
            </a:r>
            <a:r>
              <a:rPr lang="zh-TW" altLang="zh-TW" sz="2600" dirty="0" smtClean="0"/>
              <a:t>是以鋅片為電極。</a:t>
            </a:r>
          </a:p>
          <a:p>
            <a:pPr marL="1291590" lvl="2" indent="-514350">
              <a:buClr>
                <a:schemeClr val="accent1">
                  <a:lumMod val="50000"/>
                </a:schemeClr>
              </a:buClr>
              <a:buFont typeface="+mj-lt"/>
              <a:buAutoNum type="arabicPeriod"/>
            </a:pPr>
            <a:r>
              <a:rPr lang="zh-TW" altLang="zh-TW" sz="2400" dirty="0" smtClean="0"/>
              <a:t>陽極是由鋅發生反應，你能寫出它的半反應式嗎？</a:t>
            </a:r>
          </a:p>
          <a:p>
            <a:pPr marL="1291590" lvl="2" indent="-514350">
              <a:buClr>
                <a:schemeClr val="accent1">
                  <a:lumMod val="50000"/>
                </a:schemeClr>
              </a:buClr>
              <a:buFont typeface="+mj-lt"/>
              <a:buAutoNum type="arabicPeriod"/>
            </a:pPr>
            <a:r>
              <a:rPr lang="en-US" altLang="zh-TW" sz="2400" dirty="0" smtClean="0"/>
              <a:t> </a:t>
            </a:r>
            <a:r>
              <a:rPr lang="zh-TW" altLang="zh-TW" sz="2400" dirty="0" smtClean="0"/>
              <a:t>陰極的碳棒並不參與反應，只傳遞電子，這樣的電極稱為「惰性電極」。陰極真正反應的是</a:t>
            </a:r>
            <a:r>
              <a:rPr lang="en-US" altLang="zh-TW" sz="2400" dirty="0" err="1" smtClean="0"/>
              <a:t>NH</a:t>
            </a:r>
            <a:r>
              <a:rPr lang="en-US" altLang="zh-TW" sz="2400" baseline="-25000" dirty="0" err="1" smtClean="0"/>
              <a:t>4</a:t>
            </a:r>
            <a:r>
              <a:rPr lang="en-US" altLang="zh-TW" sz="2400" baseline="30000" dirty="0" smtClean="0"/>
              <a:t>+</a:t>
            </a:r>
            <a:r>
              <a:rPr lang="zh-TW" altLang="zh-TW" sz="2400" dirty="0" smtClean="0"/>
              <a:t>與</a:t>
            </a:r>
            <a:r>
              <a:rPr lang="en-US" altLang="zh-TW" sz="2400" dirty="0" err="1" smtClean="0"/>
              <a:t>MnO</a:t>
            </a:r>
            <a:r>
              <a:rPr lang="en-US" altLang="zh-TW" sz="2400" baseline="-25000" dirty="0" err="1" smtClean="0"/>
              <a:t>2</a:t>
            </a:r>
            <a:r>
              <a:rPr lang="zh-TW" altLang="zh-TW" sz="2400" dirty="0" smtClean="0"/>
              <a:t>。NH</a:t>
            </a:r>
            <a:r>
              <a:rPr lang="zh-TW" altLang="zh-TW" sz="2400" baseline="-25000" dirty="0" smtClean="0"/>
              <a:t>4</a:t>
            </a:r>
            <a:r>
              <a:rPr lang="zh-TW" altLang="zh-TW" sz="2400" baseline="30000" dirty="0" smtClean="0"/>
              <a:t>＋</a:t>
            </a:r>
            <a:r>
              <a:rPr lang="zh-TW" altLang="zh-TW" sz="2400" dirty="0" smtClean="0"/>
              <a:t>離子還原產生氫氣與氨氣，釋出的氫再被二氧化錳所氧化。你能寫出NH</a:t>
            </a:r>
            <a:r>
              <a:rPr lang="zh-TW" altLang="zh-TW" sz="2400" baseline="-25000" dirty="0" smtClean="0"/>
              <a:t>4</a:t>
            </a:r>
            <a:r>
              <a:rPr lang="zh-TW" altLang="zh-TW" sz="2400" baseline="30000" dirty="0" smtClean="0"/>
              <a:t>＋</a:t>
            </a:r>
            <a:r>
              <a:rPr lang="zh-TW" altLang="zh-TW" sz="2400" dirty="0" smtClean="0"/>
              <a:t>的半反應式與</a:t>
            </a:r>
            <a:r>
              <a:rPr lang="en-US" altLang="zh-TW" sz="2400" dirty="0" err="1" smtClean="0"/>
              <a:t>MnO</a:t>
            </a:r>
            <a:r>
              <a:rPr lang="en-US" altLang="zh-TW" sz="2400" baseline="-25000" dirty="0" err="1" smtClean="0"/>
              <a:t>2</a:t>
            </a:r>
            <a:r>
              <a:rPr lang="zh-TW" altLang="zh-TW" sz="2400" dirty="0" smtClean="0"/>
              <a:t>和氫氣的反應式嗎？</a:t>
            </a:r>
          </a:p>
          <a:p>
            <a:pPr marL="1291590" lvl="2" indent="-514350">
              <a:buClr>
                <a:schemeClr val="accent1">
                  <a:lumMod val="50000"/>
                </a:schemeClr>
              </a:buClr>
              <a:buFont typeface="+mj-lt"/>
              <a:buAutoNum type="arabicPeriod"/>
            </a:pPr>
            <a:r>
              <a:rPr lang="zh-TW" altLang="zh-TW" sz="2400" dirty="0" smtClean="0"/>
              <a:t>若合併上述陰極與陽極半反應式，則總反應式為何？</a:t>
            </a:r>
          </a:p>
          <a:p>
            <a:endParaRPr lang="en-US" altLang="zh-TW" sz="2800" dirty="0" smtClean="0"/>
          </a:p>
        </p:txBody>
      </p:sp>
      <p:pic>
        <p:nvPicPr>
          <p:cNvPr id="4" name="圖片 3" descr="ZMHT6-6-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628800"/>
            <a:ext cx="2232248" cy="1872208"/>
          </a:xfrm>
          <a:prstGeom prst="rect">
            <a:avLst/>
          </a:prstGeom>
          <a:noFill/>
          <a:ln>
            <a:noFill/>
          </a:ln>
        </p:spPr>
      </p:pic>
      <p:sp>
        <p:nvSpPr>
          <p:cNvPr id="5" name="投影片編號版面配置區 4"/>
          <p:cNvSpPr>
            <a:spLocks noGrp="1"/>
          </p:cNvSpPr>
          <p:nvPr>
            <p:ph type="sldNum" sz="quarter" idx="12"/>
          </p:nvPr>
        </p:nvSpPr>
        <p:spPr/>
        <p:txBody>
          <a:bodyPr/>
          <a:lstStyle/>
          <a:p>
            <a:fld id="{6EC71237-5D7A-43D7-85B8-E4904DCDB224}" type="slidenum">
              <a:rPr lang="zh-TW" altLang="en-US" smtClean="0"/>
              <a:pPr/>
              <a:t>40</a:t>
            </a:fld>
            <a:endParaRPr lang="zh-TW" altLang="en-US"/>
          </a:p>
        </p:txBody>
      </p:sp>
    </p:spTree>
    <p:extLst>
      <p:ext uri="{BB962C8B-B14F-4D97-AF65-F5344CB8AC3E}">
        <p14:creationId xmlns:p14="http://schemas.microsoft.com/office/powerpoint/2010/main" val="263585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Jump</a:t>
            </a:r>
            <a:r>
              <a:rPr lang="zh-TW" altLang="en-US" dirty="0" smtClean="0"/>
              <a:t>課程的設計</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sz="2800" dirty="0" smtClean="0"/>
              <a:t>更深入的理論探討</a:t>
            </a:r>
            <a:endParaRPr lang="en-US" altLang="zh-TW" sz="2800" dirty="0" smtClean="0"/>
          </a:p>
          <a:p>
            <a:pPr lvl="1"/>
            <a:r>
              <a:rPr lang="zh-TW" altLang="en-US" sz="2600" dirty="0" smtClean="0"/>
              <a:t>大學理論的導入：不是為了超前，是為了讓學生更理解。</a:t>
            </a:r>
            <a:endParaRPr lang="en-US" altLang="zh-TW" sz="2600" dirty="0" smtClean="0"/>
          </a:p>
          <a:p>
            <a:pPr lvl="1"/>
            <a:r>
              <a:rPr lang="zh-TW" altLang="en-US" sz="2600" dirty="0" smtClean="0"/>
              <a:t>例如：理想氣體單元導入「凡得瓦理想氣體修正方程式」；反應速率導入阿瑞尼士方程式；化學平衡導入「亂度」的概念。</a:t>
            </a:r>
            <a:endParaRPr lang="en-US" altLang="zh-TW" sz="2600" dirty="0" smtClean="0"/>
          </a:p>
          <a:p>
            <a:r>
              <a:rPr lang="zh-TW" altLang="en-US" sz="2800" dirty="0" smtClean="0"/>
              <a:t>更複雜的問題情境</a:t>
            </a:r>
            <a:endParaRPr lang="en-US" altLang="zh-TW" sz="2800" dirty="0" smtClean="0"/>
          </a:p>
          <a:p>
            <a:pPr lvl="1"/>
            <a:r>
              <a:rPr lang="zh-TW" altLang="en-US" sz="2600" dirty="0"/>
              <a:t>挑戰學生的</a:t>
            </a:r>
            <a:r>
              <a:rPr lang="zh-TW" altLang="en-US" sz="2600" dirty="0" smtClean="0"/>
              <a:t>理解，培養學生的閱讀、分析與讀圖表等</a:t>
            </a:r>
            <a:r>
              <a:rPr lang="zh-TW" altLang="en-US" sz="2600" dirty="0"/>
              <a:t>等</a:t>
            </a:r>
            <a:r>
              <a:rPr lang="zh-TW" altLang="en-US" sz="2600" dirty="0" smtClean="0"/>
              <a:t>能力。</a:t>
            </a:r>
            <a:endParaRPr lang="en-US" altLang="zh-TW" sz="2600" dirty="0" smtClean="0"/>
          </a:p>
          <a:p>
            <a:r>
              <a:rPr lang="zh-TW" altLang="en-US" sz="2800" dirty="0" smtClean="0"/>
              <a:t>更複雜的變因考量：多變因的問題情境。</a:t>
            </a: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41</a:t>
            </a:fld>
            <a:endParaRPr lang="zh-TW" altLang="en-US"/>
          </a:p>
        </p:txBody>
      </p:sp>
    </p:spTree>
    <p:extLst>
      <p:ext uri="{BB962C8B-B14F-4D97-AF65-F5344CB8AC3E}">
        <p14:creationId xmlns:p14="http://schemas.microsoft.com/office/powerpoint/2010/main" val="3223316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0" dirty="0" smtClean="0"/>
              <a:t>科學課程設計</a:t>
            </a:r>
            <a:endParaRPr lang="zh-TW" altLang="en-US" sz="4800" b="0" dirty="0"/>
          </a:p>
        </p:txBody>
      </p:sp>
      <p:sp>
        <p:nvSpPr>
          <p:cNvPr id="3" name="文字版面配置區 2"/>
          <p:cNvSpPr>
            <a:spLocks noGrp="1"/>
          </p:cNvSpPr>
          <p:nvPr>
            <p:ph type="body" idx="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EC71237-5D7A-43D7-85B8-E4904DCDB224}" type="slidenum">
              <a:rPr lang="zh-TW" altLang="en-US" smtClean="0"/>
              <a:pPr/>
              <a:t>42</a:t>
            </a:fld>
            <a:endParaRPr lang="zh-TW" altLang="en-US"/>
          </a:p>
        </p:txBody>
      </p:sp>
    </p:spTree>
    <p:extLst>
      <p:ext uri="{BB962C8B-B14F-4D97-AF65-F5344CB8AC3E}">
        <p14:creationId xmlns:p14="http://schemas.microsoft.com/office/powerpoint/2010/main" val="3496946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科學的學科本質</a:t>
            </a:r>
            <a:endParaRPr lang="zh-TW" altLang="en-US" dirty="0"/>
          </a:p>
        </p:txBody>
      </p:sp>
      <p:sp>
        <p:nvSpPr>
          <p:cNvPr id="3" name="內容版面配置區 2"/>
          <p:cNvSpPr>
            <a:spLocks noGrp="1"/>
          </p:cNvSpPr>
          <p:nvPr>
            <p:ph idx="1"/>
          </p:nvPr>
        </p:nvSpPr>
        <p:spPr>
          <a:xfrm>
            <a:off x="683568" y="1690464"/>
            <a:ext cx="7772400" cy="4114800"/>
          </a:xfrm>
        </p:spPr>
        <p:txBody>
          <a:bodyPr>
            <a:noAutofit/>
          </a:bodyPr>
          <a:lstStyle/>
          <a:p>
            <a:r>
              <a:rPr lang="zh-TW" altLang="en-US" sz="2800" dirty="0" smtClean="0"/>
              <a:t>科學</a:t>
            </a:r>
            <a:endParaRPr lang="en-US" altLang="zh-TW" sz="2800" dirty="0" smtClean="0"/>
          </a:p>
          <a:p>
            <a:pPr lvl="1"/>
            <a:r>
              <a:rPr lang="zh-TW" altLang="zh-TW" sz="2600" dirty="0" smtClean="0"/>
              <a:t>科學思考</a:t>
            </a:r>
            <a:r>
              <a:rPr lang="zh-TW" altLang="en-US" sz="2600" dirty="0" smtClean="0"/>
              <a:t>：歸納、演繹、借繹等邏輯思考方式</a:t>
            </a:r>
            <a:endParaRPr lang="en-US" altLang="zh-TW" sz="2600" dirty="0" smtClean="0"/>
          </a:p>
          <a:p>
            <a:pPr lvl="1"/>
            <a:r>
              <a:rPr lang="zh-TW" altLang="en-US" sz="2600" dirty="0" smtClean="0"/>
              <a:t>科學</a:t>
            </a:r>
            <a:r>
              <a:rPr lang="zh-TW" altLang="zh-TW" sz="2600" dirty="0" smtClean="0"/>
              <a:t>論證</a:t>
            </a:r>
            <a:r>
              <a:rPr lang="zh-TW" altLang="en-US" sz="2600" dirty="0" smtClean="0"/>
              <a:t>：</a:t>
            </a:r>
            <a:r>
              <a:rPr lang="zh-TW" altLang="en-US" sz="2600" dirty="0"/>
              <a:t>資料→</a:t>
            </a:r>
            <a:r>
              <a:rPr lang="zh-TW" altLang="en-US" sz="2600" dirty="0" smtClean="0"/>
              <a:t>假說→實驗→結論</a:t>
            </a:r>
            <a:endParaRPr lang="en-US" altLang="zh-TW" sz="2600" dirty="0" smtClean="0"/>
          </a:p>
          <a:p>
            <a:pPr marL="411480" lvl="1" indent="0">
              <a:buNone/>
            </a:pPr>
            <a:r>
              <a:rPr lang="zh-TW" altLang="en-US" sz="2600" dirty="0"/>
              <a:t> </a:t>
            </a:r>
            <a:r>
              <a:rPr lang="zh-TW" altLang="en-US" sz="2600" dirty="0" smtClean="0"/>
              <a:t>                       資料→論據</a:t>
            </a:r>
            <a:r>
              <a:rPr lang="en-US" altLang="zh-TW" sz="2600" dirty="0" smtClean="0"/>
              <a:t>(</a:t>
            </a:r>
            <a:r>
              <a:rPr lang="zh-TW" altLang="en-US" sz="2600" dirty="0" smtClean="0"/>
              <a:t>理論支持</a:t>
            </a:r>
            <a:r>
              <a:rPr lang="en-US" altLang="zh-TW" sz="2600" dirty="0" smtClean="0"/>
              <a:t>)</a:t>
            </a:r>
            <a:r>
              <a:rPr lang="zh-TW" altLang="en-US" sz="2600" dirty="0" smtClean="0"/>
              <a:t>→結論</a:t>
            </a:r>
            <a:endParaRPr lang="en-US" altLang="zh-TW" sz="2600" dirty="0" smtClean="0"/>
          </a:p>
          <a:p>
            <a:pPr lvl="1"/>
            <a:r>
              <a:rPr lang="zh-TW" altLang="en-US" sz="2600" dirty="0" smtClean="0"/>
              <a:t>科學知識的產生</a:t>
            </a:r>
            <a:endParaRPr lang="en-US" altLang="zh-TW" sz="2600" dirty="0" smtClean="0"/>
          </a:p>
          <a:p>
            <a:pPr lvl="1"/>
            <a:r>
              <a:rPr lang="zh-TW" altLang="en-US" sz="2600" dirty="0"/>
              <a:t>科學社群的</a:t>
            </a:r>
            <a:r>
              <a:rPr lang="zh-TW" altLang="en-US" sz="2600" dirty="0" smtClean="0"/>
              <a:t>活動</a:t>
            </a:r>
            <a:endParaRPr lang="en-US" altLang="zh-TW" sz="2600" dirty="0" smtClean="0"/>
          </a:p>
          <a:p>
            <a:r>
              <a:rPr lang="zh-TW" altLang="en-US" sz="2800" dirty="0" smtClean="0"/>
              <a:t>學科本質─以化學為例</a:t>
            </a:r>
            <a:endParaRPr lang="en-US" altLang="zh-TW" sz="2800" dirty="0" smtClean="0"/>
          </a:p>
          <a:p>
            <a:pPr lvl="1"/>
            <a:r>
              <a:rPr lang="zh-TW" altLang="en-US" sz="2600" dirty="0" smtClean="0"/>
              <a:t>以微觀粒子觀點，探討巨觀的物質特性，以及物質的反應。</a:t>
            </a:r>
            <a:endParaRPr lang="en-US" altLang="zh-TW" sz="2600" dirty="0" smtClean="0"/>
          </a:p>
          <a:p>
            <a:pPr lvl="1"/>
            <a:r>
              <a:rPr lang="zh-TW" altLang="zh-TW" sz="2600" dirty="0" smtClean="0"/>
              <a:t>了解</a:t>
            </a:r>
            <a:r>
              <a:rPr lang="zh-TW" altLang="zh-TW" sz="2600" dirty="0"/>
              <a:t>化學原理及應用與實驗活動</a:t>
            </a:r>
            <a:r>
              <a:rPr lang="zh-TW" altLang="zh-TW" sz="2600" dirty="0" smtClean="0"/>
              <a:t>學習</a:t>
            </a:r>
            <a:r>
              <a:rPr lang="zh-TW" altLang="en-US" sz="2600" dirty="0" smtClean="0"/>
              <a:t>。</a:t>
            </a:r>
            <a:endParaRPr lang="zh-TW" altLang="en-US" sz="26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43</a:t>
            </a:fld>
            <a:endParaRPr lang="zh-TW" altLang="en-US"/>
          </a:p>
        </p:txBody>
      </p:sp>
    </p:spTree>
    <p:extLst>
      <p:ext uri="{BB962C8B-B14F-4D97-AF65-F5344CB8AC3E}">
        <p14:creationId xmlns:p14="http://schemas.microsoft.com/office/powerpoint/2010/main" val="1316021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科學課程活動的類型</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sz="2800" dirty="0" smtClean="0"/>
              <a:t>閱讀文本</a:t>
            </a:r>
            <a:endParaRPr lang="en-US" altLang="zh-TW" sz="2800" dirty="0" smtClean="0"/>
          </a:p>
          <a:p>
            <a:r>
              <a:rPr lang="zh-TW" altLang="en-US" sz="2800" dirty="0"/>
              <a:t>異</a:t>
            </a:r>
            <a:r>
              <a:rPr lang="zh-TW" altLang="en-US" sz="2800" dirty="0" smtClean="0"/>
              <a:t>例討論</a:t>
            </a:r>
            <a:endParaRPr lang="en-US" altLang="zh-TW" sz="2800" dirty="0" smtClean="0"/>
          </a:p>
          <a:p>
            <a:r>
              <a:rPr lang="zh-TW" altLang="en-US" sz="2800" dirty="0"/>
              <a:t>類比</a:t>
            </a:r>
            <a:endParaRPr lang="en-US" altLang="zh-TW" sz="2800" dirty="0" smtClean="0"/>
          </a:p>
          <a:p>
            <a:r>
              <a:rPr lang="zh-TW" altLang="en-US" sz="2800" dirty="0" smtClean="0"/>
              <a:t>預測─觀察─解釋</a:t>
            </a:r>
            <a:r>
              <a:rPr lang="en-US" altLang="zh-TW" sz="2800" dirty="0" smtClean="0"/>
              <a:t>(prediction</a:t>
            </a:r>
            <a:r>
              <a:rPr lang="zh-TW" altLang="en-US" sz="2800" dirty="0" smtClean="0"/>
              <a:t>─</a:t>
            </a:r>
            <a:r>
              <a:rPr lang="en-US" altLang="zh-TW" sz="2800" dirty="0" smtClean="0"/>
              <a:t>observation</a:t>
            </a:r>
            <a:r>
              <a:rPr lang="zh-TW" altLang="en-US" sz="2800" dirty="0" smtClean="0"/>
              <a:t>─</a:t>
            </a:r>
            <a:r>
              <a:rPr lang="en-US" altLang="zh-TW" sz="2800" dirty="0" smtClean="0"/>
              <a:t>explanation,</a:t>
            </a:r>
            <a:r>
              <a:rPr lang="zh-TW" altLang="en-US" sz="2800" dirty="0" smtClean="0"/>
              <a:t> </a:t>
            </a:r>
            <a:r>
              <a:rPr lang="en-US" altLang="zh-TW" sz="2800" dirty="0" smtClean="0"/>
              <a:t>POE)</a:t>
            </a:r>
          </a:p>
          <a:p>
            <a:r>
              <a:rPr lang="zh-TW" altLang="en-US" sz="2800" dirty="0" smtClean="0"/>
              <a:t>建立模型</a:t>
            </a:r>
            <a:endParaRPr lang="en-US" altLang="zh-TW" sz="2800" dirty="0" smtClean="0"/>
          </a:p>
          <a:p>
            <a:pPr lvl="1"/>
            <a:r>
              <a:rPr lang="zh-TW" altLang="en-US" sz="2600" dirty="0" smtClean="0"/>
              <a:t>圖畫模型</a:t>
            </a:r>
            <a:endParaRPr lang="en-US" altLang="zh-TW" sz="2600" dirty="0" smtClean="0"/>
          </a:p>
          <a:p>
            <a:pPr lvl="1"/>
            <a:r>
              <a:rPr lang="zh-TW" altLang="en-US" sz="2600" dirty="0"/>
              <a:t>實體</a:t>
            </a:r>
            <a:r>
              <a:rPr lang="zh-TW" altLang="en-US" sz="2600" dirty="0" smtClean="0"/>
              <a:t>模型</a:t>
            </a:r>
            <a:endParaRPr lang="en-US" altLang="zh-TW" sz="2600" dirty="0" smtClean="0"/>
          </a:p>
          <a:p>
            <a:pPr lvl="1"/>
            <a:r>
              <a:rPr lang="zh-TW" altLang="en-US" sz="2600" dirty="0"/>
              <a:t>數學</a:t>
            </a:r>
            <a:r>
              <a:rPr lang="zh-TW" altLang="en-US" sz="2600" dirty="0" smtClean="0"/>
              <a:t>模型</a:t>
            </a:r>
            <a:endParaRPr lang="en-US" altLang="zh-TW" sz="2600" dirty="0" smtClean="0"/>
          </a:p>
          <a:p>
            <a:r>
              <a:rPr lang="zh-TW" altLang="en-US" sz="2800" dirty="0"/>
              <a:t>實驗活動</a:t>
            </a:r>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44</a:t>
            </a:fld>
            <a:endParaRPr lang="zh-TW" altLang="en-US"/>
          </a:p>
        </p:txBody>
      </p:sp>
    </p:spTree>
    <p:extLst>
      <p:ext uri="{BB962C8B-B14F-4D97-AF65-F5344CB8AC3E}">
        <p14:creationId xmlns:p14="http://schemas.microsoft.com/office/powerpoint/2010/main" val="1620661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閱讀文本</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電負度文本閱讀</a:t>
            </a:r>
            <a:r>
              <a:rPr lang="en-US" altLang="zh-TW" sz="2800" dirty="0" smtClean="0"/>
              <a:t>(</a:t>
            </a:r>
            <a:r>
              <a:rPr lang="zh-TW" altLang="en-US" sz="2800" dirty="0" smtClean="0"/>
              <a:t>參見附件四</a:t>
            </a:r>
            <a:r>
              <a:rPr lang="en-US" altLang="zh-TW" sz="2800" dirty="0" smtClean="0"/>
              <a:t>)</a:t>
            </a:r>
          </a:p>
          <a:p>
            <a:pPr lvl="1"/>
            <a:r>
              <a:rPr lang="zh-TW" altLang="en-US" sz="2600" dirty="0" smtClean="0"/>
              <a:t>高二上第三章介紹電池，電池原理為氧化還原反應。故先教授氧化還原單元，以便學生能了解半反應。</a:t>
            </a:r>
            <a:endParaRPr lang="en-US" altLang="zh-TW" sz="2600" dirty="0" smtClean="0"/>
          </a:p>
          <a:p>
            <a:pPr lvl="1"/>
            <a:r>
              <a:rPr lang="zh-TW" altLang="en-US" sz="2600" dirty="0" smtClean="0"/>
              <a:t>但氧化還原反應的基礎原因是氧化數，這是由於</a:t>
            </a:r>
            <a:r>
              <a:rPr lang="zh-TW" altLang="zh-TW" sz="2600" dirty="0"/>
              <a:t>由於化合物中不同原子對於共用電子對的吸引程度不同，即電負度不同，所造成之一種「假想電荷」</a:t>
            </a:r>
            <a:r>
              <a:rPr lang="zh-TW" altLang="zh-TW" sz="2600" dirty="0" smtClean="0"/>
              <a:t>。</a:t>
            </a:r>
            <a:r>
              <a:rPr lang="zh-TW" altLang="en-US" sz="2600" dirty="0" smtClean="0"/>
              <a:t>故先讓學生閱讀電負度的文本。</a:t>
            </a:r>
            <a:endParaRPr lang="en-US" altLang="zh-TW" sz="2600" dirty="0" smtClean="0"/>
          </a:p>
          <a:p>
            <a:pPr lvl="1"/>
            <a:r>
              <a:rPr lang="zh-TW" altLang="en-US" sz="2600" dirty="0" smtClean="0"/>
              <a:t>動動腦問題的引導。</a:t>
            </a:r>
            <a:endParaRPr lang="zh-TW" altLang="en-US" sz="26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45</a:t>
            </a:fld>
            <a:endParaRPr lang="zh-TW" altLang="en-US"/>
          </a:p>
        </p:txBody>
      </p:sp>
    </p:spTree>
    <p:extLst>
      <p:ext uri="{BB962C8B-B14F-4D97-AF65-F5344CB8AC3E}">
        <p14:creationId xmlns:p14="http://schemas.microsoft.com/office/powerpoint/2010/main" val="3625680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sz="3600" dirty="0"/>
              <a:t>異例</a:t>
            </a:r>
            <a:r>
              <a:rPr lang="zh-TW" altLang="en-US" sz="3600" dirty="0" smtClean="0"/>
              <a:t>討論</a:t>
            </a:r>
            <a:endParaRPr lang="zh-TW" altLang="en-US" sz="2800" dirty="0"/>
          </a:p>
        </p:txBody>
      </p:sp>
      <p:sp>
        <p:nvSpPr>
          <p:cNvPr id="3" name="內容版面配置區 2"/>
          <p:cNvSpPr>
            <a:spLocks noGrp="1"/>
          </p:cNvSpPr>
          <p:nvPr>
            <p:ph idx="1"/>
          </p:nvPr>
        </p:nvSpPr>
        <p:spPr/>
        <p:txBody>
          <a:bodyPr>
            <a:normAutofit/>
          </a:bodyPr>
          <a:lstStyle/>
          <a:p>
            <a:r>
              <a:rPr lang="zh-TW" altLang="zh-TW" sz="2800" dirty="0"/>
              <a:t>當既有的概念發生某種衝突時，</a:t>
            </a:r>
            <a:r>
              <a:rPr lang="zh-TW" altLang="zh-TW" sz="2800" dirty="0" smtClean="0"/>
              <a:t>學</a:t>
            </a:r>
            <a:r>
              <a:rPr lang="zh-TW" altLang="en-US" sz="2800" dirty="0" smtClean="0"/>
              <a:t>生</a:t>
            </a:r>
            <a:r>
              <a:rPr lang="zh-TW" altLang="zh-TW" sz="2800" dirty="0" smtClean="0"/>
              <a:t>會</a:t>
            </a:r>
            <a:r>
              <a:rPr lang="zh-TW" altLang="zh-TW" sz="2800" dirty="0"/>
              <a:t>將它視為異例</a:t>
            </a:r>
            <a:r>
              <a:rPr lang="zh-TW" altLang="zh-TW" sz="2800" dirty="0" smtClean="0"/>
              <a:t>。</a:t>
            </a:r>
            <a:endParaRPr lang="en-US" altLang="zh-TW" sz="2800" dirty="0" smtClean="0"/>
          </a:p>
          <a:p>
            <a:pPr lvl="1"/>
            <a:r>
              <a:rPr lang="zh-TW" altLang="en-US" sz="2600" dirty="0"/>
              <a:t>例如：</a:t>
            </a:r>
            <a:r>
              <a:rPr lang="zh-TW" altLang="en-US" sz="2600" dirty="0" smtClean="0"/>
              <a:t>二氧化碳與鎂的反應</a:t>
            </a:r>
            <a:endParaRPr lang="en-US" altLang="zh-TW" sz="2600" dirty="0" smtClean="0"/>
          </a:p>
          <a:p>
            <a:pPr lvl="1"/>
            <a:r>
              <a:rPr lang="zh-TW" altLang="en-US" sz="2600" dirty="0" smtClean="0"/>
              <a:t>將鎂置於</a:t>
            </a:r>
            <a:r>
              <a:rPr lang="en-US" altLang="zh-TW" sz="2600" dirty="0" smtClean="0"/>
              <a:t>CO2</a:t>
            </a:r>
            <a:r>
              <a:rPr lang="zh-TW" altLang="en-US" sz="2600" dirty="0" smtClean="0"/>
              <a:t>中讓學生討論為何鎂會燃燒</a:t>
            </a:r>
            <a:r>
              <a:rPr lang="en-US" altLang="zh-TW" sz="2600" dirty="0" smtClean="0"/>
              <a:t>…</a:t>
            </a:r>
            <a:endParaRPr lang="zh-TW" altLang="en-US" sz="26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46</a:t>
            </a:fld>
            <a:endParaRPr lang="zh-TW" altLang="en-US"/>
          </a:p>
        </p:txBody>
      </p:sp>
    </p:spTree>
    <p:extLst>
      <p:ext uri="{BB962C8B-B14F-4D97-AF65-F5344CB8AC3E}">
        <p14:creationId xmlns:p14="http://schemas.microsoft.com/office/powerpoint/2010/main" val="3091028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類比</a:t>
            </a:r>
            <a:endParaRPr lang="zh-TW" altLang="en-US" sz="3200" dirty="0"/>
          </a:p>
        </p:txBody>
      </p:sp>
      <p:sp>
        <p:nvSpPr>
          <p:cNvPr id="3" name="內容版面配置區 2"/>
          <p:cNvSpPr>
            <a:spLocks noGrp="1"/>
          </p:cNvSpPr>
          <p:nvPr>
            <p:ph idx="1"/>
          </p:nvPr>
        </p:nvSpPr>
        <p:spPr>
          <a:xfrm>
            <a:off x="457200" y="1600200"/>
            <a:ext cx="8147248" cy="4925144"/>
          </a:xfrm>
        </p:spPr>
        <p:txBody>
          <a:bodyPr>
            <a:normAutofit/>
          </a:bodyPr>
          <a:lstStyle/>
          <a:p>
            <a:r>
              <a:rPr lang="zh-TW" altLang="zh-TW" sz="2800" dirty="0"/>
              <a:t>有一天小凱、小雯與小平三個人一起到餐廳用餐，餐廳只剩下一張六邊形桌子的座位，共有六張椅子。請問他們有幾種座位關係的安排方式呢</a:t>
            </a:r>
            <a:r>
              <a:rPr lang="en-US" altLang="zh-TW" sz="2800" dirty="0"/>
              <a:t>(</a:t>
            </a:r>
            <a:r>
              <a:rPr lang="zh-TW" altLang="zh-TW" sz="2800" dirty="0"/>
              <a:t>坐隔壁是一種，中間空一張椅子又是另一種，依此類推</a:t>
            </a:r>
            <a:r>
              <a:rPr lang="en-US" altLang="zh-TW" sz="2800" dirty="0"/>
              <a:t>)</a:t>
            </a:r>
            <a:r>
              <a:rPr lang="zh-TW" altLang="zh-TW" sz="2800" dirty="0" smtClean="0"/>
              <a:t>？</a:t>
            </a:r>
            <a:endParaRPr lang="en-US" altLang="zh-TW" sz="2800" dirty="0" smtClean="0"/>
          </a:p>
          <a:p>
            <a:pPr lvl="1"/>
            <a:r>
              <a:rPr lang="zh-TW" altLang="en-US" sz="2400" dirty="0"/>
              <a:t>類比</a:t>
            </a:r>
            <a:r>
              <a:rPr lang="zh-TW" altLang="en-US" sz="2400" dirty="0" smtClean="0"/>
              <a:t>：</a:t>
            </a:r>
            <a:r>
              <a:rPr lang="en-US" altLang="zh-TW" sz="2400" dirty="0" err="1" smtClean="0"/>
              <a:t>C</a:t>
            </a:r>
            <a:r>
              <a:rPr lang="en-US" altLang="zh-TW" sz="2400" baseline="-25000" dirty="0" err="1" smtClean="0"/>
              <a:t>6</a:t>
            </a:r>
            <a:r>
              <a:rPr lang="en-US" altLang="zh-TW" sz="2400" dirty="0" err="1" smtClean="0"/>
              <a:t>H</a:t>
            </a:r>
            <a:r>
              <a:rPr lang="en-US" altLang="zh-TW" sz="2400" baseline="-25000" dirty="0" err="1" smtClean="0"/>
              <a:t>3</a:t>
            </a:r>
            <a:r>
              <a:rPr lang="en-US" altLang="zh-TW" sz="2400" dirty="0" err="1" smtClean="0"/>
              <a:t>FClBr</a:t>
            </a:r>
            <a:endParaRPr lang="en-US" altLang="zh-TW" sz="2400" dirty="0" smtClean="0"/>
          </a:p>
          <a:p>
            <a:r>
              <a:rPr lang="zh-TW" altLang="zh-TW" sz="2800" dirty="0" smtClean="0"/>
              <a:t>同上題</a:t>
            </a:r>
            <a:r>
              <a:rPr lang="zh-TW" altLang="zh-TW" sz="2800" dirty="0"/>
              <a:t>，但只有其中兩個人再加上有一個海綿寶寶的布娃娃到餐廳用餐。海綿寶寶的布娃娃可以自己單獨座一個位子，也可以由其中一人抱在手上。這樣有幾種座位安排方式呢</a:t>
            </a:r>
            <a:r>
              <a:rPr lang="zh-TW" altLang="zh-TW" sz="2800" dirty="0" smtClean="0"/>
              <a:t>？</a:t>
            </a:r>
            <a:endParaRPr lang="en-US" altLang="zh-TW" sz="2800" dirty="0" smtClean="0"/>
          </a:p>
          <a:p>
            <a:pPr marL="708660" lvl="2">
              <a:buClr>
                <a:schemeClr val="accent1"/>
              </a:buClr>
            </a:pPr>
            <a:r>
              <a:rPr lang="zh-TW" altLang="en-US" sz="2400" dirty="0"/>
              <a:t>類比</a:t>
            </a:r>
            <a:r>
              <a:rPr lang="zh-TW" altLang="en-US" sz="2400" dirty="0" smtClean="0"/>
              <a:t>：</a:t>
            </a:r>
            <a:r>
              <a:rPr lang="en-US" altLang="zh-TW" sz="2400" dirty="0" err="1"/>
              <a:t>C</a:t>
            </a:r>
            <a:r>
              <a:rPr lang="en-US" altLang="zh-TW" sz="2400" baseline="-25000" dirty="0" err="1"/>
              <a:t>7</a:t>
            </a:r>
            <a:r>
              <a:rPr lang="en-US" altLang="zh-TW" sz="2400" dirty="0" err="1"/>
              <a:t>H</a:t>
            </a:r>
            <a:r>
              <a:rPr lang="en-US" altLang="zh-TW" sz="2400" baseline="-25000" dirty="0" err="1"/>
              <a:t>7</a:t>
            </a:r>
            <a:r>
              <a:rPr lang="en-US" altLang="zh-TW" sz="2400" dirty="0" err="1"/>
              <a:t>Cl</a:t>
            </a:r>
            <a:endParaRPr lang="zh-TW" altLang="en-US"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1331" y="404664"/>
            <a:ext cx="1282729" cy="113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6EC71237-5D7A-43D7-85B8-E4904DCDB224}" type="slidenum">
              <a:rPr lang="zh-TW" altLang="en-US" smtClean="0"/>
              <a:pPr/>
              <a:t>47</a:t>
            </a:fld>
            <a:endParaRPr lang="zh-TW" altLang="en-US"/>
          </a:p>
        </p:txBody>
      </p:sp>
    </p:spTree>
    <p:extLst>
      <p:ext uri="{BB962C8B-B14F-4D97-AF65-F5344CB8AC3E}">
        <p14:creationId xmlns:p14="http://schemas.microsoft.com/office/powerpoint/2010/main" val="574633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en-US" altLang="zh-TW" dirty="0" smtClean="0"/>
              <a:t>POE</a:t>
            </a:r>
            <a:r>
              <a:rPr lang="zh-TW" altLang="en-US" dirty="0" smtClean="0"/>
              <a:t>活動</a:t>
            </a:r>
            <a:endParaRPr lang="zh-TW" altLang="en-US" sz="3200" dirty="0"/>
          </a:p>
        </p:txBody>
      </p:sp>
      <p:sp>
        <p:nvSpPr>
          <p:cNvPr id="3" name="內容版面配置區 2"/>
          <p:cNvSpPr>
            <a:spLocks noGrp="1"/>
          </p:cNvSpPr>
          <p:nvPr>
            <p:ph idx="1"/>
          </p:nvPr>
        </p:nvSpPr>
        <p:spPr>
          <a:xfrm>
            <a:off x="685800" y="1978496"/>
            <a:ext cx="7772400" cy="4114800"/>
          </a:xfrm>
        </p:spPr>
        <p:txBody>
          <a:bodyPr/>
          <a:lstStyle/>
          <a:p>
            <a:endParaRPr lang="en-US" altLang="zh-TW" dirty="0"/>
          </a:p>
          <a:p>
            <a:endParaRPr lang="en-US" altLang="zh-TW" dirty="0"/>
          </a:p>
          <a:p>
            <a:r>
              <a:rPr lang="zh-TW" altLang="zh-TW" sz="2800" dirty="0" smtClean="0"/>
              <a:t>步驟</a:t>
            </a:r>
            <a:r>
              <a:rPr lang="en-US" altLang="zh-TW" sz="2800" dirty="0" smtClean="0"/>
              <a:t>(</a:t>
            </a:r>
            <a:r>
              <a:rPr lang="zh-TW" altLang="en-US" sz="2800" dirty="0" smtClean="0"/>
              <a:t>觀察</a:t>
            </a:r>
            <a:r>
              <a:rPr lang="en-US" altLang="zh-TW" sz="2800" dirty="0" smtClean="0"/>
              <a:t>)</a:t>
            </a:r>
            <a:endParaRPr lang="zh-TW" altLang="zh-TW" sz="2800" dirty="0"/>
          </a:p>
          <a:p>
            <a:pPr lvl="1"/>
            <a:r>
              <a:rPr lang="zh-TW" altLang="zh-TW" sz="2400" dirty="0"/>
              <a:t>將汽球置於食物密封罐中</a:t>
            </a:r>
            <a:r>
              <a:rPr lang="en-US" altLang="zh-TW" sz="2400" dirty="0"/>
              <a:t>(</a:t>
            </a:r>
            <a:r>
              <a:rPr lang="zh-TW" altLang="zh-TW" sz="2400" dirty="0" smtClean="0"/>
              <a:t>如圖</a:t>
            </a:r>
            <a:r>
              <a:rPr lang="en-US" altLang="zh-TW" sz="2400" dirty="0" smtClean="0"/>
              <a:t>)</a:t>
            </a:r>
            <a:r>
              <a:rPr lang="zh-TW" altLang="zh-TW" sz="2400" dirty="0"/>
              <a:t>。</a:t>
            </a:r>
          </a:p>
          <a:p>
            <a:pPr lvl="1"/>
            <a:r>
              <a:rPr lang="zh-TW" altLang="zh-TW" sz="2400" dirty="0"/>
              <a:t>抽氣後，觀察汽球體積變化</a:t>
            </a:r>
            <a:r>
              <a:rPr lang="zh-TW" altLang="zh-TW" sz="2400" dirty="0" smtClean="0"/>
              <a:t>。</a:t>
            </a:r>
            <a:endParaRPr lang="en-US" altLang="zh-TW" sz="2400" dirty="0" smtClean="0"/>
          </a:p>
          <a:p>
            <a:r>
              <a:rPr lang="zh-TW" altLang="zh-TW" sz="2800" dirty="0"/>
              <a:t>結果預測與</a:t>
            </a:r>
            <a:r>
              <a:rPr lang="zh-TW" altLang="zh-TW" sz="2800" dirty="0" smtClean="0"/>
              <a:t>解釋</a:t>
            </a:r>
            <a:r>
              <a:rPr lang="en-US" altLang="zh-TW" sz="2800" dirty="0" smtClean="0"/>
              <a:t>(</a:t>
            </a:r>
            <a:r>
              <a:rPr lang="zh-TW" altLang="en-US" sz="2800" dirty="0" smtClean="0"/>
              <a:t>預測</a:t>
            </a:r>
            <a:r>
              <a:rPr lang="en-US" altLang="zh-TW" sz="2800" dirty="0" smtClean="0"/>
              <a:t>)</a:t>
            </a:r>
          </a:p>
          <a:p>
            <a:r>
              <a:rPr lang="zh-TW" altLang="zh-TW" sz="2800" dirty="0"/>
              <a:t>實驗結果與</a:t>
            </a:r>
            <a:r>
              <a:rPr lang="zh-TW" altLang="zh-TW" sz="2800" dirty="0" smtClean="0"/>
              <a:t>解釋</a:t>
            </a:r>
            <a:r>
              <a:rPr lang="en-US" altLang="zh-TW" sz="2800" dirty="0" smtClean="0"/>
              <a:t>(</a:t>
            </a:r>
            <a:r>
              <a:rPr lang="zh-TW" altLang="en-US" sz="2800" dirty="0" smtClean="0"/>
              <a:t>解釋</a:t>
            </a:r>
            <a:r>
              <a:rPr lang="en-US" altLang="zh-TW" sz="2800" dirty="0" smtClean="0"/>
              <a:t>)</a:t>
            </a:r>
          </a:p>
          <a:p>
            <a:endParaRPr lang="en-US" altLang="zh-TW" dirty="0" smtClean="0"/>
          </a:p>
          <a:p>
            <a:endParaRPr lang="en-US" altLang="zh-TW" dirty="0"/>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6480720" cy="14259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77072"/>
            <a:ext cx="3127132" cy="1973328"/>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6EC71237-5D7A-43D7-85B8-E4904DCDB224}" type="slidenum">
              <a:rPr lang="zh-TW" altLang="en-US" smtClean="0"/>
              <a:pPr/>
              <a:t>48</a:t>
            </a:fld>
            <a:endParaRPr lang="zh-TW" altLang="en-US"/>
          </a:p>
        </p:txBody>
      </p:sp>
    </p:spTree>
    <p:extLst>
      <p:ext uri="{BB962C8B-B14F-4D97-AF65-F5344CB8AC3E}">
        <p14:creationId xmlns:p14="http://schemas.microsoft.com/office/powerpoint/2010/main" val="2830731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建模</a:t>
            </a:r>
            <a:endParaRPr lang="zh-TW" altLang="en-US" dirty="0"/>
          </a:p>
        </p:txBody>
      </p:sp>
      <p:sp>
        <p:nvSpPr>
          <p:cNvPr id="3" name="內容版面配置區 2"/>
          <p:cNvSpPr>
            <a:spLocks noGrp="1"/>
          </p:cNvSpPr>
          <p:nvPr>
            <p:ph idx="1"/>
          </p:nvPr>
        </p:nvSpPr>
        <p:spPr>
          <a:xfrm>
            <a:off x="611560" y="1651927"/>
            <a:ext cx="7620000" cy="3124829"/>
          </a:xfrm>
        </p:spPr>
        <p:txBody>
          <a:bodyPr>
            <a:noAutofit/>
          </a:bodyPr>
          <a:lstStyle/>
          <a:p>
            <a:pPr>
              <a:spcBef>
                <a:spcPts val="0"/>
              </a:spcBef>
            </a:pPr>
            <a:r>
              <a:rPr lang="zh-TW" altLang="en-US" sz="2800" dirty="0" smtClean="0"/>
              <a:t>粒子模型</a:t>
            </a:r>
            <a:endParaRPr lang="en-US" altLang="zh-TW" sz="2800" dirty="0" smtClean="0"/>
          </a:p>
          <a:p>
            <a:pPr marL="114300" indent="0">
              <a:spcBef>
                <a:spcPts val="0"/>
              </a:spcBef>
              <a:buNone/>
            </a:pPr>
            <a:r>
              <a:rPr lang="zh-TW" altLang="zh-TW" sz="2400" dirty="0" smtClean="0"/>
              <a:t>已</a:t>
            </a:r>
            <a:r>
              <a:rPr lang="zh-TW" altLang="zh-TW" sz="2400" dirty="0"/>
              <a:t>知反應物</a:t>
            </a:r>
            <a:r>
              <a:rPr lang="en-US" altLang="zh-TW" sz="2400" dirty="0" err="1"/>
              <a:t>BrNO</a:t>
            </a:r>
            <a:r>
              <a:rPr lang="en-US" altLang="zh-TW" sz="2400" baseline="-25000" dirty="0"/>
              <a:t>(g)</a:t>
            </a:r>
            <a:r>
              <a:rPr lang="zh-TW" altLang="zh-TW" sz="2400" dirty="0"/>
              <a:t>反應後生成</a:t>
            </a:r>
            <a:r>
              <a:rPr lang="en-US" altLang="zh-TW" sz="2400" dirty="0" err="1"/>
              <a:t>Br</a:t>
            </a:r>
            <a:r>
              <a:rPr lang="en-US" altLang="zh-TW" sz="2400" baseline="-25000" dirty="0" err="1"/>
              <a:t>2</a:t>
            </a:r>
            <a:r>
              <a:rPr lang="en-US" altLang="zh-TW" sz="2400" baseline="-25000" dirty="0"/>
              <a:t>(g)</a:t>
            </a:r>
            <a:r>
              <a:rPr lang="en-US" altLang="zh-TW" sz="2400" dirty="0"/>
              <a:t> </a:t>
            </a:r>
            <a:r>
              <a:rPr lang="zh-TW" altLang="zh-TW" sz="2400" dirty="0"/>
              <a:t>與</a:t>
            </a:r>
            <a:r>
              <a:rPr lang="en-US" altLang="zh-TW" sz="2400" dirty="0"/>
              <a:t>NO</a:t>
            </a:r>
            <a:r>
              <a:rPr lang="en-US" altLang="zh-TW" sz="2400" baseline="-25000" dirty="0"/>
              <a:t>(g)</a:t>
            </a:r>
            <a:r>
              <a:rPr lang="zh-TW" altLang="zh-TW" sz="2400" dirty="0"/>
              <a:t>，化學反應方程式如下：</a:t>
            </a:r>
          </a:p>
          <a:p>
            <a:pPr marL="114300" indent="0" algn="ctr">
              <a:spcBef>
                <a:spcPts val="0"/>
              </a:spcBef>
              <a:buNone/>
            </a:pPr>
            <a:r>
              <a:rPr lang="en-US" altLang="zh-TW" sz="2400" dirty="0" err="1"/>
              <a:t>2BrNO</a:t>
            </a:r>
            <a:r>
              <a:rPr lang="en-US" altLang="zh-TW" sz="2400" baseline="-25000" dirty="0"/>
              <a:t>(g) </a:t>
            </a:r>
            <a:r>
              <a:rPr lang="en-US" altLang="zh-TW" sz="2400" dirty="0"/>
              <a:t>→ </a:t>
            </a:r>
            <a:r>
              <a:rPr lang="en-US" altLang="zh-TW" sz="2400" dirty="0" err="1"/>
              <a:t>Br</a:t>
            </a:r>
            <a:r>
              <a:rPr lang="en-US" altLang="zh-TW" sz="2400" baseline="-25000" dirty="0" err="1"/>
              <a:t>2</a:t>
            </a:r>
            <a:r>
              <a:rPr lang="en-US" altLang="zh-TW" sz="2400" baseline="-25000" dirty="0"/>
              <a:t>(g)</a:t>
            </a:r>
            <a:r>
              <a:rPr lang="en-US" altLang="zh-TW" sz="2400" dirty="0"/>
              <a:t> + </a:t>
            </a:r>
            <a:r>
              <a:rPr lang="en-US" altLang="zh-TW" sz="2400" dirty="0" err="1"/>
              <a:t>2NO</a:t>
            </a:r>
            <a:r>
              <a:rPr lang="en-US" altLang="zh-TW" sz="2400" baseline="-25000" dirty="0"/>
              <a:t>(g)</a:t>
            </a:r>
            <a:endParaRPr lang="zh-TW" altLang="zh-TW" sz="2400" dirty="0"/>
          </a:p>
          <a:p>
            <a:pPr marL="114300" indent="0" algn="just">
              <a:spcBef>
                <a:spcPts val="0"/>
              </a:spcBef>
              <a:buNone/>
            </a:pPr>
            <a:endParaRPr lang="en-US" altLang="zh-TW" sz="2400" dirty="0" smtClean="0"/>
          </a:p>
          <a:p>
            <a:pPr marL="114300" indent="0" algn="just">
              <a:spcBef>
                <a:spcPts val="0"/>
              </a:spcBef>
              <a:buNone/>
            </a:pPr>
            <a:r>
              <a:rPr lang="en-US" altLang="zh-TW" sz="2400" dirty="0" err="1" smtClean="0"/>
              <a:t>BrNO</a:t>
            </a:r>
            <a:r>
              <a:rPr lang="en-US" altLang="zh-TW" sz="2400" baseline="-25000" dirty="0" smtClean="0"/>
              <a:t>(g</a:t>
            </a:r>
            <a:r>
              <a:rPr lang="en-US" altLang="zh-TW" sz="2400" baseline="-25000" dirty="0"/>
              <a:t>)</a:t>
            </a:r>
            <a:r>
              <a:rPr lang="en-US" altLang="zh-TW" sz="2400" dirty="0"/>
              <a:t> </a:t>
            </a:r>
            <a:r>
              <a:rPr lang="zh-TW" altLang="zh-TW" sz="2400" dirty="0"/>
              <a:t>可表示為</a:t>
            </a:r>
            <a:r>
              <a:rPr lang="en-US" altLang="zh-TW" sz="2400" dirty="0"/>
              <a:t>       </a:t>
            </a:r>
            <a:r>
              <a:rPr lang="en-US" altLang="zh-TW" sz="2400" dirty="0" smtClean="0"/>
              <a:t> NO</a:t>
            </a:r>
            <a:r>
              <a:rPr lang="zh-TW" altLang="zh-TW" sz="2400" dirty="0"/>
              <a:t>可表示</a:t>
            </a:r>
            <a:r>
              <a:rPr lang="zh-TW" altLang="zh-TW" sz="2400" dirty="0" smtClean="0"/>
              <a:t>為</a:t>
            </a:r>
            <a:r>
              <a:rPr lang="en-US" altLang="zh-TW" sz="2400" dirty="0" smtClean="0"/>
              <a:t>      </a:t>
            </a:r>
            <a:r>
              <a:rPr lang="zh-TW" altLang="en-US" sz="2400" dirty="0" smtClean="0"/>
              <a:t> </a:t>
            </a:r>
            <a:r>
              <a:rPr lang="en-US" altLang="zh-TW" sz="2400" dirty="0" err="1" smtClean="0"/>
              <a:t>Br</a:t>
            </a:r>
            <a:r>
              <a:rPr lang="en-US" altLang="zh-TW" sz="2400" baseline="-25000" dirty="0" err="1" smtClean="0"/>
              <a:t>2</a:t>
            </a:r>
            <a:r>
              <a:rPr lang="zh-TW" altLang="zh-TW" sz="2400" dirty="0"/>
              <a:t>可表示為</a:t>
            </a:r>
          </a:p>
          <a:p>
            <a:pPr marL="114300" indent="0" algn="just">
              <a:spcBef>
                <a:spcPts val="0"/>
              </a:spcBef>
              <a:buNone/>
            </a:pPr>
            <a:r>
              <a:rPr lang="zh-TW" altLang="zh-TW" sz="2400" dirty="0" smtClean="0"/>
              <a:t>請</a:t>
            </a:r>
            <a:r>
              <a:rPr lang="zh-TW" altLang="zh-TW" sz="2400" dirty="0"/>
              <a:t>畫出上述反應物間所有可能的碰撞情形，其中哪些情形可使反應發生？</a:t>
            </a:r>
          </a:p>
          <a:p>
            <a:endParaRPr lang="zh-TW" alt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00" y="3376171"/>
            <a:ext cx="536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圖片 4"/>
          <p:cNvPicPr/>
          <p:nvPr/>
        </p:nvPicPr>
        <p:blipFill>
          <a:blip r:embed="rId3" cstate="print">
            <a:extLst>
              <a:ext uri="{28A0092B-C50C-407E-A947-70E740481C1C}">
                <a14:useLocalDpi xmlns:a14="http://schemas.microsoft.com/office/drawing/2010/main" val="0"/>
              </a:ext>
            </a:extLst>
          </a:blip>
          <a:stretch>
            <a:fillRect/>
          </a:stretch>
        </p:blipFill>
        <p:spPr>
          <a:xfrm>
            <a:off x="5465300" y="3412174"/>
            <a:ext cx="432049" cy="561405"/>
          </a:xfrm>
          <a:prstGeom prst="rect">
            <a:avLst/>
          </a:prstGeom>
        </p:spPr>
      </p:pic>
      <p:pic>
        <p:nvPicPr>
          <p:cNvPr id="6" name="圖片 5"/>
          <p:cNvPicPr/>
          <p:nvPr/>
        </p:nvPicPr>
        <p:blipFill>
          <a:blip r:embed="rId4" cstate="print">
            <a:extLst>
              <a:ext uri="{28A0092B-C50C-407E-A947-70E740481C1C}">
                <a14:useLocalDpi xmlns:a14="http://schemas.microsoft.com/office/drawing/2010/main" val="0"/>
              </a:ext>
            </a:extLst>
          </a:blip>
          <a:stretch>
            <a:fillRect/>
          </a:stretch>
        </p:blipFill>
        <p:spPr>
          <a:xfrm>
            <a:off x="7596323" y="3573692"/>
            <a:ext cx="720080" cy="360997"/>
          </a:xfrm>
          <a:prstGeom prst="rect">
            <a:avLst/>
          </a:prstGeom>
        </p:spPr>
      </p:pic>
      <p:sp>
        <p:nvSpPr>
          <p:cNvPr id="7" name="內容版面配置區 2"/>
          <p:cNvSpPr txBox="1">
            <a:spLocks/>
          </p:cNvSpPr>
          <p:nvPr/>
        </p:nvSpPr>
        <p:spPr>
          <a:xfrm>
            <a:off x="0" y="4437112"/>
            <a:ext cx="8028384" cy="23328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zh-TW" altLang="en-US" sz="2800" dirty="0"/>
          </a:p>
        </p:txBody>
      </p:sp>
      <p:sp>
        <p:nvSpPr>
          <p:cNvPr id="8" name="內容版面配置區 2"/>
          <p:cNvSpPr txBox="1">
            <a:spLocks/>
          </p:cNvSpPr>
          <p:nvPr/>
        </p:nvSpPr>
        <p:spPr>
          <a:xfrm>
            <a:off x="-108520" y="4221088"/>
            <a:ext cx="8185720" cy="217971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altLang="zh-TW" dirty="0" smtClean="0"/>
          </a:p>
          <a:p>
            <a:endParaRPr lang="en-US" altLang="zh-TW" dirty="0" smtClean="0"/>
          </a:p>
          <a:p>
            <a:endParaRPr lang="en-US" altLang="zh-TW" dirty="0" smtClean="0"/>
          </a:p>
          <a:p>
            <a:endParaRPr lang="zh-TW" altLang="en-US" dirty="0"/>
          </a:p>
        </p:txBody>
      </p:sp>
      <p:sp>
        <p:nvSpPr>
          <p:cNvPr id="9" name="標題 1"/>
          <p:cNvSpPr txBox="1">
            <a:spLocks/>
          </p:cNvSpPr>
          <p:nvPr/>
        </p:nvSpPr>
        <p:spPr>
          <a:xfrm>
            <a:off x="827584" y="4653136"/>
            <a:ext cx="6696744"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57200" indent="-457200">
              <a:buFont typeface="Arial" pitchFamily="34" charset="0"/>
              <a:buChar char="•"/>
            </a:pPr>
            <a:r>
              <a:rPr lang="zh-TW" altLang="en-US" sz="2800" dirty="0" smtClean="0"/>
              <a:t>數學模型，例如：反應速率定律式</a:t>
            </a:r>
            <a:endParaRPr lang="zh-TW" altLang="en-US" sz="2800" dirty="0"/>
          </a:p>
        </p:txBody>
      </p:sp>
      <p:sp>
        <p:nvSpPr>
          <p:cNvPr id="10" name="內容版面配置區 2"/>
          <p:cNvSpPr txBox="1">
            <a:spLocks/>
          </p:cNvSpPr>
          <p:nvPr/>
        </p:nvSpPr>
        <p:spPr>
          <a:xfrm>
            <a:off x="1043608" y="5229200"/>
            <a:ext cx="2376264" cy="64807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altLang="zh-TW" sz="2000" b="1" dirty="0" smtClean="0">
                <a:latin typeface="Times New Roman" pitchFamily="18" charset="0"/>
                <a:ea typeface="標楷體" pitchFamily="65" charset="-120"/>
                <a:cs typeface="Times New Roman" pitchFamily="18" charset="0"/>
              </a:rPr>
              <a:t>R </a:t>
            </a:r>
            <a:r>
              <a:rPr lang="zh-TW" altLang="en-US" sz="2000" b="1" dirty="0" smtClean="0">
                <a:latin typeface="Times New Roman" pitchFamily="18" charset="0"/>
                <a:ea typeface="標楷體" pitchFamily="65" charset="-120"/>
                <a:cs typeface="Times New Roman" pitchFamily="18" charset="0"/>
                <a:sym typeface="Symbol"/>
              </a:rPr>
              <a:t></a:t>
            </a:r>
            <a:r>
              <a:rPr lang="en-US" altLang="zh-TW" sz="2000" b="1" dirty="0" smtClean="0">
                <a:latin typeface="Times New Roman" pitchFamily="18" charset="0"/>
                <a:ea typeface="標楷體" pitchFamily="65" charset="-120"/>
                <a:cs typeface="Times New Roman" pitchFamily="18" charset="0"/>
              </a:rPr>
              <a:t>(</a:t>
            </a:r>
            <a:r>
              <a:rPr lang="zh-TW" altLang="en-US" sz="2000" b="1" dirty="0" smtClean="0">
                <a:latin typeface="Times New Roman" pitchFamily="18" charset="0"/>
                <a:ea typeface="標楷體" pitchFamily="65" charset="-120"/>
                <a:cs typeface="Times New Roman" pitchFamily="18" charset="0"/>
              </a:rPr>
              <a:t>有效碰撞頻率</a:t>
            </a:r>
            <a:r>
              <a:rPr lang="en-US" altLang="zh-TW" sz="2000" b="1" dirty="0" smtClean="0">
                <a:latin typeface="Times New Roman" pitchFamily="18" charset="0"/>
                <a:ea typeface="標楷體" pitchFamily="65" charset="-120"/>
                <a:cs typeface="Times New Roman" pitchFamily="18" charset="0"/>
              </a:rPr>
              <a:t>)</a:t>
            </a:r>
            <a:endParaRPr lang="zh-TW" altLang="en-US" sz="2000" b="1" dirty="0">
              <a:latin typeface="Times New Roman" pitchFamily="18" charset="0"/>
              <a:ea typeface="標楷體" pitchFamily="65" charset="-120"/>
              <a:cs typeface="Times New Roman" pitchFamily="18" charset="0"/>
            </a:endParaRPr>
          </a:p>
        </p:txBody>
      </p:sp>
      <p:sp>
        <p:nvSpPr>
          <p:cNvPr id="11" name="內容版面配置區 2"/>
          <p:cNvSpPr txBox="1">
            <a:spLocks/>
          </p:cNvSpPr>
          <p:nvPr/>
        </p:nvSpPr>
        <p:spPr>
          <a:xfrm>
            <a:off x="3234680" y="5229200"/>
            <a:ext cx="40121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sz="2000" b="1" dirty="0" smtClean="0">
                <a:latin typeface="Times New Roman" pitchFamily="18" charset="0"/>
                <a:ea typeface="標楷體" pitchFamily="65" charset="-120"/>
                <a:cs typeface="Times New Roman" pitchFamily="18" charset="0"/>
                <a:sym typeface="Symbol"/>
              </a:rPr>
              <a:t></a:t>
            </a:r>
            <a:endParaRPr lang="zh-TW" altLang="en-US" sz="2000" b="1" dirty="0">
              <a:latin typeface="Times New Roman" pitchFamily="18" charset="0"/>
              <a:ea typeface="標楷體" pitchFamily="65" charset="-120"/>
              <a:cs typeface="Times New Roman" pitchFamily="18" charset="0"/>
            </a:endParaRPr>
          </a:p>
        </p:txBody>
      </p:sp>
      <p:sp>
        <p:nvSpPr>
          <p:cNvPr id="12" name="內容版面配置區 2"/>
          <p:cNvSpPr txBox="1">
            <a:spLocks/>
          </p:cNvSpPr>
          <p:nvPr/>
        </p:nvSpPr>
        <p:spPr>
          <a:xfrm>
            <a:off x="4644008" y="5229200"/>
            <a:ext cx="208823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000" b="1" dirty="0" smtClean="0">
                <a:latin typeface="Times New Roman" pitchFamily="18" charset="0"/>
                <a:ea typeface="標楷體" pitchFamily="65" charset="-120"/>
                <a:cs typeface="Times New Roman" pitchFamily="18" charset="0"/>
                <a:sym typeface="Symbol"/>
              </a:rPr>
              <a:t>(</a:t>
            </a:r>
            <a:r>
              <a:rPr lang="zh-TW" altLang="en-US" sz="2000" b="1" dirty="0" smtClean="0">
                <a:latin typeface="Times New Roman" pitchFamily="18" charset="0"/>
                <a:ea typeface="標楷體" pitchFamily="65" charset="-120"/>
                <a:cs typeface="Times New Roman" pitchFamily="18" charset="0"/>
                <a:sym typeface="Symbol"/>
              </a:rPr>
              <a:t>能量因素</a:t>
            </a:r>
            <a:r>
              <a:rPr lang="en-US" altLang="zh-TW" sz="2000" b="1" dirty="0" smtClean="0">
                <a:latin typeface="Times New Roman" pitchFamily="18" charset="0"/>
                <a:ea typeface="標楷體" pitchFamily="65" charset="-120"/>
                <a:cs typeface="Times New Roman" pitchFamily="18" charset="0"/>
                <a:sym typeface="Symbol"/>
              </a:rPr>
              <a:t>)</a:t>
            </a:r>
            <a:endParaRPr lang="zh-TW" altLang="en-US" sz="2000" b="1" dirty="0">
              <a:latin typeface="Times New Roman" pitchFamily="18" charset="0"/>
              <a:ea typeface="標楷體" pitchFamily="65" charset="-120"/>
              <a:cs typeface="Times New Roman" pitchFamily="18" charset="0"/>
            </a:endParaRPr>
          </a:p>
        </p:txBody>
      </p:sp>
      <p:sp>
        <p:nvSpPr>
          <p:cNvPr id="13" name="內容版面配置區 2"/>
          <p:cNvSpPr txBox="1">
            <a:spLocks/>
          </p:cNvSpPr>
          <p:nvPr/>
        </p:nvSpPr>
        <p:spPr>
          <a:xfrm>
            <a:off x="6012160" y="5229200"/>
            <a:ext cx="2088232"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000" b="1" dirty="0" smtClean="0">
                <a:latin typeface="Times New Roman" pitchFamily="18" charset="0"/>
                <a:ea typeface="標楷體" pitchFamily="65" charset="-120"/>
                <a:cs typeface="Times New Roman" pitchFamily="18" charset="0"/>
                <a:sym typeface="Symbol"/>
              </a:rPr>
              <a:t>(</a:t>
            </a:r>
            <a:r>
              <a:rPr lang="zh-TW" altLang="en-US" sz="2000" b="1" dirty="0" smtClean="0">
                <a:latin typeface="Times New Roman" pitchFamily="18" charset="0"/>
                <a:ea typeface="標楷體" pitchFamily="65" charset="-120"/>
                <a:cs typeface="Times New Roman" pitchFamily="18" charset="0"/>
                <a:sym typeface="Symbol"/>
              </a:rPr>
              <a:t>位向因素</a:t>
            </a:r>
            <a:r>
              <a:rPr lang="en-US" altLang="zh-TW" sz="2000" b="1" dirty="0" smtClean="0">
                <a:latin typeface="Times New Roman" pitchFamily="18" charset="0"/>
                <a:ea typeface="標楷體" pitchFamily="65" charset="-120"/>
                <a:cs typeface="Times New Roman" pitchFamily="18" charset="0"/>
                <a:sym typeface="Symbol"/>
              </a:rPr>
              <a:t>)</a:t>
            </a:r>
            <a:endParaRPr lang="zh-TW" altLang="en-US" sz="2000" b="1" dirty="0">
              <a:latin typeface="Times New Roman" pitchFamily="18" charset="0"/>
              <a:ea typeface="標楷體" pitchFamily="65" charset="-120"/>
              <a:cs typeface="Times New Roman" pitchFamily="18" charset="0"/>
            </a:endParaRPr>
          </a:p>
        </p:txBody>
      </p:sp>
      <p:sp>
        <p:nvSpPr>
          <p:cNvPr id="14" name="內容版面配置區 2"/>
          <p:cNvSpPr txBox="1">
            <a:spLocks/>
          </p:cNvSpPr>
          <p:nvPr/>
        </p:nvSpPr>
        <p:spPr>
          <a:xfrm>
            <a:off x="3419872" y="5229200"/>
            <a:ext cx="15430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TW" sz="2000" b="1" dirty="0" smtClean="0">
                <a:latin typeface="Times New Roman" pitchFamily="18" charset="0"/>
                <a:ea typeface="標楷體" pitchFamily="65" charset="-120"/>
                <a:cs typeface="Times New Roman" pitchFamily="18" charset="0"/>
                <a:sym typeface="Symbol"/>
              </a:rPr>
              <a:t>(</a:t>
            </a:r>
            <a:r>
              <a:rPr lang="zh-TW" altLang="en-US" sz="2000" b="1" dirty="0" smtClean="0">
                <a:latin typeface="Times New Roman" pitchFamily="18" charset="0"/>
                <a:ea typeface="標楷體" pitchFamily="65" charset="-120"/>
                <a:cs typeface="Times New Roman" pitchFamily="18" charset="0"/>
                <a:sym typeface="Symbol"/>
              </a:rPr>
              <a:t>碰撞頻率</a:t>
            </a:r>
            <a:r>
              <a:rPr lang="en-US" altLang="zh-TW" sz="2000" b="1" dirty="0" smtClean="0">
                <a:latin typeface="Times New Roman" pitchFamily="18" charset="0"/>
                <a:ea typeface="標楷體" pitchFamily="65" charset="-120"/>
                <a:cs typeface="Times New Roman" pitchFamily="18" charset="0"/>
                <a:sym typeface="Symbol"/>
              </a:rPr>
              <a:t>)</a:t>
            </a:r>
            <a:endParaRPr lang="zh-TW" altLang="en-US" sz="2000" b="1" dirty="0">
              <a:latin typeface="Times New Roman" pitchFamily="18" charset="0"/>
              <a:ea typeface="標楷體" pitchFamily="65" charset="-120"/>
              <a:cs typeface="Times New Roman" pitchFamily="18" charset="0"/>
            </a:endParaRPr>
          </a:p>
        </p:txBody>
      </p:sp>
      <p:sp>
        <p:nvSpPr>
          <p:cNvPr id="4" name="右大括弧 3"/>
          <p:cNvSpPr/>
          <p:nvPr/>
        </p:nvSpPr>
        <p:spPr>
          <a:xfrm rot="5400000">
            <a:off x="5850340" y="5139388"/>
            <a:ext cx="468052" cy="129574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17" name="直線圖說文字 1 16"/>
          <p:cNvSpPr/>
          <p:nvPr/>
        </p:nvSpPr>
        <p:spPr>
          <a:xfrm>
            <a:off x="5364088" y="5949280"/>
            <a:ext cx="1440160" cy="576064"/>
          </a:xfrm>
          <a:prstGeom prst="borderCallout1">
            <a:avLst>
              <a:gd name="adj1" fmla="val -5253"/>
              <a:gd name="adj2" fmla="val 49968"/>
              <a:gd name="adj3" fmla="val -47690"/>
              <a:gd name="adj4" fmla="val 497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a:solidFill>
                  <a:srgbClr val="002060"/>
                </a:solidFill>
                <a:latin typeface="Times New Roman" pitchFamily="18" charset="0"/>
                <a:ea typeface="標楷體" pitchFamily="65" charset="-120"/>
                <a:cs typeface="Times New Roman" pitchFamily="18" charset="0"/>
              </a:rPr>
              <a:t>速率常數</a:t>
            </a:r>
          </a:p>
        </p:txBody>
      </p:sp>
      <p:sp>
        <p:nvSpPr>
          <p:cNvPr id="18" name="直線圖說文字 1 17"/>
          <p:cNvSpPr/>
          <p:nvPr/>
        </p:nvSpPr>
        <p:spPr>
          <a:xfrm>
            <a:off x="3347864" y="5949280"/>
            <a:ext cx="1615008" cy="576064"/>
          </a:xfrm>
          <a:prstGeom prst="borderCallout1">
            <a:avLst>
              <a:gd name="adj1" fmla="val -5253"/>
              <a:gd name="adj2" fmla="val 49968"/>
              <a:gd name="adj3" fmla="val -47690"/>
              <a:gd name="adj4" fmla="val 497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smtClean="0">
                <a:solidFill>
                  <a:srgbClr val="002060"/>
                </a:solidFill>
                <a:latin typeface="Times New Roman" pitchFamily="18" charset="0"/>
                <a:ea typeface="標楷體" pitchFamily="65" charset="-120"/>
                <a:cs typeface="Times New Roman" pitchFamily="18" charset="0"/>
              </a:rPr>
              <a:t>濃度或分壓</a:t>
            </a:r>
            <a:endParaRPr lang="zh-TW" altLang="en-US" sz="2000" b="1" dirty="0">
              <a:solidFill>
                <a:srgbClr val="002060"/>
              </a:solidFill>
              <a:latin typeface="Times New Roman" pitchFamily="18" charset="0"/>
              <a:ea typeface="標楷體" pitchFamily="65" charset="-120"/>
              <a:cs typeface="Times New Roman" pitchFamily="18" charset="0"/>
            </a:endParaRPr>
          </a:p>
        </p:txBody>
      </p:sp>
      <p:sp>
        <p:nvSpPr>
          <p:cNvPr id="16" name="投影片編號版面配置區 15"/>
          <p:cNvSpPr>
            <a:spLocks noGrp="1"/>
          </p:cNvSpPr>
          <p:nvPr>
            <p:ph type="sldNum" sz="quarter" idx="12"/>
          </p:nvPr>
        </p:nvSpPr>
        <p:spPr/>
        <p:txBody>
          <a:bodyPr/>
          <a:lstStyle/>
          <a:p>
            <a:fld id="{6EC71237-5D7A-43D7-85B8-E4904DCDB224}" type="slidenum">
              <a:rPr lang="zh-TW" altLang="en-US" smtClean="0"/>
              <a:pPr/>
              <a:t>49</a:t>
            </a:fld>
            <a:endParaRPr lang="zh-TW" altLang="en-US"/>
          </a:p>
        </p:txBody>
      </p:sp>
    </p:spTree>
    <p:extLst>
      <p:ext uri="{BB962C8B-B14F-4D97-AF65-F5344CB8AC3E}">
        <p14:creationId xmlns:p14="http://schemas.microsoft.com/office/powerpoint/2010/main" val="102567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endParaRPr lang="zh-TW" altLang="en-US" dirty="0"/>
          </a:p>
        </p:txBody>
      </p:sp>
      <p:sp>
        <p:nvSpPr>
          <p:cNvPr id="3" name="內容版面配置區 2"/>
          <p:cNvSpPr>
            <a:spLocks noGrp="1"/>
          </p:cNvSpPr>
          <p:nvPr>
            <p:ph idx="1"/>
          </p:nvPr>
        </p:nvSpPr>
        <p:spPr>
          <a:xfrm>
            <a:off x="1403648" y="2132856"/>
            <a:ext cx="6408712" cy="3384376"/>
          </a:xfrm>
        </p:spPr>
        <p:txBody>
          <a:bodyPr>
            <a:normAutofit/>
          </a:bodyPr>
          <a:lstStyle/>
          <a:p>
            <a:pPr marL="0" indent="0">
              <a:buNone/>
            </a:pPr>
            <a:r>
              <a:rPr lang="zh-TW" altLang="en-US" sz="2800" dirty="0"/>
              <a:t>孩童的文化</a:t>
            </a:r>
            <a:r>
              <a:rPr lang="zh-TW" altLang="en-US" sz="2800" dirty="0" smtClean="0"/>
              <a:t>發展會出現兩次：第一，是社會層次，第二則是個體層次。第一是發生在個體間，然後才發生於個體內。這不但發生於孩童功能的發展，也發生於注意力、邏輯記憶或概念的獲得。</a:t>
            </a:r>
            <a:endParaRPr lang="en-US" altLang="zh-TW" sz="2800" dirty="0" smtClean="0"/>
          </a:p>
          <a:p>
            <a:pPr marL="0" indent="0" algn="r">
              <a:buNone/>
            </a:pPr>
            <a:r>
              <a:rPr lang="en-US" altLang="zh-TW" sz="2800" dirty="0" smtClean="0"/>
              <a:t>(</a:t>
            </a:r>
            <a:r>
              <a:rPr lang="en-US" altLang="zh-TW" sz="2800" dirty="0" err="1" smtClean="0"/>
              <a:t>Vygotosky</a:t>
            </a:r>
            <a:r>
              <a:rPr lang="en-US" altLang="zh-TW" sz="2800" dirty="0" smtClean="0"/>
              <a:t>, 1978, p.57)</a:t>
            </a:r>
            <a:endParaRPr lang="zh-TW" altLang="en-US" sz="28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5</a:t>
            </a:fld>
            <a:endParaRPr lang="zh-TW" altLang="en-US"/>
          </a:p>
        </p:txBody>
      </p:sp>
    </p:spTree>
    <p:extLst>
      <p:ext uri="{BB962C8B-B14F-4D97-AF65-F5344CB8AC3E}">
        <p14:creationId xmlns:p14="http://schemas.microsoft.com/office/powerpoint/2010/main" val="3395336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實驗活動</a:t>
            </a:r>
            <a:endParaRPr lang="zh-TW" altLang="en-US" dirty="0"/>
          </a:p>
        </p:txBody>
      </p:sp>
      <p:sp>
        <p:nvSpPr>
          <p:cNvPr id="14" name="Rectangle 7"/>
          <p:cNvSpPr>
            <a:spLocks noChangeArrowheads="1"/>
          </p:cNvSpPr>
          <p:nvPr/>
        </p:nvSpPr>
        <p:spPr bwMode="auto">
          <a:xfrm>
            <a:off x="3563888" y="1000014"/>
            <a:ext cx="6624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800" dirty="0">
                <a:latin typeface="Tw Cen MT" pitchFamily="34" charset="0"/>
                <a:ea typeface="標楷體" pitchFamily="65" charset="-120"/>
                <a:cs typeface="Times New Roman" pitchFamily="18" charset="0"/>
              </a:rPr>
              <a:t>例如：七個</a:t>
            </a:r>
            <a:r>
              <a:rPr kumimoji="1" lang="zh-TW" altLang="en-US" sz="2800" dirty="0" smtClean="0">
                <a:latin typeface="Tw Cen MT" pitchFamily="34" charset="0"/>
                <a:ea typeface="標楷體" pitchFamily="65" charset="-120"/>
                <a:cs typeface="Times New Roman" pitchFamily="18" charset="0"/>
              </a:rPr>
              <a:t>杯子</a:t>
            </a:r>
            <a:endParaRPr kumimoji="1" lang="en-US" altLang="zh-TW" sz="4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5" name="Rectangle 8"/>
          <p:cNvSpPr>
            <a:spLocks noChangeArrowheads="1"/>
          </p:cNvSpPr>
          <p:nvPr/>
        </p:nvSpPr>
        <p:spPr bwMode="auto">
          <a:xfrm>
            <a:off x="395536" y="1556792"/>
            <a:ext cx="8568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推論</a:t>
            </a:r>
            <a:endParaRPr kumimoji="1" lang="zh-TW" altLang="en-US"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提示</a:t>
            </a: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1</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a:t>
            </a:r>
            <a:r>
              <a:rPr kumimoji="1" lang="zh-TW" altLang="en-US" b="0" i="0" u="sng" strike="noStrike" cap="none" normalizeH="0" baseline="0" dirty="0" smtClean="0">
                <a:ln>
                  <a:noFill/>
                </a:ln>
                <a:solidFill>
                  <a:schemeClr val="tx1"/>
                </a:solidFill>
                <a:effectLst/>
                <a:ea typeface="標楷體" pitchFamily="65" charset="-120"/>
                <a:cs typeface="Times New Roman" pitchFamily="18" charset="0"/>
              </a:rPr>
              <a:t>各杯子的杯號，即為其內所滴溶液的滴數。</a:t>
            </a: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a:t>
            </a:r>
            <a:endParaRPr kumimoji="1" lang="en-US" altLang="zh-TW" b="0" i="0" u="none" strike="noStrike" cap="none" normalizeH="0" baseline="0" dirty="0" smtClean="0">
              <a:ln>
                <a:noFill/>
              </a:ln>
              <a:solidFill>
                <a:schemeClr val="tx1"/>
              </a:solidFill>
              <a:effectLst/>
              <a:ea typeface="新細明體" pitchFamily="18" charset="-120"/>
              <a:cs typeface="新細明體" pitchFamily="18" charset="-12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提示</a:t>
            </a: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2</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：溶液種類可能為</a:t>
            </a:r>
            <a:r>
              <a:rPr kumimoji="1" lang="en-US" altLang="zh-TW" b="0" i="0" u="none" strike="noStrike" cap="none" normalizeH="0" baseline="0" dirty="0" err="1" smtClean="0">
                <a:ln>
                  <a:noFill/>
                </a:ln>
                <a:solidFill>
                  <a:schemeClr val="tx1"/>
                </a:solidFill>
                <a:effectLst/>
                <a:ea typeface="標楷體" pitchFamily="65" charset="-120"/>
                <a:cs typeface="Times New Roman" pitchFamily="18" charset="0"/>
              </a:rPr>
              <a:t>NaOH</a:t>
            </a:r>
            <a:r>
              <a:rPr kumimoji="1" lang="en-US" altLang="zh-TW" b="0" i="0" u="none" strike="noStrike" cap="none" normalizeH="0" baseline="-30000" dirty="0" smtClean="0">
                <a:ln>
                  <a:noFill/>
                </a:ln>
                <a:solidFill>
                  <a:schemeClr val="tx1"/>
                </a:solidFill>
                <a:effectLst/>
                <a:ea typeface="標楷體" pitchFamily="65" charset="-120"/>
                <a:cs typeface="Times New Roman" pitchFamily="18" charset="0"/>
              </a:rPr>
              <a:t>(</a:t>
            </a:r>
            <a:r>
              <a:rPr kumimoji="1" lang="en-US" altLang="zh-TW" b="0" i="0" u="none" strike="noStrike" cap="none" normalizeH="0" baseline="-30000" dirty="0" err="1" smtClean="0">
                <a:ln>
                  <a:noFill/>
                </a:ln>
                <a:solidFill>
                  <a:schemeClr val="tx1"/>
                </a:solidFill>
                <a:effectLst/>
                <a:ea typeface="標楷體" pitchFamily="65" charset="-120"/>
                <a:cs typeface="Times New Roman" pitchFamily="18" charset="0"/>
              </a:rPr>
              <a:t>aq</a:t>
            </a:r>
            <a:r>
              <a:rPr kumimoji="1" lang="en-US" altLang="zh-TW" b="0" i="0" u="none" strike="noStrike" cap="none" normalizeH="0" baseline="-30000" dirty="0" smtClean="0">
                <a:ln>
                  <a:noFill/>
                </a:ln>
                <a:solidFill>
                  <a:schemeClr val="tx1"/>
                </a:solidFill>
                <a:effectLst/>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a:t>
            </a:r>
            <a:r>
              <a:rPr kumimoji="1" lang="en-US" altLang="zh-TW" b="0" i="0" u="none" strike="noStrike" cap="none" normalizeH="0" baseline="0" dirty="0" err="1" smtClean="0">
                <a:ln>
                  <a:noFill/>
                </a:ln>
                <a:solidFill>
                  <a:schemeClr val="tx1"/>
                </a:solidFill>
                <a:effectLst/>
                <a:ea typeface="標楷體" pitchFamily="65" charset="-120"/>
                <a:cs typeface="Times New Roman" pitchFamily="18" charset="0"/>
              </a:rPr>
              <a:t>HCl</a:t>
            </a:r>
            <a:r>
              <a:rPr kumimoji="1" lang="en-US" altLang="zh-TW" b="0" i="0" u="none" strike="noStrike" cap="none" normalizeH="0" baseline="-30000" dirty="0" smtClean="0">
                <a:ln>
                  <a:noFill/>
                </a:ln>
                <a:solidFill>
                  <a:schemeClr val="tx1"/>
                </a:solidFill>
                <a:effectLst/>
                <a:ea typeface="標楷體" pitchFamily="65" charset="-120"/>
                <a:cs typeface="Times New Roman" pitchFamily="18" charset="0"/>
              </a:rPr>
              <a:t>(</a:t>
            </a:r>
            <a:r>
              <a:rPr kumimoji="1" lang="en-US" altLang="zh-TW" b="0" i="0" u="none" strike="noStrike" cap="none" normalizeH="0" baseline="-30000" dirty="0" err="1" smtClean="0">
                <a:ln>
                  <a:noFill/>
                </a:ln>
                <a:solidFill>
                  <a:schemeClr val="tx1"/>
                </a:solidFill>
                <a:effectLst/>
                <a:ea typeface="標楷體" pitchFamily="65" charset="-120"/>
                <a:cs typeface="Times New Roman" pitchFamily="18" charset="0"/>
              </a:rPr>
              <a:t>aq</a:t>
            </a:r>
            <a:r>
              <a:rPr kumimoji="1" lang="en-US" altLang="zh-TW" b="0" i="0" u="none" strike="noStrike" cap="none" normalizeH="0" baseline="-30000" dirty="0" smtClean="0">
                <a:ln>
                  <a:noFill/>
                </a:ln>
                <a:solidFill>
                  <a:schemeClr val="tx1"/>
                </a:solidFill>
                <a:effectLst/>
                <a:ea typeface="標楷體" pitchFamily="65" charset="-120"/>
                <a:cs typeface="Times New Roman" pitchFamily="18" charset="0"/>
              </a:rPr>
              <a:t>)</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、酚</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酞、</a:t>
            </a: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BTB</a:t>
            </a:r>
            <a:r>
              <a:rPr kumimoji="1" lang="zh-TW" altLang="en-US" b="0" i="0" u="none" strike="noStrike" cap="none" normalizeH="0" baseline="0" dirty="0" smtClean="0">
                <a:ln>
                  <a:noFill/>
                </a:ln>
                <a:solidFill>
                  <a:schemeClr val="tx1"/>
                </a:solidFill>
                <a:effectLst/>
                <a:ea typeface="標楷體" pitchFamily="65" charset="-120"/>
                <a:cs typeface="Times New Roman" pitchFamily="18" charset="0"/>
              </a:rPr>
              <a:t>。</a:t>
            </a:r>
            <a:r>
              <a:rPr kumimoji="1" lang="en-US" altLang="zh-TW" b="0" i="0" u="none" strike="noStrike" cap="none" normalizeH="0" baseline="0" dirty="0" smtClean="0">
                <a:ln>
                  <a:noFill/>
                </a:ln>
                <a:solidFill>
                  <a:schemeClr val="tx1"/>
                </a:solidFill>
                <a:effectLst/>
                <a:ea typeface="標楷體" pitchFamily="65" charset="-120"/>
                <a:cs typeface="Times New Roman" pitchFamily="18" charset="0"/>
              </a:rPr>
              <a:t>】</a:t>
            </a:r>
            <a:endParaRPr kumimoji="1" lang="en-US" altLang="zh-TW" b="0" i="0" u="none" strike="noStrike" cap="none" normalizeH="0" baseline="0" dirty="0" smtClean="0">
              <a:ln>
                <a:noFill/>
              </a:ln>
              <a:solidFill>
                <a:schemeClr val="tx1"/>
              </a:solidFill>
              <a:effectLst/>
              <a:ea typeface="新細明體" pitchFamily="18" charset="-120"/>
              <a:cs typeface="新細明體" pitchFamily="18" charset="-120"/>
            </a:endParaRPr>
          </a:p>
        </p:txBody>
      </p:sp>
      <p:graphicFrame>
        <p:nvGraphicFramePr>
          <p:cNvPr id="17" name="表格 16"/>
          <p:cNvGraphicFramePr>
            <a:graphicFrameLocks noGrp="1"/>
          </p:cNvGraphicFramePr>
          <p:nvPr>
            <p:extLst>
              <p:ext uri="{D42A27DB-BD31-4B8C-83A1-F6EECF244321}">
                <p14:modId xmlns:p14="http://schemas.microsoft.com/office/powerpoint/2010/main" val="1137156973"/>
              </p:ext>
            </p:extLst>
          </p:nvPr>
        </p:nvGraphicFramePr>
        <p:xfrm>
          <a:off x="1117867" y="2708920"/>
          <a:ext cx="6910516" cy="3816424"/>
        </p:xfrm>
        <a:graphic>
          <a:graphicData uri="http://schemas.openxmlformats.org/drawingml/2006/table">
            <a:tbl>
              <a:tblPr>
                <a:tableStyleId>{BC89EF96-8CEA-46FF-86C4-4CE0E7609802}</a:tableStyleId>
              </a:tblPr>
              <a:tblGrid>
                <a:gridCol w="498536"/>
                <a:gridCol w="4125437"/>
                <a:gridCol w="2286543"/>
              </a:tblGrid>
              <a:tr h="477053">
                <a:tc>
                  <a:txBody>
                    <a:bodyPr/>
                    <a:lstStyle/>
                    <a:p>
                      <a:pPr algn="ctr">
                        <a:spcAft>
                          <a:spcPts val="0"/>
                        </a:spcAft>
                      </a:pPr>
                      <a:r>
                        <a:rPr lang="zh-TW" sz="1800" kern="100" dirty="0">
                          <a:effectLst/>
                        </a:rPr>
                        <a:t>步驟</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zh-TW" sz="1800" kern="100">
                          <a:effectLst/>
                        </a:rPr>
                        <a:t>實</a:t>
                      </a:r>
                      <a:r>
                        <a:rPr lang="en-US" sz="1800" kern="100">
                          <a:effectLst/>
                        </a:rPr>
                        <a:t>  </a:t>
                      </a:r>
                      <a:r>
                        <a:rPr lang="zh-TW" sz="1800" kern="100">
                          <a:effectLst/>
                        </a:rPr>
                        <a:t>驗</a:t>
                      </a:r>
                      <a:r>
                        <a:rPr lang="en-US" sz="1800" kern="100">
                          <a:effectLst/>
                        </a:rPr>
                        <a:t>  </a:t>
                      </a:r>
                      <a:r>
                        <a:rPr lang="zh-TW" sz="1800" kern="100">
                          <a:effectLst/>
                        </a:rPr>
                        <a:t>流</a:t>
                      </a:r>
                      <a:r>
                        <a:rPr lang="en-US" sz="1800" kern="100">
                          <a:effectLst/>
                        </a:rPr>
                        <a:t>  </a:t>
                      </a:r>
                      <a:r>
                        <a:rPr lang="zh-TW" sz="1800" kern="100">
                          <a:effectLst/>
                        </a:rPr>
                        <a:t>程</a:t>
                      </a:r>
                      <a:endParaRPr lang="zh-TW" sz="1800" kern="100">
                        <a:effectLst/>
                        <a:latin typeface="Tw Cen MT"/>
                        <a:ea typeface="微軟正黑體"/>
                        <a:cs typeface="Times New Roman"/>
                      </a:endParaRPr>
                    </a:p>
                  </a:txBody>
                  <a:tcPr marL="17780" marR="17780" marT="0" marB="0" anchor="ctr"/>
                </a:tc>
                <a:tc>
                  <a:txBody>
                    <a:bodyPr/>
                    <a:lstStyle/>
                    <a:p>
                      <a:pPr algn="ctr">
                        <a:spcAft>
                          <a:spcPts val="0"/>
                        </a:spcAft>
                      </a:pPr>
                      <a:r>
                        <a:rPr lang="zh-TW" sz="1800" kern="100" dirty="0">
                          <a:effectLst/>
                        </a:rPr>
                        <a:t>顏 色 變 化</a:t>
                      </a:r>
                      <a:endParaRPr lang="zh-TW" sz="1800" kern="100" dirty="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1</a:t>
                      </a:r>
                      <a:endParaRPr lang="zh-TW" sz="1800" kern="100">
                        <a:effectLst/>
                        <a:latin typeface="Tw Cen MT"/>
                        <a:ea typeface="微軟正黑體"/>
                        <a:cs typeface="Times New Roman"/>
                      </a:endParaRPr>
                    </a:p>
                  </a:txBody>
                  <a:tcPr marL="17780" marR="17780" marT="0" marB="0" anchor="ctr"/>
                </a:tc>
                <a:tc>
                  <a:txBody>
                    <a:bodyPr/>
                    <a:lstStyle/>
                    <a:p>
                      <a:pPr marL="147955">
                        <a:spcAft>
                          <a:spcPts val="0"/>
                        </a:spcAft>
                      </a:pPr>
                      <a:r>
                        <a:rPr lang="zh-TW" sz="1800" kern="100" dirty="0">
                          <a:effectLst/>
                        </a:rPr>
                        <a:t>取</a:t>
                      </a:r>
                      <a:r>
                        <a:rPr lang="en-US" sz="1800" kern="100" dirty="0">
                          <a:effectLst/>
                        </a:rPr>
                        <a:t>7</a:t>
                      </a:r>
                      <a:r>
                        <a:rPr lang="zh-TW" sz="1800" kern="100" dirty="0">
                          <a:effectLst/>
                        </a:rPr>
                        <a:t>號杯子，加約半滿水</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a:effectLst/>
                        </a:rPr>
                        <a:t> </a:t>
                      </a:r>
                      <a:endParaRPr lang="zh-TW" sz="1800" kern="10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2</a:t>
                      </a:r>
                      <a:endParaRPr lang="zh-TW" sz="1800" kern="100">
                        <a:effectLst/>
                        <a:latin typeface="Tw Cen MT"/>
                        <a:ea typeface="微軟正黑體"/>
                        <a:cs typeface="Times New Roman"/>
                      </a:endParaRPr>
                    </a:p>
                  </a:txBody>
                  <a:tcPr marL="17780" marR="17780" marT="0" marB="0" anchor="ctr"/>
                </a:tc>
                <a:tc>
                  <a:txBody>
                    <a:bodyPr/>
                    <a:lstStyle/>
                    <a:p>
                      <a:pPr marL="147955">
                        <a:spcAft>
                          <a:spcPts val="0"/>
                        </a:spcAft>
                      </a:pPr>
                      <a:r>
                        <a:rPr lang="zh-TW" sz="1800" kern="100">
                          <a:effectLst/>
                        </a:rPr>
                        <a:t>將</a:t>
                      </a:r>
                      <a:r>
                        <a:rPr lang="en-US" sz="1800" kern="100">
                          <a:effectLst/>
                        </a:rPr>
                        <a:t>7</a:t>
                      </a:r>
                      <a:r>
                        <a:rPr lang="zh-TW" sz="1800" kern="100">
                          <a:effectLst/>
                        </a:rPr>
                        <a:t>號杯子的溶液，倒入</a:t>
                      </a:r>
                      <a:r>
                        <a:rPr lang="en-US" sz="1800" kern="100">
                          <a:effectLst/>
                        </a:rPr>
                        <a:t>1</a:t>
                      </a:r>
                      <a:r>
                        <a:rPr lang="zh-TW" sz="1800" kern="100">
                          <a:effectLst/>
                        </a:rPr>
                        <a:t>號杯子中</a:t>
                      </a:r>
                      <a:endParaRPr lang="zh-TW" sz="1800" kern="10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a:effectLst/>
                        </a:rPr>
                        <a:t> </a:t>
                      </a:r>
                      <a:endParaRPr lang="zh-TW" sz="1800" kern="10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3</a:t>
                      </a:r>
                      <a:endParaRPr lang="zh-TW" sz="1800" kern="100">
                        <a:effectLst/>
                        <a:latin typeface="Tw Cen MT"/>
                        <a:ea typeface="微軟正黑體"/>
                        <a:cs typeface="Times New Roman"/>
                      </a:endParaRPr>
                    </a:p>
                  </a:txBody>
                  <a:tcPr marL="17780" marR="17780" marT="0" marB="0" anchor="ctr"/>
                </a:tc>
                <a:tc>
                  <a:txBody>
                    <a:bodyPr/>
                    <a:lstStyle/>
                    <a:p>
                      <a:pPr marL="147955">
                        <a:spcAft>
                          <a:spcPts val="0"/>
                        </a:spcAft>
                      </a:pPr>
                      <a:r>
                        <a:rPr lang="zh-TW" sz="1800" kern="100" dirty="0">
                          <a:effectLst/>
                        </a:rPr>
                        <a:t>將</a:t>
                      </a:r>
                      <a:r>
                        <a:rPr lang="en-US" sz="1800" kern="100" dirty="0">
                          <a:effectLst/>
                        </a:rPr>
                        <a:t>1</a:t>
                      </a:r>
                      <a:r>
                        <a:rPr lang="zh-TW" sz="1800" kern="100" dirty="0">
                          <a:effectLst/>
                        </a:rPr>
                        <a:t>號杯子的溶液，倒入</a:t>
                      </a:r>
                      <a:r>
                        <a:rPr lang="en-US" sz="1800" kern="100" dirty="0">
                          <a:effectLst/>
                        </a:rPr>
                        <a:t>2</a:t>
                      </a:r>
                      <a:r>
                        <a:rPr lang="zh-TW" sz="1800" kern="100" dirty="0">
                          <a:effectLst/>
                        </a:rPr>
                        <a:t>號杯子中</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dirty="0">
                          <a:effectLst/>
                        </a:rPr>
                        <a:t> </a:t>
                      </a:r>
                      <a:endParaRPr lang="zh-TW" sz="1800" kern="100" dirty="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4</a:t>
                      </a:r>
                      <a:endParaRPr lang="zh-TW" sz="1800" kern="100">
                        <a:effectLst/>
                        <a:latin typeface="Tw Cen MT"/>
                        <a:ea typeface="微軟正黑體"/>
                        <a:cs typeface="Times New Roman"/>
                      </a:endParaRPr>
                    </a:p>
                  </a:txBody>
                  <a:tcPr marL="17780" marR="17780" marT="0" marB="0" anchor="ctr"/>
                </a:tc>
                <a:tc>
                  <a:txBody>
                    <a:bodyPr/>
                    <a:lstStyle/>
                    <a:p>
                      <a:pPr marL="147955">
                        <a:spcAft>
                          <a:spcPts val="0"/>
                        </a:spcAft>
                      </a:pPr>
                      <a:r>
                        <a:rPr lang="zh-TW" sz="1800" kern="100" dirty="0">
                          <a:effectLst/>
                        </a:rPr>
                        <a:t>將</a:t>
                      </a:r>
                      <a:r>
                        <a:rPr lang="en-US" sz="1800" kern="100" dirty="0">
                          <a:effectLst/>
                        </a:rPr>
                        <a:t>2</a:t>
                      </a:r>
                      <a:r>
                        <a:rPr lang="zh-TW" sz="1800" kern="100" dirty="0">
                          <a:effectLst/>
                        </a:rPr>
                        <a:t>號杯子的溶液，倒入</a:t>
                      </a:r>
                      <a:r>
                        <a:rPr lang="en-US" sz="1800" kern="100" dirty="0">
                          <a:effectLst/>
                        </a:rPr>
                        <a:t>3</a:t>
                      </a:r>
                      <a:r>
                        <a:rPr lang="zh-TW" sz="1800" kern="100" dirty="0">
                          <a:effectLst/>
                        </a:rPr>
                        <a:t>號杯子中</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a:effectLst/>
                        </a:rPr>
                        <a:t> </a:t>
                      </a:r>
                      <a:endParaRPr lang="zh-TW" sz="1800" kern="10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5</a:t>
                      </a:r>
                      <a:endParaRPr lang="zh-TW" sz="1800" kern="100">
                        <a:effectLst/>
                        <a:latin typeface="Tw Cen MT"/>
                        <a:ea typeface="微軟正黑體"/>
                        <a:cs typeface="Times New Roman"/>
                      </a:endParaRPr>
                    </a:p>
                  </a:txBody>
                  <a:tcPr marL="17780" marR="17780" marT="0" marB="0" anchor="ctr"/>
                </a:tc>
                <a:tc>
                  <a:txBody>
                    <a:bodyPr/>
                    <a:lstStyle/>
                    <a:p>
                      <a:pPr marL="141605">
                        <a:spcAft>
                          <a:spcPts val="0"/>
                        </a:spcAft>
                      </a:pPr>
                      <a:r>
                        <a:rPr lang="zh-TW" sz="1800" kern="100" dirty="0">
                          <a:effectLst/>
                        </a:rPr>
                        <a:t>將</a:t>
                      </a:r>
                      <a:r>
                        <a:rPr lang="en-US" sz="1800" kern="100" dirty="0">
                          <a:effectLst/>
                        </a:rPr>
                        <a:t>3</a:t>
                      </a:r>
                      <a:r>
                        <a:rPr lang="zh-TW" sz="1800" kern="100" dirty="0">
                          <a:effectLst/>
                        </a:rPr>
                        <a:t>號杯子</a:t>
                      </a:r>
                      <a:r>
                        <a:rPr lang="zh-TW" sz="1800" kern="100" dirty="0" smtClean="0">
                          <a:effectLst/>
                        </a:rPr>
                        <a:t>溶液的</a:t>
                      </a:r>
                      <a:r>
                        <a:rPr lang="zh-TW" altLang="en-US" sz="1800" kern="100" dirty="0" smtClean="0">
                          <a:effectLst/>
                        </a:rPr>
                        <a:t>  </a:t>
                      </a:r>
                      <a:r>
                        <a:rPr lang="en-US" altLang="zh-TW" sz="1800" kern="100" dirty="0" smtClean="0">
                          <a:effectLst/>
                        </a:rPr>
                        <a:t>  </a:t>
                      </a:r>
                      <a:r>
                        <a:rPr lang="en-US" sz="1800" kern="100" dirty="0" smtClean="0">
                          <a:effectLst/>
                        </a:rPr>
                        <a:t> </a:t>
                      </a:r>
                      <a:r>
                        <a:rPr lang="zh-TW" sz="1800" kern="100" dirty="0">
                          <a:effectLst/>
                        </a:rPr>
                        <a:t>，倒入</a:t>
                      </a:r>
                      <a:r>
                        <a:rPr lang="en-US" sz="1800" kern="100" dirty="0">
                          <a:effectLst/>
                        </a:rPr>
                        <a:t>4</a:t>
                      </a:r>
                      <a:r>
                        <a:rPr lang="zh-TW" sz="1800" kern="100" dirty="0">
                          <a:effectLst/>
                        </a:rPr>
                        <a:t>號杯子中</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a:effectLst/>
                        </a:rPr>
                        <a:t> </a:t>
                      </a:r>
                      <a:endParaRPr lang="zh-TW" sz="1800" kern="10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6</a:t>
                      </a:r>
                      <a:endParaRPr lang="zh-TW" sz="1800" kern="100">
                        <a:effectLst/>
                        <a:latin typeface="Tw Cen MT"/>
                        <a:ea typeface="微軟正黑體"/>
                        <a:cs typeface="Times New Roman"/>
                      </a:endParaRPr>
                    </a:p>
                  </a:txBody>
                  <a:tcPr marL="17780" marR="17780" marT="0" marB="0" anchor="ctr"/>
                </a:tc>
                <a:tc>
                  <a:txBody>
                    <a:bodyPr/>
                    <a:lstStyle/>
                    <a:p>
                      <a:pPr marL="141605">
                        <a:spcAft>
                          <a:spcPts val="0"/>
                        </a:spcAft>
                      </a:pPr>
                      <a:r>
                        <a:rPr lang="zh-TW" sz="1800" kern="100" dirty="0">
                          <a:effectLst/>
                        </a:rPr>
                        <a:t>將</a:t>
                      </a:r>
                      <a:r>
                        <a:rPr lang="en-US" sz="1800" kern="100" dirty="0">
                          <a:effectLst/>
                        </a:rPr>
                        <a:t>4</a:t>
                      </a:r>
                      <a:r>
                        <a:rPr lang="zh-TW" sz="1800" kern="100" dirty="0">
                          <a:effectLst/>
                        </a:rPr>
                        <a:t>號杯子的溶液，倒入</a:t>
                      </a:r>
                      <a:r>
                        <a:rPr lang="en-US" sz="1800" kern="100" dirty="0">
                          <a:effectLst/>
                        </a:rPr>
                        <a:t>5</a:t>
                      </a:r>
                      <a:r>
                        <a:rPr lang="zh-TW" sz="1800" kern="100" dirty="0">
                          <a:effectLst/>
                        </a:rPr>
                        <a:t>號杯子中</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a:effectLst/>
                        </a:rPr>
                        <a:t> </a:t>
                      </a:r>
                      <a:endParaRPr lang="zh-TW" sz="1800" kern="100">
                        <a:effectLst/>
                        <a:latin typeface="Tw Cen MT"/>
                        <a:ea typeface="微軟正黑體"/>
                        <a:cs typeface="Times New Roman"/>
                      </a:endParaRPr>
                    </a:p>
                  </a:txBody>
                  <a:tcPr marL="17780" marR="17780" marT="0" marB="0" anchor="ctr"/>
                </a:tc>
              </a:tr>
              <a:tr h="477053">
                <a:tc>
                  <a:txBody>
                    <a:bodyPr/>
                    <a:lstStyle/>
                    <a:p>
                      <a:pPr algn="ctr">
                        <a:spcAft>
                          <a:spcPts val="0"/>
                        </a:spcAft>
                      </a:pPr>
                      <a:r>
                        <a:rPr lang="en-US" sz="1800" kern="100">
                          <a:effectLst/>
                        </a:rPr>
                        <a:t>7</a:t>
                      </a:r>
                      <a:endParaRPr lang="zh-TW" sz="1800" kern="100">
                        <a:effectLst/>
                        <a:latin typeface="Tw Cen MT"/>
                        <a:ea typeface="微軟正黑體"/>
                        <a:cs typeface="Times New Roman"/>
                      </a:endParaRPr>
                    </a:p>
                  </a:txBody>
                  <a:tcPr marL="17780" marR="17780" marT="0" marB="0" anchor="ctr"/>
                </a:tc>
                <a:tc>
                  <a:txBody>
                    <a:bodyPr/>
                    <a:lstStyle/>
                    <a:p>
                      <a:pPr marL="141605">
                        <a:spcAft>
                          <a:spcPts val="0"/>
                        </a:spcAft>
                      </a:pPr>
                      <a:r>
                        <a:rPr lang="zh-TW" sz="1800" kern="100" dirty="0">
                          <a:effectLst/>
                        </a:rPr>
                        <a:t>將</a:t>
                      </a:r>
                      <a:r>
                        <a:rPr lang="en-US" sz="1800" kern="100" dirty="0">
                          <a:effectLst/>
                        </a:rPr>
                        <a:t>5</a:t>
                      </a:r>
                      <a:r>
                        <a:rPr lang="zh-TW" sz="1800" kern="100" dirty="0">
                          <a:effectLst/>
                        </a:rPr>
                        <a:t>號杯子溶液的</a:t>
                      </a:r>
                      <a:r>
                        <a:rPr lang="en-US" sz="1800" kern="100" dirty="0">
                          <a:effectLst/>
                        </a:rPr>
                        <a:t> </a:t>
                      </a:r>
                      <a:r>
                        <a:rPr lang="en-US" sz="1800" kern="100" dirty="0" smtClean="0">
                          <a:effectLst/>
                        </a:rPr>
                        <a:t>    </a:t>
                      </a:r>
                      <a:r>
                        <a:rPr lang="zh-TW" sz="1800" kern="100" dirty="0" smtClean="0">
                          <a:effectLst/>
                        </a:rPr>
                        <a:t>，</a:t>
                      </a:r>
                      <a:r>
                        <a:rPr lang="zh-TW" sz="1800" kern="100" dirty="0">
                          <a:effectLst/>
                        </a:rPr>
                        <a:t>倒入</a:t>
                      </a:r>
                      <a:r>
                        <a:rPr lang="en-US" sz="1800" kern="100" dirty="0">
                          <a:effectLst/>
                        </a:rPr>
                        <a:t>6</a:t>
                      </a:r>
                      <a:r>
                        <a:rPr lang="zh-TW" sz="1800" kern="100" dirty="0">
                          <a:effectLst/>
                        </a:rPr>
                        <a:t>號杯子中</a:t>
                      </a:r>
                      <a:endParaRPr lang="zh-TW" sz="1800" kern="100" dirty="0">
                        <a:effectLst/>
                        <a:latin typeface="Tw Cen MT"/>
                        <a:ea typeface="微軟正黑體"/>
                        <a:cs typeface="Times New Roman"/>
                      </a:endParaRPr>
                    </a:p>
                  </a:txBody>
                  <a:tcPr marL="17780" marR="17780" marT="0" marB="0" anchor="ctr"/>
                </a:tc>
                <a:tc>
                  <a:txBody>
                    <a:bodyPr/>
                    <a:lstStyle/>
                    <a:p>
                      <a:pPr algn="ctr">
                        <a:spcAft>
                          <a:spcPts val="0"/>
                        </a:spcAft>
                      </a:pPr>
                      <a:r>
                        <a:rPr lang="en-US" sz="1800" kern="100" dirty="0">
                          <a:effectLst/>
                        </a:rPr>
                        <a:t> </a:t>
                      </a:r>
                      <a:endParaRPr lang="zh-TW" sz="1800" kern="100" dirty="0">
                        <a:effectLst/>
                        <a:latin typeface="Tw Cen MT"/>
                        <a:ea typeface="微軟正黑體"/>
                        <a:cs typeface="Times New Roman"/>
                      </a:endParaRPr>
                    </a:p>
                  </a:txBody>
                  <a:tcPr marL="17780" marR="17780" marT="0" marB="0" anchor="ctr"/>
                </a:tc>
              </a:tr>
            </a:tbl>
          </a:graphicData>
        </a:graphic>
      </p:graphicFrame>
      <p:graphicFrame>
        <p:nvGraphicFramePr>
          <p:cNvPr id="18" name="物件 17"/>
          <p:cNvGraphicFramePr>
            <a:graphicFrameLocks noChangeAspect="1"/>
          </p:cNvGraphicFramePr>
          <p:nvPr>
            <p:extLst>
              <p:ext uri="{D42A27DB-BD31-4B8C-83A1-F6EECF244321}">
                <p14:modId xmlns:p14="http://schemas.microsoft.com/office/powerpoint/2010/main" val="671801982"/>
              </p:ext>
            </p:extLst>
          </p:nvPr>
        </p:nvGraphicFramePr>
        <p:xfrm>
          <a:off x="3563888" y="5157192"/>
          <a:ext cx="238125" cy="304800"/>
        </p:xfrm>
        <a:graphic>
          <a:graphicData uri="http://schemas.openxmlformats.org/presentationml/2006/ole">
            <mc:AlternateContent xmlns:mc="http://schemas.openxmlformats.org/markup-compatibility/2006">
              <mc:Choice xmlns:v="urn:schemas-microsoft-com:vml" Requires="v">
                <p:oleObj spid="_x0000_s32778" name="方程式" r:id="rId3" imgW="228501" imgH="304668" progId="Equation.3">
                  <p:embed/>
                </p:oleObj>
              </mc:Choice>
              <mc:Fallback>
                <p:oleObj name="方程式" r:id="rId3" imgW="228501"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5157192"/>
                        <a:ext cx="2381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物件 18"/>
          <p:cNvGraphicFramePr>
            <a:graphicFrameLocks noChangeAspect="1"/>
          </p:cNvGraphicFramePr>
          <p:nvPr>
            <p:extLst>
              <p:ext uri="{D42A27DB-BD31-4B8C-83A1-F6EECF244321}">
                <p14:modId xmlns:p14="http://schemas.microsoft.com/office/powerpoint/2010/main" val="3620612484"/>
              </p:ext>
            </p:extLst>
          </p:nvPr>
        </p:nvGraphicFramePr>
        <p:xfrm>
          <a:off x="3491880" y="6165304"/>
          <a:ext cx="238125" cy="304800"/>
        </p:xfrm>
        <a:graphic>
          <a:graphicData uri="http://schemas.openxmlformats.org/presentationml/2006/ole">
            <mc:AlternateContent xmlns:mc="http://schemas.openxmlformats.org/markup-compatibility/2006">
              <mc:Choice xmlns:v="urn:schemas-microsoft-com:vml" Requires="v">
                <p:oleObj spid="_x0000_s32779" name="方程式" r:id="rId5" imgW="228501" imgH="304668" progId="Equation.3">
                  <p:embed/>
                </p:oleObj>
              </mc:Choice>
              <mc:Fallback>
                <p:oleObj name="方程式" r:id="rId5" imgW="228501" imgH="30466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6165304"/>
                        <a:ext cx="238125" cy="304800"/>
                      </a:xfrm>
                      <a:prstGeom prst="rect">
                        <a:avLst/>
                      </a:prstGeom>
                      <a:noFill/>
                    </p:spPr>
                  </p:pic>
                </p:oleObj>
              </mc:Fallback>
            </mc:AlternateContent>
          </a:graphicData>
        </a:graphic>
      </p:graphicFrame>
      <p:sp>
        <p:nvSpPr>
          <p:cNvPr id="20" name="投影片編號版面配置區 19"/>
          <p:cNvSpPr>
            <a:spLocks noGrp="1"/>
          </p:cNvSpPr>
          <p:nvPr>
            <p:ph type="sldNum" sz="quarter" idx="12"/>
          </p:nvPr>
        </p:nvSpPr>
        <p:spPr/>
        <p:txBody>
          <a:bodyPr/>
          <a:lstStyle/>
          <a:p>
            <a:fld id="{6EC71237-5D7A-43D7-85B8-E4904DCDB224}" type="slidenum">
              <a:rPr lang="zh-TW" altLang="en-US" smtClean="0"/>
              <a:pPr/>
              <a:t>50</a:t>
            </a:fld>
            <a:endParaRPr lang="zh-TW" altLang="en-US"/>
          </a:p>
        </p:txBody>
      </p:sp>
    </p:spTree>
    <p:extLst>
      <p:ext uri="{BB962C8B-B14F-4D97-AF65-F5344CB8AC3E}">
        <p14:creationId xmlns:p14="http://schemas.microsoft.com/office/powerpoint/2010/main" val="134776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lstStyle/>
          <a:p>
            <a:r>
              <a:rPr lang="zh-TW" altLang="en-US" dirty="0" smtClean="0"/>
              <a:t>其他的可能</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科學史討論</a:t>
            </a:r>
            <a:endParaRPr lang="en-US" altLang="zh-TW" sz="2800" dirty="0" smtClean="0"/>
          </a:p>
          <a:p>
            <a:pPr lvl="1"/>
            <a:r>
              <a:rPr lang="zh-TW" altLang="en-US" sz="2600" dirty="0"/>
              <a:t>例如</a:t>
            </a:r>
            <a:r>
              <a:rPr lang="zh-TW" altLang="en-US" sz="2600" dirty="0" smtClean="0"/>
              <a:t>：光的波動說與粒子說之爭、統計熱力學、氧的發現</a:t>
            </a:r>
            <a:r>
              <a:rPr lang="en-US" altLang="zh-TW" sz="2600" dirty="0" smtClean="0"/>
              <a:t>…</a:t>
            </a:r>
          </a:p>
          <a:p>
            <a:r>
              <a:rPr lang="zh-TW" altLang="en-US" sz="2800" dirty="0"/>
              <a:t>議題</a:t>
            </a:r>
            <a:r>
              <a:rPr lang="zh-TW" altLang="en-US" sz="2800" dirty="0" smtClean="0"/>
              <a:t>討論</a:t>
            </a:r>
            <a:endParaRPr lang="en-US" altLang="zh-TW" sz="2800" dirty="0" smtClean="0"/>
          </a:p>
          <a:p>
            <a:pPr lvl="1"/>
            <a:r>
              <a:rPr lang="zh-TW" altLang="en-US" sz="2600" dirty="0"/>
              <a:t>例如：全球暖</a:t>
            </a:r>
            <a:r>
              <a:rPr lang="zh-TW" altLang="en-US" sz="2600" dirty="0" smtClean="0"/>
              <a:t>化、</a:t>
            </a:r>
            <a:r>
              <a:rPr lang="en-US" altLang="zh-TW" sz="2600" dirty="0" smtClean="0"/>
              <a:t>RCA</a:t>
            </a:r>
            <a:r>
              <a:rPr lang="zh-TW" altLang="en-US" sz="2600" dirty="0" smtClean="0"/>
              <a:t>汙染事件</a:t>
            </a:r>
            <a:r>
              <a:rPr lang="en-US" altLang="zh-TW" sz="2600" dirty="0" smtClean="0"/>
              <a:t>…</a:t>
            </a:r>
          </a:p>
          <a:p>
            <a:r>
              <a:rPr lang="zh-TW" altLang="en-US" sz="2800" dirty="0" smtClean="0"/>
              <a:t>角色扮演</a:t>
            </a: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51</a:t>
            </a:fld>
            <a:endParaRPr lang="zh-TW" altLang="en-US"/>
          </a:p>
        </p:txBody>
      </p:sp>
    </p:spTree>
    <p:extLst>
      <p:ext uri="{BB962C8B-B14F-4D97-AF65-F5344CB8AC3E}">
        <p14:creationId xmlns:p14="http://schemas.microsoft.com/office/powerpoint/2010/main" val="1574139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0" dirty="0" smtClean="0"/>
              <a:t>課程的實施</a:t>
            </a:r>
            <a:endParaRPr lang="zh-TW" altLang="en-US" sz="4800" b="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1059753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t>如果想進行學習共同體</a:t>
            </a:r>
            <a:r>
              <a:rPr lang="en-US" altLang="zh-TW" sz="4400" dirty="0"/>
              <a:t>…</a:t>
            </a:r>
            <a:endParaRPr lang="zh-TW" altLang="en-US" dirty="0"/>
          </a:p>
        </p:txBody>
      </p:sp>
      <p:sp>
        <p:nvSpPr>
          <p:cNvPr id="3" name="內容版面配置區 2"/>
          <p:cNvSpPr>
            <a:spLocks noGrp="1"/>
          </p:cNvSpPr>
          <p:nvPr>
            <p:ph idx="1"/>
          </p:nvPr>
        </p:nvSpPr>
        <p:spPr/>
        <p:txBody>
          <a:bodyPr>
            <a:normAutofit/>
          </a:bodyPr>
          <a:lstStyle/>
          <a:p>
            <a:r>
              <a:rPr lang="zh-TW" altLang="zh-TW" sz="2800" dirty="0">
                <a:solidFill>
                  <a:srgbClr val="C00000"/>
                </a:solidFill>
              </a:rPr>
              <a:t>建構「安心學習」、「熱衷學習」的環境</a:t>
            </a:r>
            <a:r>
              <a:rPr lang="zh-TW" altLang="zh-TW" sz="2800" dirty="0" smtClean="0">
                <a:solidFill>
                  <a:srgbClr val="C00000"/>
                </a:solidFill>
              </a:rPr>
              <a:t>。</a:t>
            </a:r>
            <a:endParaRPr lang="en-US" altLang="zh-TW" sz="2800" dirty="0" smtClean="0">
              <a:solidFill>
                <a:srgbClr val="C00000"/>
              </a:solidFill>
            </a:endParaRPr>
          </a:p>
          <a:p>
            <a:endParaRPr lang="en-US" altLang="zh-TW" sz="2800" dirty="0">
              <a:solidFill>
                <a:srgbClr val="C00000"/>
              </a:solidFill>
            </a:endParaRPr>
          </a:p>
          <a:p>
            <a:pPr marL="1051560" lvl="3" indent="0">
              <a:buNone/>
            </a:pPr>
            <a:r>
              <a:rPr lang="zh-TW" altLang="en-US" sz="2800" dirty="0">
                <a:solidFill>
                  <a:srgbClr val="002060"/>
                </a:solidFill>
                <a:latin typeface="+mn-ea"/>
              </a:rPr>
              <a:t>學生趴睡的情況增加，沒有趴睡的學生一直努力的寫筆記，老師寫什麼學生就寫什麼，看起來很認真，實際上沒有在思考。</a:t>
            </a:r>
          </a:p>
          <a:p>
            <a:endParaRPr lang="zh-TW" altLang="en-US" sz="2800" dirty="0">
              <a:solidFill>
                <a:srgbClr val="C00000"/>
              </a:solidFill>
            </a:endParaRPr>
          </a:p>
          <a:p>
            <a:endParaRPr lang="zh-TW" altLang="en-US" sz="2400" dirty="0"/>
          </a:p>
        </p:txBody>
      </p:sp>
      <p:sp>
        <p:nvSpPr>
          <p:cNvPr id="4" name="投影片編號版面配置區 3"/>
          <p:cNvSpPr>
            <a:spLocks noGrp="1"/>
          </p:cNvSpPr>
          <p:nvPr>
            <p:ph type="sldNum" sz="quarter" idx="12"/>
          </p:nvPr>
        </p:nvSpPr>
        <p:spPr/>
        <p:txBody>
          <a:bodyPr/>
          <a:lstStyle/>
          <a:p>
            <a:fld id="{5DC99187-DB67-4274-BF27-08223996A4F9}" type="slidenum">
              <a:rPr lang="zh-TW" altLang="en-US" smtClean="0"/>
              <a:t>53</a:t>
            </a:fld>
            <a:endParaRPr lang="zh-TW" altLang="en-US"/>
          </a:p>
        </p:txBody>
      </p:sp>
    </p:spTree>
    <p:extLst>
      <p:ext uri="{BB962C8B-B14F-4D97-AF65-F5344CB8AC3E}">
        <p14:creationId xmlns:p14="http://schemas.microsoft.com/office/powerpoint/2010/main" val="1162951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z="4400" dirty="0" smtClean="0"/>
              <a:t>學習從聆聽開始</a:t>
            </a:r>
            <a:endParaRPr lang="zh-TW" altLang="en-US" sz="4400" dirty="0"/>
          </a:p>
        </p:txBody>
      </p:sp>
      <p:sp>
        <p:nvSpPr>
          <p:cNvPr id="2" name="內容版面配置區 1"/>
          <p:cNvSpPr>
            <a:spLocks noGrp="1"/>
          </p:cNvSpPr>
          <p:nvPr>
            <p:ph idx="1"/>
          </p:nvPr>
        </p:nvSpPr>
        <p:spPr>
          <a:xfrm>
            <a:off x="899592" y="1988840"/>
            <a:ext cx="7571184" cy="1733358"/>
          </a:xfrm>
        </p:spPr>
        <p:txBody>
          <a:bodyPr>
            <a:noAutofit/>
          </a:bodyPr>
          <a:lstStyle/>
          <a:p>
            <a:r>
              <a:rPr lang="zh-TW" altLang="en-US" sz="2800" dirty="0" smtClean="0"/>
              <a:t>學習的本質：被動的自發性活動</a:t>
            </a:r>
            <a:endParaRPr lang="en-US" altLang="zh-TW" sz="2800" dirty="0" smtClean="0"/>
          </a:p>
          <a:p>
            <a:r>
              <a:rPr lang="zh-TW" altLang="en-US" sz="2800" dirty="0" smtClean="0"/>
              <a:t>奠定在聆聽他人意見的基礎上</a:t>
            </a:r>
            <a:endParaRPr lang="en-US" altLang="zh-TW" sz="2800" dirty="0" smtClean="0"/>
          </a:p>
          <a:p>
            <a:r>
              <a:rPr lang="zh-TW" altLang="en-US" sz="2800" dirty="0" smtClean="0"/>
              <a:t>觀看的是觀察者；而聆聽的才是參與者</a:t>
            </a:r>
            <a:endParaRPr lang="en-US" altLang="zh-TW" sz="2800" dirty="0" smtClean="0"/>
          </a:p>
          <a:p>
            <a:endParaRPr lang="en-US" altLang="zh-TW" sz="2800" dirty="0" smtClean="0"/>
          </a:p>
          <a:p>
            <a:endParaRPr lang="zh-TW" altLang="en-US" sz="2800" dirty="0"/>
          </a:p>
        </p:txBody>
      </p:sp>
      <p:graphicFrame>
        <p:nvGraphicFramePr>
          <p:cNvPr id="4" name="資料庫圖表 3"/>
          <p:cNvGraphicFramePr/>
          <p:nvPr>
            <p:extLst>
              <p:ext uri="{D42A27DB-BD31-4B8C-83A1-F6EECF244321}">
                <p14:modId xmlns:p14="http://schemas.microsoft.com/office/powerpoint/2010/main" val="3741926938"/>
              </p:ext>
            </p:extLst>
          </p:nvPr>
        </p:nvGraphicFramePr>
        <p:xfrm>
          <a:off x="1619672" y="3573016"/>
          <a:ext cx="6096000" cy="210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投影片編號版面配置區 5"/>
          <p:cNvSpPr>
            <a:spLocks noGrp="1"/>
          </p:cNvSpPr>
          <p:nvPr>
            <p:ph type="sldNum" sz="quarter" idx="12"/>
          </p:nvPr>
        </p:nvSpPr>
        <p:spPr/>
        <p:txBody>
          <a:bodyPr/>
          <a:lstStyle/>
          <a:p>
            <a:fld id="{5DC99187-DB67-4274-BF27-08223996A4F9}" type="slidenum">
              <a:rPr lang="zh-TW" altLang="en-US" smtClean="0"/>
              <a:t>54</a:t>
            </a:fld>
            <a:endParaRPr lang="zh-TW" altLang="en-US"/>
          </a:p>
        </p:txBody>
      </p:sp>
    </p:spTree>
    <p:extLst>
      <p:ext uri="{BB962C8B-B14F-4D97-AF65-F5344CB8AC3E}">
        <p14:creationId xmlns:p14="http://schemas.microsoft.com/office/powerpoint/2010/main" val="981851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485800"/>
            <a:ext cx="7342187" cy="1143000"/>
          </a:xfrm>
        </p:spPr>
        <p:txBody>
          <a:bodyPr/>
          <a:lstStyle/>
          <a:p>
            <a:r>
              <a:rPr lang="zh-TW" altLang="zh-TW" sz="4400" dirty="0">
                <a:latin typeface="+mn-ea"/>
                <a:ea typeface="+mn-ea"/>
              </a:rPr>
              <a:t>不可思議的</a:t>
            </a:r>
            <a:r>
              <a:rPr lang="zh-TW" altLang="en-US" sz="4400" dirty="0">
                <a:latin typeface="+mn-ea"/>
                <a:ea typeface="+mn-ea"/>
              </a:rPr>
              <a:t>「</a:t>
            </a:r>
            <a:r>
              <a:rPr lang="zh-TW" altLang="zh-TW" sz="4400" dirty="0">
                <a:latin typeface="+mn-ea"/>
                <a:ea typeface="+mn-ea"/>
              </a:rPr>
              <a:t>協同學習</a:t>
            </a:r>
            <a:r>
              <a:rPr lang="zh-TW" altLang="en-US" sz="4400" dirty="0">
                <a:latin typeface="+mn-ea"/>
                <a:ea typeface="+mn-ea"/>
              </a:rPr>
              <a:t>」</a:t>
            </a:r>
          </a:p>
        </p:txBody>
      </p:sp>
      <p:sp>
        <p:nvSpPr>
          <p:cNvPr id="3" name="內容版面配置區 2"/>
          <p:cNvSpPr>
            <a:spLocks noGrp="1"/>
          </p:cNvSpPr>
          <p:nvPr>
            <p:ph idx="1"/>
          </p:nvPr>
        </p:nvSpPr>
        <p:spPr>
          <a:xfrm>
            <a:off x="457200" y="1600200"/>
            <a:ext cx="8291264" cy="4925144"/>
          </a:xfrm>
        </p:spPr>
        <p:txBody>
          <a:bodyPr>
            <a:normAutofit/>
          </a:bodyPr>
          <a:lstStyle/>
          <a:p>
            <a:r>
              <a:rPr lang="zh-TW" altLang="en-US" sz="2800" dirty="0" smtClean="0">
                <a:latin typeface="Times New Roman" pitchFamily="18" charset="0"/>
                <a:cs typeface="Times New Roman" pitchFamily="18" charset="0"/>
              </a:rPr>
              <a:t>低學力</a:t>
            </a:r>
            <a:r>
              <a:rPr lang="zh-TW" altLang="en-US" sz="2800" dirty="0">
                <a:latin typeface="Times New Roman" pitchFamily="18" charset="0"/>
                <a:cs typeface="Times New Roman" pitchFamily="18" charset="0"/>
              </a:rPr>
              <a:t>孩子能「一蹴可幾」嗎？</a:t>
            </a:r>
            <a:endParaRPr lang="en-US" altLang="zh-TW" sz="2800" dirty="0">
              <a:latin typeface="Times New Roman" pitchFamily="18" charset="0"/>
              <a:cs typeface="Times New Roman" pitchFamily="18" charset="0"/>
            </a:endParaRPr>
          </a:p>
          <a:p>
            <a:pPr lvl="1"/>
            <a:r>
              <a:rPr lang="zh-TW" altLang="zh-TW" sz="2600" dirty="0" smtClean="0">
                <a:solidFill>
                  <a:srgbClr val="800000"/>
                </a:solidFill>
                <a:latin typeface="Times New Roman" pitchFamily="18" charset="0"/>
                <a:cs typeface="Times New Roman" pitchFamily="18" charset="0"/>
              </a:rPr>
              <a:t>片</a:t>
            </a:r>
            <a:r>
              <a:rPr lang="zh-TW" altLang="en-US" sz="2600" dirty="0" smtClean="0">
                <a:solidFill>
                  <a:srgbClr val="800000"/>
                </a:solidFill>
                <a:latin typeface="Times New Roman" pitchFamily="18" charset="0"/>
                <a:cs typeface="Times New Roman" pitchFamily="18" charset="0"/>
              </a:rPr>
              <a:t>斷</a:t>
            </a:r>
            <a:r>
              <a:rPr lang="zh-TW" altLang="zh-TW" sz="2600" dirty="0">
                <a:solidFill>
                  <a:srgbClr val="800000"/>
                </a:solidFill>
                <a:latin typeface="Times New Roman" pitchFamily="18" charset="0"/>
                <a:cs typeface="Times New Roman" pitchFamily="18" charset="0"/>
              </a:rPr>
              <a:t>學習被</a:t>
            </a:r>
            <a:r>
              <a:rPr lang="zh-TW" altLang="zh-TW" sz="2600" dirty="0" smtClean="0">
                <a:solidFill>
                  <a:srgbClr val="800000"/>
                </a:solidFill>
                <a:latin typeface="Times New Roman" pitchFamily="18" charset="0"/>
                <a:cs typeface="Times New Roman" pitchFamily="18" charset="0"/>
              </a:rPr>
              <a:t>串</a:t>
            </a:r>
            <a:r>
              <a:rPr lang="zh-TW" altLang="en-US" sz="2600" dirty="0">
                <a:solidFill>
                  <a:srgbClr val="800000"/>
                </a:solidFill>
                <a:latin typeface="Times New Roman" pitchFamily="18" charset="0"/>
                <a:cs typeface="Times New Roman" pitchFamily="18" charset="0"/>
              </a:rPr>
              <a:t>聯</a:t>
            </a:r>
            <a:r>
              <a:rPr lang="zh-TW" altLang="zh-TW" sz="2600" dirty="0" smtClean="0">
                <a:solidFill>
                  <a:srgbClr val="800000"/>
                </a:solidFill>
                <a:latin typeface="Times New Roman" pitchFamily="18" charset="0"/>
                <a:cs typeface="Times New Roman" pitchFamily="18" charset="0"/>
              </a:rPr>
              <a:t>的</a:t>
            </a:r>
            <a:r>
              <a:rPr lang="zh-TW" altLang="zh-TW" sz="2600" dirty="0">
                <a:solidFill>
                  <a:srgbClr val="800000"/>
                </a:solidFill>
                <a:latin typeface="Times New Roman" pitchFamily="18" charset="0"/>
                <a:cs typeface="Times New Roman" pitchFamily="18" charset="0"/>
              </a:rPr>
              <a:t>可能性</a:t>
            </a:r>
          </a:p>
          <a:p>
            <a:pPr lvl="1"/>
            <a:r>
              <a:rPr lang="zh-TW" altLang="en-US" sz="2600" dirty="0" smtClean="0">
                <a:solidFill>
                  <a:srgbClr val="800000"/>
                </a:solidFill>
                <a:latin typeface="Times New Roman" pitchFamily="18" charset="0"/>
                <a:cs typeface="Times New Roman" pitchFamily="18" charset="0"/>
              </a:rPr>
              <a:t>保障</a:t>
            </a:r>
            <a:r>
              <a:rPr lang="zh-TW" altLang="zh-TW" sz="2600" dirty="0">
                <a:solidFill>
                  <a:srgbClr val="800000"/>
                </a:solidFill>
                <a:latin typeface="Times New Roman" pitchFamily="18" charset="0"/>
                <a:cs typeface="Times New Roman" pitchFamily="18" charset="0"/>
              </a:rPr>
              <a:t>低學力參與、豐富</a:t>
            </a:r>
            <a:r>
              <a:rPr lang="zh-TW" altLang="en-US" sz="2600" dirty="0">
                <a:solidFill>
                  <a:srgbClr val="800000"/>
                </a:solidFill>
                <a:latin typeface="Times New Roman" pitchFamily="18" charset="0"/>
                <a:cs typeface="Times New Roman" pitchFamily="18" charset="0"/>
              </a:rPr>
              <a:t>學習經驗</a:t>
            </a:r>
            <a:r>
              <a:rPr lang="zh-TW" altLang="zh-TW" sz="2600" dirty="0">
                <a:solidFill>
                  <a:srgbClr val="800000"/>
                </a:solidFill>
                <a:latin typeface="Times New Roman" pitchFamily="18" charset="0"/>
                <a:cs typeface="Times New Roman" pitchFamily="18" charset="0"/>
              </a:rPr>
              <a:t>的可能</a:t>
            </a:r>
            <a:endParaRPr lang="en-US" altLang="zh-TW" sz="2600" dirty="0">
              <a:solidFill>
                <a:srgbClr val="800000"/>
              </a:solidFill>
              <a:latin typeface="Times New Roman" pitchFamily="18" charset="0"/>
              <a:cs typeface="Times New Roman" pitchFamily="18" charset="0"/>
            </a:endParaRPr>
          </a:p>
          <a:p>
            <a:pPr lvl="1"/>
            <a:r>
              <a:rPr lang="zh-TW" altLang="en-US" sz="2600" dirty="0" smtClean="0">
                <a:solidFill>
                  <a:srgbClr val="800000"/>
                </a:solidFill>
                <a:latin typeface="Times New Roman" pitchFamily="18" charset="0"/>
                <a:cs typeface="Times New Roman" pitchFamily="18" charset="0"/>
              </a:rPr>
              <a:t>可以</a:t>
            </a:r>
            <a:r>
              <a:rPr lang="zh-TW" altLang="en-US" sz="2600" dirty="0">
                <a:solidFill>
                  <a:srgbClr val="800000"/>
                </a:solidFill>
                <a:latin typeface="Times New Roman" pitchFamily="18" charset="0"/>
                <a:cs typeface="Times New Roman" pitchFamily="18" charset="0"/>
              </a:rPr>
              <a:t>不像爬樓梯、而是跳躍式的成功</a:t>
            </a:r>
            <a:endParaRPr lang="en-US" altLang="zh-TW" sz="2600" dirty="0">
              <a:solidFill>
                <a:srgbClr val="800000"/>
              </a:solidFill>
              <a:latin typeface="Times New Roman" pitchFamily="18" charset="0"/>
              <a:cs typeface="Times New Roman" pitchFamily="18" charset="0"/>
            </a:endParaRPr>
          </a:p>
          <a:p>
            <a:r>
              <a:rPr lang="zh-TW" altLang="en-US" sz="2800" dirty="0">
                <a:latin typeface="Times New Roman" pitchFamily="18" charset="0"/>
                <a:cs typeface="Times New Roman" pitchFamily="18" charset="0"/>
              </a:rPr>
              <a:t>提供較高層程度的學習機會。</a:t>
            </a:r>
            <a:endParaRPr lang="en-US" altLang="zh-TW" sz="2800" dirty="0" smtClean="0">
              <a:latin typeface="Times New Roman" pitchFamily="18" charset="0"/>
              <a:cs typeface="Times New Roman" pitchFamily="18" charset="0"/>
            </a:endParaRPr>
          </a:p>
          <a:p>
            <a:r>
              <a:rPr lang="zh-TW" altLang="en-US" sz="2800" dirty="0">
                <a:latin typeface="Times New Roman" pitchFamily="18" charset="0"/>
                <a:cs typeface="Times New Roman" pitchFamily="18" charset="0"/>
              </a:rPr>
              <a:t>互相學習</a:t>
            </a:r>
            <a:r>
              <a:rPr lang="zh-TW" altLang="en-US" sz="2800" b="1" dirty="0" smtClean="0">
                <a:latin typeface="Times New Roman" pitchFamily="18" charset="0"/>
                <a:cs typeface="Times New Roman" pitchFamily="18" charset="0"/>
              </a:rPr>
              <a:t>－</a:t>
            </a:r>
            <a:r>
              <a:rPr lang="zh-TW" altLang="zh-TW" sz="2800" dirty="0" smtClean="0">
                <a:latin typeface="Times New Roman" pitchFamily="18" charset="0"/>
                <a:cs typeface="Times New Roman" pitchFamily="18" charset="0"/>
              </a:rPr>
              <a:t>非</a:t>
            </a:r>
            <a:r>
              <a:rPr lang="zh-TW" altLang="zh-TW" sz="2800" dirty="0">
                <a:latin typeface="Times New Roman" pitchFamily="18" charset="0"/>
                <a:cs typeface="Times New Roman" pitchFamily="18" charset="0"/>
              </a:rPr>
              <a:t>互相</a:t>
            </a:r>
            <a:r>
              <a:rPr lang="zh-TW" altLang="zh-TW" sz="2800" dirty="0" smtClean="0">
                <a:latin typeface="Times New Roman" pitchFamily="18" charset="0"/>
                <a:cs typeface="Times New Roman" pitchFamily="18" charset="0"/>
              </a:rPr>
              <a:t>教導</a:t>
            </a:r>
            <a:endParaRPr lang="en-US" altLang="zh-TW" sz="2800" dirty="0" smtClean="0">
              <a:latin typeface="Times New Roman" pitchFamily="18" charset="0"/>
              <a:cs typeface="Times New Roman" pitchFamily="18" charset="0"/>
            </a:endParaRPr>
          </a:p>
          <a:p>
            <a:r>
              <a:rPr lang="zh-TW" altLang="en-US" sz="2800" dirty="0">
                <a:latin typeface="Times New Roman" pitchFamily="18" charset="0"/>
                <a:cs typeface="Times New Roman" pitchFamily="18" charset="0"/>
              </a:rPr>
              <a:t>展開互動</a:t>
            </a:r>
            <a:endParaRPr lang="en-US" altLang="zh-TW" sz="2800" dirty="0">
              <a:latin typeface="Times New Roman" pitchFamily="18" charset="0"/>
              <a:cs typeface="Times New Roman" pitchFamily="18" charset="0"/>
            </a:endParaRPr>
          </a:p>
          <a:p>
            <a:pPr lvl="1"/>
            <a:r>
              <a:rPr lang="zh-TW" altLang="en-US" sz="2600" dirty="0">
                <a:latin typeface="Times New Roman" pitchFamily="18" charset="0"/>
                <a:cs typeface="Times New Roman" pitchFamily="18" charset="0"/>
              </a:rPr>
              <a:t>形成問話： 「嘿，這裡該怎麼做？」</a:t>
            </a:r>
            <a:endParaRPr lang="en-US" altLang="zh-TW" sz="2600" dirty="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引導</a:t>
            </a:r>
            <a:r>
              <a:rPr lang="zh-TW" altLang="en-US" sz="2600" dirty="0">
                <a:latin typeface="Times New Roman" pitchFamily="18" charset="0"/>
                <a:cs typeface="Times New Roman" pitchFamily="18" charset="0"/>
              </a:rPr>
              <a:t>低學力孩子，養成向同學請教的習慣與自信。</a:t>
            </a:r>
            <a:endParaRPr lang="en-US" altLang="zh-TW" sz="2600" dirty="0">
              <a:latin typeface="Times New Roman" pitchFamily="18" charset="0"/>
              <a:cs typeface="Times New Roman" pitchFamily="18" charset="0"/>
            </a:endParaRPr>
          </a:p>
          <a:p>
            <a:pPr lvl="1"/>
            <a:r>
              <a:rPr lang="zh-TW" altLang="zh-TW" sz="2600" dirty="0">
                <a:latin typeface="Times New Roman" pitchFamily="18" charset="0"/>
                <a:cs typeface="Times New Roman" pitchFamily="18" charset="0"/>
              </a:rPr>
              <a:t>先和旁邊同學商量，解決不了再問老師</a:t>
            </a:r>
            <a:r>
              <a:rPr lang="zh-TW" altLang="zh-TW" sz="2600" dirty="0" smtClean="0">
                <a:latin typeface="Times New Roman" pitchFamily="18" charset="0"/>
                <a:cs typeface="Times New Roman" pitchFamily="18" charset="0"/>
              </a:rPr>
              <a:t>。</a:t>
            </a:r>
            <a:endParaRPr lang="en-US" altLang="zh-TW" sz="2800" dirty="0">
              <a:latin typeface="Times New Roman" pitchFamily="18" charset="0"/>
              <a:cs typeface="Times New Roman" pitchFamily="18" charset="0"/>
            </a:endParaRPr>
          </a:p>
          <a:p>
            <a:endParaRPr lang="zh-TW" altLang="en-US" sz="2800" dirty="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55</a:t>
            </a:fld>
            <a:endParaRPr lang="zh-TW" altLang="en-US"/>
          </a:p>
        </p:txBody>
      </p:sp>
    </p:spTree>
    <p:extLst>
      <p:ext uri="{BB962C8B-B14F-4D97-AF65-F5344CB8AC3E}">
        <p14:creationId xmlns:p14="http://schemas.microsoft.com/office/powerpoint/2010/main" val="2341197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教學型態的轉變</a:t>
            </a:r>
            <a:r>
              <a:rPr lang="en-US" altLang="zh-TW" dirty="0" smtClean="0"/>
              <a:t>(1)</a:t>
            </a:r>
            <a:endParaRPr lang="zh-TW" altLang="en-US" dirty="0"/>
          </a:p>
        </p:txBody>
      </p:sp>
      <p:sp>
        <p:nvSpPr>
          <p:cNvPr id="3" name="內容版面配置區 2"/>
          <p:cNvSpPr>
            <a:spLocks noGrp="1"/>
          </p:cNvSpPr>
          <p:nvPr>
            <p:ph idx="1"/>
          </p:nvPr>
        </p:nvSpPr>
        <p:spPr>
          <a:xfrm>
            <a:off x="832048" y="1844824"/>
            <a:ext cx="7772400" cy="4114800"/>
          </a:xfrm>
        </p:spPr>
        <p:txBody>
          <a:bodyPr>
            <a:normAutofit/>
          </a:bodyPr>
          <a:lstStyle/>
          <a:p>
            <a:r>
              <a:rPr lang="zh-TW" altLang="zh-TW" sz="3200" dirty="0">
                <a:latin typeface="Times New Roman" pitchFamily="18" charset="0"/>
                <a:cs typeface="Times New Roman" pitchFamily="18" charset="0"/>
              </a:rPr>
              <a:t>克服閒談</a:t>
            </a:r>
            <a:endParaRPr lang="en-US" altLang="zh-TW" sz="3200" dirty="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多問，少提供解答─要能忍住不說。</a:t>
            </a:r>
            <a:endParaRPr lang="en-US" altLang="zh-TW" sz="2600" dirty="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幫助同組或跨組學生間的想法串聯</a:t>
            </a:r>
            <a:endParaRPr lang="en-US" altLang="zh-TW" sz="2600" dirty="0" smtClean="0">
              <a:latin typeface="Times New Roman" pitchFamily="18" charset="0"/>
              <a:cs typeface="Times New Roman" pitchFamily="18" charset="0"/>
            </a:endParaRPr>
          </a:p>
          <a:p>
            <a:pPr lvl="1"/>
            <a:r>
              <a:rPr lang="zh-TW" altLang="en-US" sz="2600" dirty="0">
                <a:latin typeface="Times New Roman" pitchFamily="18" charset="0"/>
                <a:cs typeface="Times New Roman" pitchFamily="18" charset="0"/>
              </a:rPr>
              <a:t>老師不是綜藝節目</a:t>
            </a:r>
            <a:r>
              <a:rPr lang="zh-TW" altLang="en-US" sz="2600" dirty="0" smtClean="0">
                <a:latin typeface="Times New Roman" pitchFamily="18" charset="0"/>
                <a:cs typeface="Times New Roman" pitchFamily="18" charset="0"/>
              </a:rPr>
              <a:t>主持人，不要搞笑。</a:t>
            </a:r>
            <a:endParaRPr lang="en-US" altLang="zh-TW" sz="2600" dirty="0">
              <a:latin typeface="Times New Roman" pitchFamily="18" charset="0"/>
              <a:cs typeface="Times New Roman" pitchFamily="18" charset="0"/>
            </a:endParaRPr>
          </a:p>
          <a:p>
            <a:pPr lvl="1"/>
            <a:r>
              <a:rPr lang="zh-TW" altLang="zh-TW" sz="2600" dirty="0" smtClean="0">
                <a:latin typeface="Times New Roman" pitchFamily="18" charset="0"/>
                <a:cs typeface="Times New Roman" pitchFamily="18" charset="0"/>
              </a:rPr>
              <a:t>構築相互聆聽與互</a:t>
            </a:r>
            <a:r>
              <a:rPr lang="zh-TW" altLang="en-US" sz="2600" dirty="0" smtClean="0">
                <a:latin typeface="Times New Roman" pitchFamily="18" charset="0"/>
                <a:cs typeface="Times New Roman" pitchFamily="18" charset="0"/>
              </a:rPr>
              <a:t>幫互</a:t>
            </a:r>
            <a:r>
              <a:rPr lang="zh-TW" altLang="zh-TW" sz="2600" dirty="0" smtClean="0">
                <a:latin typeface="Times New Roman" pitchFamily="18" charset="0"/>
                <a:cs typeface="Times New Roman" pitchFamily="18" charset="0"/>
              </a:rPr>
              <a:t>學</a:t>
            </a:r>
            <a:r>
              <a:rPr lang="zh-TW" altLang="en-US" sz="2600" dirty="0" smtClean="0">
                <a:latin typeface="Times New Roman" pitchFamily="18" charset="0"/>
                <a:cs typeface="Times New Roman" pitchFamily="18" charset="0"/>
              </a:rPr>
              <a:t>的關係。</a:t>
            </a:r>
            <a:endParaRPr lang="en-US" altLang="zh-TW" sz="2600" dirty="0">
              <a:latin typeface="Times New Roman" pitchFamily="18" charset="0"/>
              <a:cs typeface="Times New Roman" pitchFamily="18" charset="0"/>
            </a:endParaRPr>
          </a:p>
          <a:p>
            <a:r>
              <a:rPr lang="zh-TW" altLang="zh-TW" sz="3200" dirty="0">
                <a:latin typeface="Times New Roman" pitchFamily="18" charset="0"/>
                <a:cs typeface="Times New Roman" pitchFamily="18" charset="0"/>
              </a:rPr>
              <a:t>保障效率</a:t>
            </a:r>
            <a:endParaRPr lang="en-US" altLang="zh-TW" sz="3200" dirty="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追趕</a:t>
            </a:r>
            <a:r>
              <a:rPr lang="zh-TW" altLang="en-US" sz="2600" dirty="0">
                <a:latin typeface="Times New Roman" pitchFamily="18" charset="0"/>
                <a:cs typeface="Times New Roman" pitchFamily="18" charset="0"/>
              </a:rPr>
              <a:t>教學</a:t>
            </a:r>
            <a:r>
              <a:rPr lang="zh-TW" altLang="en-US" sz="2600" dirty="0" smtClean="0">
                <a:latin typeface="Times New Roman" pitchFamily="18" charset="0"/>
                <a:cs typeface="Times New Roman" pitchFamily="18" charset="0"/>
              </a:rPr>
              <a:t>進度 </a:t>
            </a:r>
            <a:r>
              <a:rPr lang="en-US" altLang="zh-TW" sz="2600" dirty="0" err="1" smtClean="0">
                <a:latin typeface="Times New Roman" pitchFamily="18" charset="0"/>
                <a:cs typeface="Times New Roman" pitchFamily="18" charset="0"/>
              </a:rPr>
              <a:t>v.s</a:t>
            </a:r>
            <a:r>
              <a:rPr lang="en-US" altLang="zh-TW" sz="2600" dirty="0" smtClean="0">
                <a:latin typeface="Times New Roman" pitchFamily="18" charset="0"/>
                <a:cs typeface="Times New Roman" pitchFamily="18" charset="0"/>
              </a:rPr>
              <a:t>.</a:t>
            </a:r>
            <a:r>
              <a:rPr lang="zh-TW" altLang="en-US" sz="2600" dirty="0" smtClean="0">
                <a:latin typeface="Times New Roman" pitchFamily="18" charset="0"/>
                <a:cs typeface="Times New Roman" pitchFamily="18" charset="0"/>
              </a:rPr>
              <a:t>成為</a:t>
            </a:r>
            <a:r>
              <a:rPr lang="zh-TW" altLang="en-US" sz="2600" dirty="0">
                <a:latin typeface="Times New Roman" pitchFamily="18" charset="0"/>
                <a:cs typeface="Times New Roman" pitchFamily="18" charset="0"/>
              </a:rPr>
              <a:t>「</a:t>
            </a:r>
            <a:r>
              <a:rPr lang="zh-TW" altLang="zh-TW" sz="2600" dirty="0">
                <a:latin typeface="Times New Roman" pitchFamily="18" charset="0"/>
                <a:cs typeface="Times New Roman" pitchFamily="18" charset="0"/>
              </a:rPr>
              <a:t>學習專家</a:t>
            </a:r>
            <a:r>
              <a:rPr lang="zh-TW" altLang="en-US" sz="2600" dirty="0" smtClean="0">
                <a:latin typeface="Times New Roman" pitchFamily="18" charset="0"/>
                <a:cs typeface="Times New Roman" pitchFamily="18" charset="0"/>
              </a:rPr>
              <a:t>」。</a:t>
            </a:r>
            <a:endParaRPr lang="zh-TW" altLang="zh-TW" sz="2600" dirty="0">
              <a:latin typeface="Times New Roman" pitchFamily="18" charset="0"/>
              <a:cs typeface="Times New Roman" pitchFamily="18" charset="0"/>
            </a:endParaRPr>
          </a:p>
          <a:p>
            <a:pPr lvl="1"/>
            <a:r>
              <a:rPr lang="zh-TW" altLang="zh-TW" sz="2600" dirty="0" smtClean="0">
                <a:latin typeface="Times New Roman" pitchFamily="18" charset="0"/>
                <a:cs typeface="Times New Roman" pitchFamily="18" charset="0"/>
              </a:rPr>
              <a:t>豐富</a:t>
            </a:r>
            <a:r>
              <a:rPr lang="zh-TW" altLang="zh-TW" sz="2600" dirty="0">
                <a:latin typeface="Times New Roman" pitchFamily="18" charset="0"/>
                <a:cs typeface="Times New Roman" pitchFamily="18" charset="0"/>
              </a:rPr>
              <a:t>學生學習經驗的效率</a:t>
            </a:r>
            <a:r>
              <a:rPr lang="zh-TW" altLang="en-US" sz="2600" dirty="0">
                <a:latin typeface="Times New Roman" pitchFamily="18" charset="0"/>
                <a:cs typeface="Times New Roman" pitchFamily="18" charset="0"/>
              </a:rPr>
              <a:t>、</a:t>
            </a:r>
            <a:r>
              <a:rPr lang="zh-TW" altLang="zh-TW" sz="2600" dirty="0">
                <a:latin typeface="Times New Roman" pitchFamily="18" charset="0"/>
                <a:cs typeface="Times New Roman" pitchFamily="18" charset="0"/>
              </a:rPr>
              <a:t>伸展</a:t>
            </a:r>
            <a:r>
              <a:rPr lang="zh-TW" altLang="zh-TW" sz="2600" dirty="0" smtClean="0">
                <a:latin typeface="Times New Roman" pitchFamily="18" charset="0"/>
                <a:cs typeface="Times New Roman" pitchFamily="18" charset="0"/>
              </a:rPr>
              <a:t>跳躍</a:t>
            </a:r>
            <a:r>
              <a:rPr lang="zh-TW" altLang="en-US" sz="2600" dirty="0" smtClean="0">
                <a:latin typeface="Times New Roman" pitchFamily="18" charset="0"/>
                <a:cs typeface="Times New Roman" pitchFamily="18" charset="0"/>
              </a:rPr>
              <a:t>。</a:t>
            </a:r>
            <a:endParaRPr lang="zh-TW" altLang="zh-TW" sz="2600" dirty="0">
              <a:latin typeface="Times New Roman" pitchFamily="18" charset="0"/>
              <a:cs typeface="Times New Roman" pitchFamily="18" charset="0"/>
            </a:endParaRPr>
          </a:p>
          <a:p>
            <a:pPr>
              <a:buNone/>
            </a:pPr>
            <a:endParaRPr lang="zh-TW" altLang="en-US" sz="3200" dirty="0">
              <a:latin typeface="Times New Roman" pitchFamily="18" charset="0"/>
              <a:cs typeface="Times New Roman" pitchFamily="18" charset="0"/>
            </a:endParaRPr>
          </a:p>
          <a:p>
            <a:endParaRPr lang="zh-TW" altLang="en-US" sz="32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6EC71237-5D7A-43D7-85B8-E4904DCDB224}" type="slidenum">
              <a:rPr lang="zh-TW" altLang="en-US" smtClean="0"/>
              <a:pPr/>
              <a:t>56</a:t>
            </a:fld>
            <a:endParaRPr lang="zh-TW" altLang="en-US"/>
          </a:p>
        </p:txBody>
      </p:sp>
    </p:spTree>
    <p:extLst>
      <p:ext uri="{BB962C8B-B14F-4D97-AF65-F5344CB8AC3E}">
        <p14:creationId xmlns:p14="http://schemas.microsoft.com/office/powerpoint/2010/main" val="429482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pPr eaLnBrk="1" hangingPunct="1"/>
            <a:r>
              <a:rPr lang="zh-TW" altLang="zh-TW" dirty="0" smtClean="0">
                <a:latin typeface="+mn-ea"/>
                <a:ea typeface="+mn-ea"/>
              </a:rPr>
              <a:t>教學型態的轉換</a:t>
            </a:r>
            <a:r>
              <a:rPr lang="en-US" altLang="zh-TW" dirty="0" smtClean="0">
                <a:latin typeface="+mn-lt"/>
                <a:ea typeface="+mn-ea"/>
              </a:rPr>
              <a:t>(2)</a:t>
            </a:r>
            <a:endParaRPr lang="zh-TW" altLang="en-US" dirty="0" smtClean="0">
              <a:latin typeface="+mn-lt"/>
              <a:ea typeface="+mn-ea"/>
            </a:endParaRPr>
          </a:p>
        </p:txBody>
      </p:sp>
      <p:sp>
        <p:nvSpPr>
          <p:cNvPr id="3" name="內容版面配置區 2"/>
          <p:cNvSpPr>
            <a:spLocks noGrp="1"/>
          </p:cNvSpPr>
          <p:nvPr>
            <p:ph idx="1"/>
          </p:nvPr>
        </p:nvSpPr>
        <p:spPr>
          <a:xfrm>
            <a:off x="683568" y="1796752"/>
            <a:ext cx="8136706" cy="4800600"/>
          </a:xfrm>
        </p:spPr>
        <p:txBody>
          <a:bodyPr>
            <a:normAutofit/>
          </a:bodyPr>
          <a:lstStyle/>
          <a:p>
            <a:pPr>
              <a:spcBef>
                <a:spcPts val="1200"/>
              </a:spcBef>
            </a:pPr>
            <a:r>
              <a:rPr lang="zh-TW" altLang="en-US" sz="2800" dirty="0">
                <a:latin typeface="Times New Roman" pitchFamily="18" charset="0"/>
                <a:cs typeface="Times New Roman" pitchFamily="18" charset="0"/>
              </a:rPr>
              <a:t>如何不讓教學進度落後？</a:t>
            </a:r>
            <a:endParaRPr lang="en-US" altLang="zh-TW" sz="2800" dirty="0">
              <a:latin typeface="Times New Roman" pitchFamily="18" charset="0"/>
              <a:cs typeface="Times New Roman" pitchFamily="18" charset="0"/>
            </a:endParaRPr>
          </a:p>
          <a:p>
            <a:pPr lvl="1">
              <a:spcBef>
                <a:spcPts val="1200"/>
              </a:spcBef>
            </a:pPr>
            <a:r>
              <a:rPr lang="zh-TW" altLang="en-US" sz="2800" dirty="0" smtClean="0">
                <a:latin typeface="Times New Roman" pitchFamily="18" charset="0"/>
                <a:cs typeface="Times New Roman" pitchFamily="18" charset="0"/>
              </a:rPr>
              <a:t>單元</a:t>
            </a:r>
            <a:r>
              <a:rPr lang="zh-TW" altLang="en-US" sz="2800" dirty="0">
                <a:latin typeface="Times New Roman" pitchFamily="18" charset="0"/>
                <a:cs typeface="Times New Roman" pitchFamily="18" charset="0"/>
              </a:rPr>
              <a:t>展開、有效組織：</a:t>
            </a:r>
            <a:r>
              <a:rPr lang="zh-TW" altLang="zh-TW" sz="2800" dirty="0">
                <a:latin typeface="Times New Roman" pitchFamily="18" charset="0"/>
                <a:cs typeface="Times New Roman" pitchFamily="18" charset="0"/>
              </a:rPr>
              <a:t>該壓縮就壓縮、該拓展就拓展</a:t>
            </a:r>
            <a:r>
              <a:rPr lang="zh-TW" altLang="en-US" sz="2800" dirty="0">
                <a:latin typeface="Times New Roman" pitchFamily="18" charset="0"/>
                <a:cs typeface="Times New Roman" pitchFamily="18" charset="0"/>
              </a:rPr>
              <a:t>。</a:t>
            </a:r>
            <a:endParaRPr lang="en-US" altLang="zh-TW" sz="2800" dirty="0">
              <a:latin typeface="Times New Roman" pitchFamily="18" charset="0"/>
              <a:cs typeface="Times New Roman" pitchFamily="18" charset="0"/>
            </a:endParaRPr>
          </a:p>
          <a:p>
            <a:pPr lvl="1">
              <a:spcBef>
                <a:spcPts val="1200"/>
              </a:spcBef>
            </a:pPr>
            <a:r>
              <a:rPr lang="zh-TW" altLang="en-US" sz="2800" dirty="0" smtClean="0">
                <a:latin typeface="Times New Roman" pitchFamily="18" charset="0"/>
                <a:cs typeface="Times New Roman" pitchFamily="18" charset="0"/>
              </a:rPr>
              <a:t>設定</a:t>
            </a:r>
            <a:r>
              <a:rPr lang="zh-TW" altLang="en-US" sz="2800" dirty="0">
                <a:latin typeface="Times New Roman" pitchFamily="18" charset="0"/>
                <a:cs typeface="Times New Roman" pitchFamily="18" charset="0"/>
              </a:rPr>
              <a:t>高於一般程度的課題，協同學習就能夠整合</a:t>
            </a:r>
            <a:r>
              <a:rPr lang="zh-TW" altLang="en-US" sz="2800" b="1" dirty="0">
                <a:solidFill>
                  <a:srgbClr val="C00000"/>
                </a:solidFill>
                <a:latin typeface="Times New Roman" pitchFamily="18" charset="0"/>
                <a:cs typeface="Times New Roman" pitchFamily="18" charset="0"/>
              </a:rPr>
              <a:t>基礎性</a:t>
            </a:r>
            <a:r>
              <a:rPr lang="zh-TW" altLang="en-US" sz="2800" dirty="0">
                <a:latin typeface="Times New Roman" pitchFamily="18" charset="0"/>
                <a:cs typeface="Times New Roman" pitchFamily="18" charset="0"/>
              </a:rPr>
              <a:t>與</a:t>
            </a:r>
            <a:r>
              <a:rPr lang="zh-TW" altLang="en-US" sz="2800" b="1" dirty="0">
                <a:solidFill>
                  <a:srgbClr val="C00000"/>
                </a:solidFill>
                <a:latin typeface="Times New Roman" pitchFamily="18" charset="0"/>
                <a:cs typeface="Times New Roman" pitchFamily="18" charset="0"/>
              </a:rPr>
              <a:t>發展性</a:t>
            </a:r>
            <a:r>
              <a:rPr lang="zh-TW" altLang="en-US" sz="2800" dirty="0">
                <a:latin typeface="Times New Roman" pitchFamily="18" charset="0"/>
                <a:cs typeface="Times New Roman" pitchFamily="18" charset="0"/>
              </a:rPr>
              <a:t>的教學內容，實現互幫互學，創造「</a:t>
            </a:r>
            <a:r>
              <a:rPr lang="zh-TW" altLang="zh-TW" sz="2800" b="1" dirty="0">
                <a:solidFill>
                  <a:srgbClr val="C00000"/>
                </a:solidFill>
                <a:latin typeface="Times New Roman" pitchFamily="18" charset="0"/>
                <a:cs typeface="Times New Roman" pitchFamily="18" charset="0"/>
              </a:rPr>
              <a:t>伸展跳躍</a:t>
            </a:r>
            <a:r>
              <a:rPr lang="zh-TW" altLang="en-US" sz="2800" dirty="0">
                <a:latin typeface="Times New Roman" pitchFamily="18" charset="0"/>
                <a:cs typeface="Times New Roman" pitchFamily="18" charset="0"/>
              </a:rPr>
              <a:t>」的學習空間</a:t>
            </a:r>
            <a:r>
              <a:rPr lang="zh-TW" altLang="en-US" sz="2800" dirty="0" smtClean="0">
                <a:latin typeface="Times New Roman" pitchFamily="18" charset="0"/>
                <a:cs typeface="Times New Roman" pitchFamily="18" charset="0"/>
              </a:rPr>
              <a:t>。   </a:t>
            </a:r>
            <a:endParaRPr lang="en-US" altLang="zh-TW" sz="2800" dirty="0" smtClean="0">
              <a:latin typeface="Times New Roman" pitchFamily="18" charset="0"/>
              <a:cs typeface="Times New Roman" pitchFamily="18" charset="0"/>
            </a:endParaRPr>
          </a:p>
          <a:p>
            <a:pPr lvl="1">
              <a:spcBef>
                <a:spcPts val="1200"/>
              </a:spcBef>
            </a:pPr>
            <a:r>
              <a:rPr lang="zh-TW" altLang="en-US" sz="2800" dirty="0" smtClean="0">
                <a:latin typeface="Times New Roman" pitchFamily="18" charset="0"/>
                <a:cs typeface="Times New Roman" pitchFamily="18" charset="0"/>
              </a:rPr>
              <a:t>卓越的追求</a:t>
            </a:r>
            <a:endParaRPr lang="zh-TW" altLang="en-US" sz="2800" dirty="0">
              <a:latin typeface="Times New Roman" pitchFamily="18" charset="0"/>
              <a:cs typeface="Times New Roman" pitchFamily="18" charset="0"/>
            </a:endParaRPr>
          </a:p>
          <a:p>
            <a:pPr eaLnBrk="1" hangingPunct="1">
              <a:spcBef>
                <a:spcPts val="1200"/>
              </a:spcBef>
            </a:pPr>
            <a:endParaRPr lang="zh-TW" altLang="en-US" sz="2800" dirty="0" smtClean="0">
              <a:latin typeface="Times New Roman" pitchFamily="18" charset="0"/>
              <a:cs typeface="Times New Roman" pitchFamily="18" charset="0"/>
            </a:endParaRPr>
          </a:p>
        </p:txBody>
      </p:sp>
      <p:sp>
        <p:nvSpPr>
          <p:cNvPr id="2" name="投影片編號版面配置區 1"/>
          <p:cNvSpPr>
            <a:spLocks noGrp="1"/>
          </p:cNvSpPr>
          <p:nvPr>
            <p:ph type="sldNum" sz="quarter" idx="12"/>
          </p:nvPr>
        </p:nvSpPr>
        <p:spPr/>
        <p:txBody>
          <a:bodyPr/>
          <a:lstStyle/>
          <a:p>
            <a:fld id="{6EC71237-5D7A-43D7-85B8-E4904DCDB224}" type="slidenum">
              <a:rPr lang="zh-TW" altLang="en-US" smtClean="0"/>
              <a:pPr/>
              <a:t>57</a:t>
            </a:fld>
            <a:endParaRPr lang="zh-TW" altLang="en-US"/>
          </a:p>
        </p:txBody>
      </p:sp>
    </p:spTree>
    <p:extLst>
      <p:ext uri="{BB962C8B-B14F-4D97-AF65-F5344CB8AC3E}">
        <p14:creationId xmlns:p14="http://schemas.microsoft.com/office/powerpoint/2010/main" val="3189140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zh-TW" dirty="0" smtClean="0">
                <a:latin typeface="+mn-ea"/>
                <a:ea typeface="+mn-ea"/>
              </a:rPr>
              <a:t>教學型態的轉換</a:t>
            </a:r>
            <a:r>
              <a:rPr lang="en-US" altLang="zh-TW" dirty="0" smtClean="0"/>
              <a:t>(3)</a:t>
            </a:r>
            <a:endParaRPr lang="zh-TW" altLang="en-US" dirty="0" smtClean="0">
              <a:latin typeface="+mn-ea"/>
              <a:ea typeface="+mn-ea"/>
            </a:endParaRPr>
          </a:p>
        </p:txBody>
      </p:sp>
      <p:sp>
        <p:nvSpPr>
          <p:cNvPr id="3" name="內容版面配置區 2"/>
          <p:cNvSpPr>
            <a:spLocks noGrp="1"/>
          </p:cNvSpPr>
          <p:nvPr>
            <p:ph idx="1"/>
          </p:nvPr>
        </p:nvSpPr>
        <p:spPr>
          <a:xfrm>
            <a:off x="683766" y="1724744"/>
            <a:ext cx="8136706" cy="4800600"/>
          </a:xfrm>
        </p:spPr>
        <p:txBody>
          <a:bodyPr>
            <a:normAutofit/>
          </a:bodyPr>
          <a:lstStyle/>
          <a:p>
            <a:pPr eaLnBrk="1" hangingPunct="1"/>
            <a:r>
              <a:rPr lang="zh-TW" altLang="en-US" sz="2800" dirty="0" smtClean="0">
                <a:latin typeface="Times New Roman" pitchFamily="18" charset="0"/>
                <a:cs typeface="Times New Roman" pitchFamily="18" charset="0"/>
              </a:rPr>
              <a:t>何時實施小組學習？</a:t>
            </a:r>
            <a:endParaRPr lang="en-US" altLang="zh-TW" sz="2800" dirty="0" smtClean="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小組學習的核心意義在於挑戰「</a:t>
            </a:r>
            <a:r>
              <a:rPr lang="zh-TW" altLang="zh-TW" sz="2600" dirty="0" smtClean="0">
                <a:solidFill>
                  <a:srgbClr val="C00000"/>
                </a:solidFill>
                <a:latin typeface="Times New Roman" pitchFamily="18" charset="0"/>
                <a:cs typeface="Times New Roman" pitchFamily="18" charset="0"/>
              </a:rPr>
              <a:t>伸展跳躍</a:t>
            </a:r>
            <a:r>
              <a:rPr lang="zh-TW" altLang="en-US" sz="2600" dirty="0" smtClean="0">
                <a:latin typeface="Times New Roman" pitchFamily="18" charset="0"/>
                <a:cs typeface="Times New Roman" pitchFamily="18" charset="0"/>
              </a:rPr>
              <a:t>」的協同學習。</a:t>
            </a:r>
            <a:endParaRPr lang="en-US" altLang="zh-TW" sz="2600" dirty="0" smtClean="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可以是設計好的小組學習。</a:t>
            </a:r>
            <a:endParaRPr lang="en-US" altLang="zh-TW" sz="2600" dirty="0" smtClean="0">
              <a:latin typeface="Times New Roman" pitchFamily="18" charset="0"/>
              <a:cs typeface="Times New Roman" pitchFamily="18" charset="0"/>
            </a:endParaRPr>
          </a:p>
          <a:p>
            <a:pPr lvl="1"/>
            <a:r>
              <a:rPr lang="zh-TW" altLang="en-US" sz="2600" dirty="0" smtClean="0">
                <a:latin typeface="Times New Roman" pitchFamily="18" charset="0"/>
                <a:cs typeface="Times New Roman" pitchFamily="18" charset="0"/>
              </a:rPr>
              <a:t>也可是依課室狀況臨時性的小組學習：當教學過程中只有幾個學生舉手，多數學生浮現出困惑的表情時，就應當馬上組織小組的協同學習。</a:t>
            </a:r>
            <a:endParaRPr lang="en-US" altLang="zh-TW" sz="2600" dirty="0" smtClean="0">
              <a:latin typeface="Times New Roman" pitchFamily="18" charset="0"/>
              <a:cs typeface="Times New Roman" pitchFamily="18" charset="0"/>
            </a:endParaRPr>
          </a:p>
          <a:p>
            <a:r>
              <a:rPr lang="zh-TW" altLang="en-US" sz="2800" dirty="0">
                <a:latin typeface="Times New Roman" pitchFamily="18" charset="0"/>
                <a:cs typeface="Times New Roman" pitchFamily="18" charset="0"/>
              </a:rPr>
              <a:t>隨機</a:t>
            </a:r>
            <a:r>
              <a:rPr lang="zh-TW" altLang="en-US" sz="2800" dirty="0" smtClean="0">
                <a:latin typeface="Times New Roman" pitchFamily="18" charset="0"/>
                <a:cs typeface="Times New Roman" pitchFamily="18" charset="0"/>
              </a:rPr>
              <a:t>分組，一組不超過</a:t>
            </a:r>
            <a:r>
              <a:rPr lang="en-US" altLang="zh-TW" sz="2800" dirty="0" smtClean="0">
                <a:latin typeface="Times New Roman" pitchFamily="18" charset="0"/>
                <a:cs typeface="Times New Roman" pitchFamily="18" charset="0"/>
              </a:rPr>
              <a:t>4</a:t>
            </a:r>
            <a:r>
              <a:rPr lang="zh-TW" altLang="en-US" sz="2800" dirty="0" smtClean="0">
                <a:latin typeface="Times New Roman" pitchFamily="18" charset="0"/>
                <a:cs typeface="Times New Roman" pitchFamily="18" charset="0"/>
              </a:rPr>
              <a:t>人為宜。</a:t>
            </a:r>
            <a:endParaRPr lang="en-US" altLang="zh-TW" sz="2800" dirty="0" smtClean="0">
              <a:latin typeface="Times New Roman" pitchFamily="18" charset="0"/>
              <a:cs typeface="Times New Roman" pitchFamily="18" charset="0"/>
            </a:endParaRPr>
          </a:p>
          <a:p>
            <a:r>
              <a:rPr lang="zh-TW" altLang="en-US" sz="2800" dirty="0">
                <a:latin typeface="Times New Roman" pitchFamily="18" charset="0"/>
                <a:cs typeface="Times New Roman" pitchFamily="18" charset="0"/>
              </a:rPr>
              <a:t>適時更換組</a:t>
            </a:r>
            <a:r>
              <a:rPr lang="zh-TW" altLang="en-US" sz="2800" dirty="0" smtClean="0">
                <a:latin typeface="Times New Roman" pitchFamily="18" charset="0"/>
                <a:cs typeface="Times New Roman" pitchFamily="18" charset="0"/>
              </a:rPr>
              <a:t>別</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大搬風</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─可增加與不同同學協同的機會，彼此欣賞與尊重。</a:t>
            </a:r>
          </a:p>
        </p:txBody>
      </p:sp>
      <p:sp>
        <p:nvSpPr>
          <p:cNvPr id="2" name="投影片編號版面配置區 1"/>
          <p:cNvSpPr>
            <a:spLocks noGrp="1"/>
          </p:cNvSpPr>
          <p:nvPr>
            <p:ph type="sldNum" sz="quarter" idx="12"/>
          </p:nvPr>
        </p:nvSpPr>
        <p:spPr/>
        <p:txBody>
          <a:bodyPr/>
          <a:lstStyle/>
          <a:p>
            <a:fld id="{6EC71237-5D7A-43D7-85B8-E4904DCDB224}" type="slidenum">
              <a:rPr lang="zh-TW" altLang="en-US" smtClean="0"/>
              <a:pPr/>
              <a:t>58</a:t>
            </a:fld>
            <a:endParaRPr lang="zh-TW" altLang="en-US"/>
          </a:p>
        </p:txBody>
      </p:sp>
    </p:spTree>
    <p:extLst>
      <p:ext uri="{BB962C8B-B14F-4D97-AF65-F5344CB8AC3E}">
        <p14:creationId xmlns:p14="http://schemas.microsoft.com/office/powerpoint/2010/main" val="3633775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B4BA8F3B-094D-4FED-AA4D-B22C5BB15A5C}" type="slidenum">
              <a:rPr lang="zh-TW" altLang="en-US" smtClean="0"/>
              <a:t>59</a:t>
            </a:fld>
            <a:endParaRPr lang="zh-TW" altLang="en-US"/>
          </a:p>
        </p:txBody>
      </p:sp>
      <p:pic>
        <p:nvPicPr>
          <p:cNvPr id="3074" name="Picture 2" descr="https://fbcdn-sphotos-a-a.akamaihd.net/hphotos-ak-ash3/63769_337292716377948_157979682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811" y="723850"/>
            <a:ext cx="4459669" cy="2666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fbcdn-sphotos-a-a.akamaihd.net/hphotos-ak-prn1/63163_330451853728701_1133643334_n.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3528" y="666104"/>
            <a:ext cx="4652827" cy="2782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fbcdn-sphotos-f-a.akamaihd.net/hphotos-ak-prn1/533915_394097700697449_1685516403_n.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475656" y="3645024"/>
            <a:ext cx="4813238" cy="2877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77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circle(in)">
                                      <p:cBhvr>
                                        <p:cTn id="19"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學習是一種語言活動</a:t>
            </a:r>
            <a:r>
              <a:rPr lang="en-US" altLang="zh-TW" dirty="0" smtClean="0"/>
              <a:t>(1)</a:t>
            </a:r>
            <a:endParaRPr lang="zh-TW" altLang="en-US" dirty="0"/>
          </a:p>
        </p:txBody>
      </p:sp>
      <p:sp>
        <p:nvSpPr>
          <p:cNvPr id="3" name="內容版面配置區 2"/>
          <p:cNvSpPr>
            <a:spLocks noGrp="1"/>
          </p:cNvSpPr>
          <p:nvPr>
            <p:ph idx="1"/>
          </p:nvPr>
        </p:nvSpPr>
        <p:spPr>
          <a:xfrm>
            <a:off x="685800" y="1700808"/>
            <a:ext cx="7772400" cy="4114800"/>
          </a:xfrm>
        </p:spPr>
        <p:txBody>
          <a:bodyPr>
            <a:normAutofit/>
          </a:bodyPr>
          <a:lstStyle/>
          <a:p>
            <a:r>
              <a:rPr lang="zh-TW" altLang="zh-TW" sz="2800" dirty="0">
                <a:latin typeface="Times New Roman" pitchFamily="18" charset="0"/>
                <a:cs typeface="Times New Roman" pitchFamily="18" charset="0"/>
              </a:rPr>
              <a:t>當代社會文化理論學家</a:t>
            </a:r>
            <a:r>
              <a:rPr lang="en-US" altLang="zh-TW" sz="2800" dirty="0">
                <a:latin typeface="Times New Roman" pitchFamily="18" charset="0"/>
                <a:cs typeface="Times New Roman" pitchFamily="18" charset="0"/>
              </a:rPr>
              <a:t>(</a:t>
            </a:r>
            <a:r>
              <a:rPr lang="zh-TW" altLang="zh-TW" sz="2800" dirty="0">
                <a:latin typeface="Times New Roman" pitchFamily="18" charset="0"/>
                <a:cs typeface="Times New Roman" pitchFamily="18" charset="0"/>
              </a:rPr>
              <a:t>如</a:t>
            </a:r>
            <a:r>
              <a:rPr lang="en-US" altLang="zh-TW" sz="2800" dirty="0" err="1">
                <a:latin typeface="Times New Roman" pitchFamily="18" charset="0"/>
                <a:cs typeface="Times New Roman" pitchFamily="18" charset="0"/>
              </a:rPr>
              <a:t>Wertsch</a:t>
            </a:r>
            <a:r>
              <a:rPr lang="en-US" altLang="zh-TW" sz="2800" dirty="0">
                <a:latin typeface="Times New Roman" pitchFamily="18" charset="0"/>
                <a:cs typeface="Times New Roman" pitchFamily="18" charset="0"/>
              </a:rPr>
              <a:t>, 1991; Wells, 1999; Daniels, 2001)</a:t>
            </a:r>
            <a:r>
              <a:rPr lang="zh-TW" altLang="zh-TW" sz="2800" dirty="0">
                <a:latin typeface="Times New Roman" pitchFamily="18" charset="0"/>
                <a:cs typeface="Times New Roman" pitchFamily="18" charset="0"/>
              </a:rPr>
              <a:t>跟隨著維高思基</a:t>
            </a:r>
            <a:r>
              <a:rPr lang="en-US" altLang="zh-TW" sz="2800" dirty="0">
                <a:latin typeface="Times New Roman" pitchFamily="18" charset="0"/>
                <a:cs typeface="Times New Roman" pitchFamily="18" charset="0"/>
              </a:rPr>
              <a:t>(</a:t>
            </a:r>
            <a:r>
              <a:rPr lang="en-US" altLang="zh-TW" sz="2800" dirty="0" err="1">
                <a:latin typeface="Times New Roman" pitchFamily="18" charset="0"/>
                <a:cs typeface="Times New Roman" pitchFamily="18" charset="0"/>
              </a:rPr>
              <a:t>Vygotsky</a:t>
            </a:r>
            <a:r>
              <a:rPr lang="en-US" altLang="zh-TW" sz="2800" dirty="0">
                <a:latin typeface="Times New Roman" pitchFamily="18" charset="0"/>
                <a:cs typeface="Times New Roman" pitchFamily="18" charset="0"/>
              </a:rPr>
              <a:t>, 1978)</a:t>
            </a:r>
            <a:r>
              <a:rPr lang="zh-TW" altLang="zh-TW" sz="2800" dirty="0">
                <a:latin typeface="Times New Roman" pitchFamily="18" charset="0"/>
                <a:cs typeface="Times New Roman" pitchFamily="18" charset="0"/>
              </a:rPr>
              <a:t>的觀點，強調語言使用與社會互動在理解世界的教育活動中是重要的</a:t>
            </a:r>
            <a:r>
              <a:rPr lang="zh-TW" altLang="zh-TW"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6</a:t>
            </a:fld>
            <a:endParaRPr lang="zh-TW"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73016"/>
            <a:ext cx="3810000" cy="2695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41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zh-TW" dirty="0" smtClean="0">
                <a:latin typeface="+mn-ea"/>
                <a:ea typeface="+mn-ea"/>
              </a:rPr>
              <a:t>教學型態的轉換</a:t>
            </a:r>
            <a:r>
              <a:rPr lang="en-US" altLang="zh-TW" dirty="0" smtClean="0"/>
              <a:t>(4)</a:t>
            </a:r>
            <a:endParaRPr lang="zh-TW" altLang="en-US" dirty="0" smtClean="0">
              <a:latin typeface="+mn-ea"/>
              <a:ea typeface="+mn-ea"/>
            </a:endParaRPr>
          </a:p>
        </p:txBody>
      </p:sp>
      <p:sp>
        <p:nvSpPr>
          <p:cNvPr id="3" name="內容版面配置區 2"/>
          <p:cNvSpPr>
            <a:spLocks noGrp="1"/>
          </p:cNvSpPr>
          <p:nvPr>
            <p:ph idx="1"/>
          </p:nvPr>
        </p:nvSpPr>
        <p:spPr>
          <a:xfrm>
            <a:off x="611560" y="1772816"/>
            <a:ext cx="8136904" cy="4824536"/>
          </a:xfrm>
        </p:spPr>
        <p:txBody>
          <a:bodyPr>
            <a:normAutofit fontScale="92500" lnSpcReduction="20000"/>
          </a:bodyPr>
          <a:lstStyle/>
          <a:p>
            <a:pPr eaLnBrk="1" hangingPunct="1">
              <a:lnSpc>
                <a:spcPct val="110000"/>
              </a:lnSpc>
            </a:pPr>
            <a:r>
              <a:rPr lang="zh-TW" altLang="zh-TW" sz="2800" dirty="0" smtClean="0">
                <a:latin typeface="Times New Roman" pitchFamily="18" charset="0"/>
                <a:cs typeface="Times New Roman" pitchFamily="18" charset="0"/>
              </a:rPr>
              <a:t>教師該做甚麼</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lvl="1">
              <a:lnSpc>
                <a:spcPct val="110000"/>
              </a:lnSpc>
            </a:pPr>
            <a:r>
              <a:rPr lang="zh-TW" altLang="zh-TW" dirty="0" smtClean="0">
                <a:solidFill>
                  <a:srgbClr val="C00000"/>
                </a:solidFill>
                <a:latin typeface="Times New Roman" pitchFamily="18" charset="0"/>
                <a:cs typeface="Times New Roman" pitchFamily="18" charset="0"/>
              </a:rPr>
              <a:t>桌間巡視</a:t>
            </a:r>
            <a:r>
              <a:rPr lang="en-US" altLang="zh-TW" dirty="0" smtClean="0">
                <a:solidFill>
                  <a:srgbClr val="C00000"/>
                </a:solidFill>
                <a:latin typeface="Times New Roman" pitchFamily="18" charset="0"/>
                <a:cs typeface="Times New Roman" pitchFamily="18" charset="0"/>
              </a:rPr>
              <a:t>?</a:t>
            </a:r>
            <a:endParaRPr lang="zh-TW" altLang="zh-TW" dirty="0" smtClean="0">
              <a:solidFill>
                <a:srgbClr val="C00000"/>
              </a:solidFill>
              <a:latin typeface="Times New Roman" pitchFamily="18" charset="0"/>
              <a:cs typeface="Times New Roman" pitchFamily="18" charset="0"/>
            </a:endParaRPr>
          </a:p>
          <a:p>
            <a:pPr lvl="1">
              <a:lnSpc>
                <a:spcPct val="110000"/>
              </a:lnSpc>
            </a:pPr>
            <a:r>
              <a:rPr lang="zh-TW" altLang="en-US" dirty="0" smtClean="0">
                <a:solidFill>
                  <a:srgbClr val="C00000"/>
                </a:solidFill>
                <a:latin typeface="Times New Roman" pitchFamily="18" charset="0"/>
                <a:cs typeface="Times New Roman" pitchFamily="18" charset="0"/>
              </a:rPr>
              <a:t> 隨時</a:t>
            </a:r>
            <a:r>
              <a:rPr lang="zh-TW" altLang="zh-TW" dirty="0" smtClean="0">
                <a:solidFill>
                  <a:srgbClr val="C00000"/>
                </a:solidFill>
                <a:latin typeface="Times New Roman" pitchFamily="18" charset="0"/>
                <a:cs typeface="Times New Roman" pitchFamily="18" charset="0"/>
              </a:rPr>
              <a:t>回答個別提問</a:t>
            </a:r>
            <a:r>
              <a:rPr lang="en-US" altLang="zh-TW" dirty="0" smtClean="0">
                <a:solidFill>
                  <a:srgbClr val="C00000"/>
                </a:solidFill>
                <a:latin typeface="Times New Roman" pitchFamily="18" charset="0"/>
                <a:cs typeface="Times New Roman" pitchFamily="18" charset="0"/>
              </a:rPr>
              <a:t>?</a:t>
            </a:r>
            <a:endParaRPr lang="zh-TW" altLang="zh-TW" dirty="0" smtClean="0">
              <a:solidFill>
                <a:srgbClr val="C00000"/>
              </a:solidFill>
              <a:latin typeface="Times New Roman" pitchFamily="18" charset="0"/>
              <a:cs typeface="Times New Roman" pitchFamily="18" charset="0"/>
            </a:endParaRPr>
          </a:p>
          <a:p>
            <a:pPr lvl="2">
              <a:lnSpc>
                <a:spcPct val="110000"/>
              </a:lnSpc>
            </a:pPr>
            <a:r>
              <a:rPr lang="zh-TW" altLang="en-US" sz="2800" dirty="0" smtClean="0">
                <a:latin typeface="Times New Roman" pitchFamily="18" charset="0"/>
                <a:cs typeface="Times New Roman" pitchFamily="18" charset="0"/>
              </a:rPr>
              <a:t>關照無法成功參與小組的學生，促進其參與協同學習，不回答</a:t>
            </a:r>
            <a:r>
              <a:rPr lang="zh-TW" altLang="zh-TW" sz="2800" dirty="0" smtClean="0">
                <a:latin typeface="Times New Roman" pitchFamily="18" charset="0"/>
                <a:cs typeface="Times New Roman" pitchFamily="18" charset="0"/>
              </a:rPr>
              <a:t>個別提問</a:t>
            </a:r>
            <a:r>
              <a:rPr lang="zh-TW" altLang="en-US"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pPr lvl="2">
              <a:lnSpc>
                <a:spcPct val="110000"/>
              </a:lnSpc>
            </a:pPr>
            <a:r>
              <a:rPr lang="zh-TW" altLang="en-US" sz="2800" dirty="0" smtClean="0">
                <a:latin typeface="Times New Roman" pitchFamily="18" charset="0"/>
                <a:cs typeface="Times New Roman" pitchFamily="18" charset="0"/>
              </a:rPr>
              <a:t>關照難以展開討論的小組</a:t>
            </a:r>
            <a:r>
              <a:rPr lang="zh-TW" altLang="zh-TW" sz="2800" dirty="0" smtClean="0">
                <a:latin typeface="Times New Roman" pitchFamily="18" charset="0"/>
                <a:cs typeface="Times New Roman" pitchFamily="18" charset="0"/>
              </a:rPr>
              <a:t>、促進其</a:t>
            </a:r>
            <a:r>
              <a:rPr lang="zh-TW" altLang="en-US" sz="2800" dirty="0" smtClean="0">
                <a:latin typeface="Times New Roman" pitchFamily="18" charset="0"/>
                <a:cs typeface="Times New Roman" pitchFamily="18" charset="0"/>
              </a:rPr>
              <a:t>小組的</a:t>
            </a:r>
            <a:r>
              <a:rPr lang="zh-TW" altLang="zh-TW" sz="2800" dirty="0" smtClean="0">
                <a:latin typeface="Times New Roman" pitchFamily="18" charset="0"/>
                <a:cs typeface="Times New Roman" pitchFamily="18" charset="0"/>
              </a:rPr>
              <a:t>協同學習。</a:t>
            </a:r>
            <a:endParaRPr lang="en-US" altLang="zh-TW" sz="2800" dirty="0" smtClean="0">
              <a:latin typeface="Times New Roman" pitchFamily="18" charset="0"/>
              <a:cs typeface="Times New Roman" pitchFamily="18" charset="0"/>
            </a:endParaRPr>
          </a:p>
          <a:p>
            <a:pPr lvl="1">
              <a:lnSpc>
                <a:spcPct val="110000"/>
              </a:lnSpc>
            </a:pPr>
            <a:r>
              <a:rPr lang="zh-TW" altLang="en-US" sz="2800" dirty="0" smtClean="0">
                <a:latin typeface="Times New Roman" pitchFamily="18" charset="0"/>
                <a:cs typeface="Times New Roman" pitchFamily="18" charset="0"/>
              </a:rPr>
              <a:t>串連學生間的討論，串連學生與教材甚至於世界的互動。教師的串連能觸發與促進學生的學習。</a:t>
            </a:r>
            <a:endParaRPr lang="en-US" altLang="zh-TW" sz="2800" dirty="0" smtClean="0">
              <a:latin typeface="Times New Roman" pitchFamily="18" charset="0"/>
              <a:cs typeface="Times New Roman" pitchFamily="18" charset="0"/>
            </a:endParaRPr>
          </a:p>
          <a:p>
            <a:pPr lvl="1">
              <a:lnSpc>
                <a:spcPct val="110000"/>
              </a:lnSpc>
            </a:pPr>
            <a:r>
              <a:rPr lang="zh-TW" altLang="en-US" sz="2800" dirty="0" smtClean="0">
                <a:latin typeface="Times New Roman" pitchFamily="18" charset="0"/>
                <a:cs typeface="Times New Roman" pitchFamily="18" charset="0"/>
              </a:rPr>
              <a:t>好的發言與壞的發言都很重要。</a:t>
            </a:r>
            <a:endParaRPr lang="en-US" altLang="zh-TW" sz="2800" dirty="0" smtClean="0">
              <a:latin typeface="Times New Roman" pitchFamily="18" charset="0"/>
              <a:cs typeface="Times New Roman" pitchFamily="18" charset="0"/>
            </a:endParaRPr>
          </a:p>
          <a:p>
            <a:pPr lvl="1">
              <a:lnSpc>
                <a:spcPct val="110000"/>
              </a:lnSpc>
            </a:pPr>
            <a:r>
              <a:rPr lang="zh-TW" altLang="en-US" sz="2800" dirty="0">
                <a:latin typeface="Times New Roman" pitchFamily="18" charset="0"/>
                <a:cs typeface="Times New Roman" pitchFamily="18" charset="0"/>
              </a:rPr>
              <a:t>回歸</a:t>
            </a:r>
            <a:r>
              <a:rPr lang="zh-TW" altLang="en-US" sz="2800" dirty="0" smtClean="0">
                <a:latin typeface="Times New Roman" pitchFamily="18" charset="0"/>
                <a:cs typeface="Times New Roman" pitchFamily="18" charset="0"/>
              </a:rPr>
              <a:t>到知識的本質。</a:t>
            </a:r>
            <a:endParaRPr lang="zh-TW" altLang="zh-TW" sz="2800" dirty="0" smtClean="0">
              <a:latin typeface="Times New Roman" pitchFamily="18" charset="0"/>
              <a:cs typeface="Times New Roman" pitchFamily="18" charset="0"/>
            </a:endParaRPr>
          </a:p>
        </p:txBody>
      </p:sp>
      <p:sp>
        <p:nvSpPr>
          <p:cNvPr id="2" name="投影片編號版面配置區 1"/>
          <p:cNvSpPr>
            <a:spLocks noGrp="1"/>
          </p:cNvSpPr>
          <p:nvPr>
            <p:ph type="sldNum" sz="quarter" idx="12"/>
          </p:nvPr>
        </p:nvSpPr>
        <p:spPr/>
        <p:txBody>
          <a:bodyPr/>
          <a:lstStyle/>
          <a:p>
            <a:fld id="{6EC71237-5D7A-43D7-85B8-E4904DCDB224}" type="slidenum">
              <a:rPr lang="zh-TW" altLang="en-US" smtClean="0"/>
              <a:pPr/>
              <a:t>60</a:t>
            </a:fld>
            <a:endParaRPr lang="zh-TW" altLang="en-US"/>
          </a:p>
        </p:txBody>
      </p:sp>
    </p:spTree>
    <p:extLst>
      <p:ext uri="{BB962C8B-B14F-4D97-AF65-F5344CB8AC3E}">
        <p14:creationId xmlns:p14="http://schemas.microsoft.com/office/powerpoint/2010/main" val="1612296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課堂上教師的工作</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4072643033"/>
              </p:ext>
            </p:extLst>
          </p:nvPr>
        </p:nvGraphicFramePr>
        <p:xfrm>
          <a:off x="2195736" y="1772816"/>
          <a:ext cx="504056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fld id="{6EC71237-5D7A-43D7-85B8-E4904DCDB224}" type="slidenum">
              <a:rPr lang="zh-TW" altLang="en-US" smtClean="0"/>
              <a:pPr/>
              <a:t>61</a:t>
            </a:fld>
            <a:endParaRPr lang="zh-TW" altLang="en-US"/>
          </a:p>
        </p:txBody>
      </p:sp>
    </p:spTree>
    <p:extLst>
      <p:ext uri="{BB962C8B-B14F-4D97-AF65-F5344CB8AC3E}">
        <p14:creationId xmlns:p14="http://schemas.microsoft.com/office/powerpoint/2010/main" val="1704887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0" dirty="0" smtClean="0"/>
              <a:t>最後的提醒</a:t>
            </a:r>
            <a:endParaRPr lang="zh-TW" altLang="en-US" sz="4800" b="0" dirty="0"/>
          </a:p>
        </p:txBody>
      </p:sp>
      <p:sp>
        <p:nvSpPr>
          <p:cNvPr id="3" name="文字版面配置區 2"/>
          <p:cNvSpPr>
            <a:spLocks noGrp="1"/>
          </p:cNvSpPr>
          <p:nvPr>
            <p:ph type="body" idx="1"/>
          </p:nvPr>
        </p:nvSpPr>
        <p:spPr/>
        <p:txBody>
          <a:bodyPr/>
          <a:lstStyle/>
          <a:p>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16832"/>
            <a:ext cx="2713484" cy="36179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02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t>保障學生學習</a:t>
            </a:r>
          </a:p>
        </p:txBody>
      </p:sp>
      <p:sp>
        <p:nvSpPr>
          <p:cNvPr id="3" name="內容版面配置區 2"/>
          <p:cNvSpPr>
            <a:spLocks noGrp="1"/>
          </p:cNvSpPr>
          <p:nvPr>
            <p:ph idx="1"/>
          </p:nvPr>
        </p:nvSpPr>
        <p:spPr/>
        <p:txBody>
          <a:bodyPr>
            <a:normAutofit/>
          </a:bodyPr>
          <a:lstStyle/>
          <a:p>
            <a:pPr algn="just">
              <a:spcBef>
                <a:spcPts val="1200"/>
              </a:spcBef>
            </a:pPr>
            <a:r>
              <a:rPr lang="zh-TW" altLang="en-US" sz="2800" dirty="0">
                <a:latin typeface="標楷體" pitchFamily="65" charset="-120"/>
                <a:ea typeface="標楷體" pitchFamily="65" charset="-120"/>
              </a:rPr>
              <a:t>「學生的學習權」，是指學生必須有面對教材自我學習的權力。以往，這個面對教材的權力多被教師取代。</a:t>
            </a:r>
            <a:endParaRPr lang="en-US" altLang="zh-TW" sz="2800" dirty="0">
              <a:latin typeface="標楷體" pitchFamily="65" charset="-120"/>
              <a:ea typeface="標楷體" pitchFamily="65" charset="-120"/>
            </a:endParaRPr>
          </a:p>
          <a:p>
            <a:pPr algn="just">
              <a:spcBef>
                <a:spcPts val="1200"/>
              </a:spcBef>
            </a:pPr>
            <a:r>
              <a:rPr lang="zh-TW" altLang="en-US" sz="2800" dirty="0">
                <a:latin typeface="標楷體" pitchFamily="65" charset="-120"/>
                <a:ea typeface="標楷體" pitchFamily="65" charset="-120"/>
              </a:rPr>
              <a:t>教師不該教教材，也不該用教材教，而是該引導學生學教材，讓學生與教材對話。</a:t>
            </a:r>
            <a:endParaRPr lang="en-US" altLang="zh-TW" sz="2800" dirty="0">
              <a:latin typeface="標楷體" pitchFamily="65" charset="-120"/>
              <a:ea typeface="標楷體" pitchFamily="65" charset="-120"/>
            </a:endParaRPr>
          </a:p>
          <a:p>
            <a:pPr algn="just">
              <a:spcBef>
                <a:spcPts val="1200"/>
              </a:spcBef>
            </a:pPr>
            <a:r>
              <a:rPr lang="zh-TW" altLang="en-US" sz="2800" dirty="0">
                <a:latin typeface="標楷體" pitchFamily="65" charset="-120"/>
                <a:ea typeface="標楷體" pitchFamily="65" charset="-120"/>
              </a:rPr>
              <a:t>現在的課堂應該是：學生、同儕、教材、教師縱橫交錯地對話。</a:t>
            </a:r>
            <a:endParaRPr lang="en-US" altLang="zh-TW" sz="2800" dirty="0">
              <a:latin typeface="標楷體" pitchFamily="65" charset="-120"/>
              <a:ea typeface="標楷體" pitchFamily="65" charset="-120"/>
            </a:endParaRPr>
          </a:p>
          <a:p>
            <a:pPr algn="just">
              <a:spcBef>
                <a:spcPts val="1200"/>
              </a:spcBef>
            </a:pPr>
            <a:endParaRPr lang="zh-TW" altLang="en-US" sz="28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63</a:t>
            </a:fld>
            <a:endParaRPr lang="zh-TW" altLang="en-US"/>
          </a:p>
        </p:txBody>
      </p:sp>
    </p:spTree>
    <p:extLst>
      <p:ext uri="{BB962C8B-B14F-4D97-AF65-F5344CB8AC3E}">
        <p14:creationId xmlns:p14="http://schemas.microsoft.com/office/powerpoint/2010/main" val="872448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成為學習的專家</a:t>
            </a:r>
            <a:endParaRPr lang="zh-TW" altLang="en-US" sz="4400" dirty="0"/>
          </a:p>
        </p:txBody>
      </p:sp>
      <p:sp>
        <p:nvSpPr>
          <p:cNvPr id="3" name="內容版面配置區 2"/>
          <p:cNvSpPr>
            <a:spLocks noGrp="1"/>
          </p:cNvSpPr>
          <p:nvPr>
            <p:ph idx="1"/>
          </p:nvPr>
        </p:nvSpPr>
        <p:spPr>
          <a:xfrm>
            <a:off x="755576" y="1628800"/>
            <a:ext cx="7992888" cy="4925144"/>
          </a:xfrm>
        </p:spPr>
        <p:txBody>
          <a:bodyPr>
            <a:noAutofit/>
          </a:bodyPr>
          <a:lstStyle/>
          <a:p>
            <a:r>
              <a:rPr lang="zh-TW" altLang="en-US" sz="2800" dirty="0" smtClean="0">
                <a:latin typeface="+mn-ea"/>
              </a:rPr>
              <a:t>任何</a:t>
            </a:r>
            <a:r>
              <a:rPr lang="zh-TW" altLang="en-US" sz="2800" dirty="0">
                <a:latin typeface="+mn-ea"/>
              </a:rPr>
              <a:t>一個孩子得思考與挫折，都應當被視為精采的表現加以接納。</a:t>
            </a:r>
          </a:p>
          <a:p>
            <a:r>
              <a:rPr lang="zh-TW" altLang="en-US" sz="2800" dirty="0" smtClean="0">
                <a:latin typeface="+mn-ea"/>
              </a:rPr>
              <a:t>聆聽</a:t>
            </a:r>
            <a:r>
              <a:rPr lang="zh-TW" altLang="en-US" sz="2800" dirty="0">
                <a:latin typeface="+mn-ea"/>
              </a:rPr>
              <a:t>每個孩子的困惑與</a:t>
            </a:r>
            <a:r>
              <a:rPr lang="zh-TW" altLang="en-US" sz="2800" dirty="0" smtClean="0">
                <a:latin typeface="+mn-ea"/>
              </a:rPr>
              <a:t>沉默。</a:t>
            </a:r>
            <a:endParaRPr lang="zh-TW" altLang="en-US" sz="2800" dirty="0">
              <a:latin typeface="+mn-ea"/>
            </a:endParaRPr>
          </a:p>
          <a:p>
            <a:r>
              <a:rPr lang="zh-TW" altLang="en-US" sz="2800" dirty="0" smtClean="0">
                <a:latin typeface="+mn-ea"/>
              </a:rPr>
              <a:t>教師</a:t>
            </a:r>
            <a:r>
              <a:rPr lang="zh-TW" altLang="en-US" sz="2800" dirty="0">
                <a:latin typeface="+mn-ea"/>
              </a:rPr>
              <a:t>責任不在於「上好課」、得到學生「好的回答」來組織教學，在於實現每一個學生的學習權</a:t>
            </a:r>
            <a:r>
              <a:rPr lang="zh-TW" altLang="en-US" sz="2800" dirty="0" smtClean="0">
                <a:latin typeface="+mn-ea"/>
              </a:rPr>
              <a:t>。</a:t>
            </a:r>
            <a:endParaRPr lang="en-US" altLang="zh-TW" sz="2800" dirty="0" smtClean="0">
              <a:latin typeface="+mn-ea"/>
            </a:endParaRPr>
          </a:p>
          <a:p>
            <a:r>
              <a:rPr lang="zh-TW" altLang="en-US" sz="2800" dirty="0" smtClean="0">
                <a:latin typeface="+mn-ea"/>
              </a:rPr>
              <a:t>尊重</a:t>
            </a:r>
            <a:r>
              <a:rPr lang="zh-TW" altLang="en-US" sz="2800" dirty="0">
                <a:latin typeface="+mn-ea"/>
              </a:rPr>
              <a:t>每一個學生的</a:t>
            </a:r>
            <a:r>
              <a:rPr lang="zh-TW" altLang="en-US" sz="2800" dirty="0" smtClean="0">
                <a:latin typeface="+mn-ea"/>
              </a:rPr>
              <a:t>學習。</a:t>
            </a:r>
            <a:endParaRPr lang="zh-TW" altLang="en-US" sz="2800" dirty="0">
              <a:latin typeface="+mn-ea"/>
            </a:endParaRPr>
          </a:p>
          <a:p>
            <a:r>
              <a:rPr lang="zh-TW" altLang="en-US" sz="2800" dirty="0" smtClean="0">
                <a:latin typeface="+mn-ea"/>
              </a:rPr>
              <a:t>尊重</a:t>
            </a:r>
            <a:r>
              <a:rPr lang="zh-TW" altLang="en-US" sz="2800" dirty="0">
                <a:latin typeface="+mn-ea"/>
              </a:rPr>
              <a:t>教材所隱含的內在學習發展</a:t>
            </a:r>
            <a:r>
              <a:rPr lang="zh-TW" altLang="en-US" sz="2800" dirty="0" smtClean="0">
                <a:latin typeface="+mn-ea"/>
              </a:rPr>
              <a:t>性。</a:t>
            </a:r>
            <a:endParaRPr lang="zh-TW" altLang="en-US" sz="2800" dirty="0">
              <a:latin typeface="+mn-ea"/>
            </a:endParaRPr>
          </a:p>
          <a:p>
            <a:r>
              <a:rPr lang="zh-TW" altLang="en-US" sz="2800" dirty="0" smtClean="0">
                <a:latin typeface="+mn-ea"/>
              </a:rPr>
              <a:t>尊重</a:t>
            </a:r>
            <a:r>
              <a:rPr lang="zh-TW" altLang="en-US" sz="2800" dirty="0">
                <a:latin typeface="+mn-ea"/>
              </a:rPr>
              <a:t>每一個教師自身所秉持的</a:t>
            </a:r>
            <a:r>
              <a:rPr lang="zh-TW" altLang="en-US" sz="2800" dirty="0" smtClean="0">
                <a:latin typeface="+mn-ea"/>
              </a:rPr>
              <a:t>哲學。</a:t>
            </a:r>
            <a:endParaRPr lang="zh-TW" altLang="en-US" sz="2800" dirty="0">
              <a:latin typeface="+mn-ea"/>
            </a:endParaRPr>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64</a:t>
            </a:fld>
            <a:endParaRPr lang="zh-TW" altLang="en-US"/>
          </a:p>
        </p:txBody>
      </p:sp>
    </p:spTree>
    <p:extLst>
      <p:ext uri="{BB962C8B-B14F-4D97-AF65-F5344CB8AC3E}">
        <p14:creationId xmlns:p14="http://schemas.microsoft.com/office/powerpoint/2010/main" val="3291769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你的第一步</a:t>
            </a:r>
            <a:r>
              <a:rPr lang="en-US" altLang="zh-TW" sz="4000" dirty="0" smtClean="0"/>
              <a:t>…</a:t>
            </a:r>
            <a:endParaRPr lang="zh-TW" altLang="en-US" sz="4000" dirty="0"/>
          </a:p>
        </p:txBody>
      </p:sp>
      <p:sp>
        <p:nvSpPr>
          <p:cNvPr id="3" name="內容版面配置區 2"/>
          <p:cNvSpPr>
            <a:spLocks noGrp="1"/>
          </p:cNvSpPr>
          <p:nvPr>
            <p:ph idx="1"/>
          </p:nvPr>
        </p:nvSpPr>
        <p:spPr>
          <a:xfrm>
            <a:off x="457200" y="1600200"/>
            <a:ext cx="8229600" cy="4853136"/>
          </a:xfrm>
          <a:noFill/>
        </p:spPr>
        <p:txBody>
          <a:bodyPr>
            <a:noAutofit/>
          </a:bodyPr>
          <a:lstStyle/>
          <a:p>
            <a:r>
              <a:rPr lang="zh-TW" altLang="en-US" sz="2800" dirty="0" smtClean="0"/>
              <a:t>找一個你熟悉的課次。</a:t>
            </a:r>
            <a:endParaRPr lang="en-US" altLang="zh-TW" sz="2800" dirty="0" smtClean="0"/>
          </a:p>
          <a:p>
            <a:r>
              <a:rPr lang="zh-TW" altLang="en-US" sz="2800" dirty="0"/>
              <a:t>寫</a:t>
            </a:r>
            <a:r>
              <a:rPr lang="zh-TW" altLang="en-US" sz="2800" dirty="0" smtClean="0"/>
              <a:t>下最</a:t>
            </a:r>
            <a:r>
              <a:rPr lang="zh-TW" altLang="en-US" sz="2800" dirty="0"/>
              <a:t>重要的大</a:t>
            </a:r>
            <a:r>
              <a:rPr lang="zh-TW" altLang="en-US" sz="2800" dirty="0" smtClean="0"/>
              <a:t>概念。</a:t>
            </a:r>
            <a:endParaRPr lang="en-US" altLang="zh-TW" sz="2800" dirty="0" smtClean="0"/>
          </a:p>
          <a:p>
            <a:r>
              <a:rPr lang="zh-TW" altLang="en-US" sz="2800" dirty="0"/>
              <a:t>寫下學生在此單元最可能產生的迷思</a:t>
            </a:r>
            <a:r>
              <a:rPr lang="zh-TW" altLang="en-US" sz="2800" dirty="0" smtClean="0"/>
              <a:t>概念或學習困難。</a:t>
            </a:r>
            <a:endParaRPr lang="en-US" altLang="zh-TW" sz="2800" dirty="0" smtClean="0"/>
          </a:p>
          <a:p>
            <a:r>
              <a:rPr lang="zh-TW" altLang="en-US" sz="2800" dirty="0"/>
              <a:t>寫</a:t>
            </a:r>
            <a:r>
              <a:rPr lang="zh-TW" altLang="en-US" sz="2800" dirty="0" smtClean="0"/>
              <a:t>下學生</a:t>
            </a:r>
            <a:r>
              <a:rPr lang="zh-TW" altLang="en-US" sz="2800" dirty="0"/>
              <a:t>應該學會</a:t>
            </a:r>
            <a:r>
              <a:rPr lang="zh-TW" altLang="en-US" sz="2800" dirty="0" smtClean="0"/>
              <a:t>的內涵</a:t>
            </a:r>
            <a:r>
              <a:rPr lang="en-US" altLang="zh-TW" sz="2800" dirty="0" smtClean="0"/>
              <a:t>(</a:t>
            </a:r>
            <a:r>
              <a:rPr lang="zh-TW" altLang="en-US" sz="2800" dirty="0" smtClean="0"/>
              <a:t>可以是知識，也可以是能力</a:t>
            </a:r>
            <a:r>
              <a:rPr lang="en-US" altLang="zh-TW" sz="2800" dirty="0" smtClean="0"/>
              <a:t>)</a:t>
            </a:r>
            <a:r>
              <a:rPr lang="zh-TW" altLang="en-US" sz="2800" dirty="0" smtClean="0"/>
              <a:t>。</a:t>
            </a:r>
            <a:endParaRPr lang="en-US" altLang="zh-TW" sz="2800" dirty="0" smtClean="0"/>
          </a:p>
          <a:p>
            <a:r>
              <a:rPr lang="zh-TW" altLang="en-US" sz="2800" dirty="0" smtClean="0"/>
              <a:t>寫下你認為有效的評量方式。</a:t>
            </a:r>
            <a:endParaRPr lang="en-US" altLang="zh-TW" sz="2800" dirty="0" smtClean="0"/>
          </a:p>
          <a:p>
            <a:r>
              <a:rPr lang="zh-TW" altLang="en-US" sz="2800" dirty="0" smtClean="0"/>
              <a:t>如果要讓學生學會，寫下你會問他們的問題。</a:t>
            </a:r>
            <a:endParaRPr lang="en-US" altLang="zh-TW" sz="2800" dirty="0" smtClean="0"/>
          </a:p>
          <a:p>
            <a:r>
              <a:rPr lang="zh-TW" altLang="en-US" sz="2800" dirty="0"/>
              <a:t>檢視自己的想法</a:t>
            </a:r>
            <a:r>
              <a:rPr lang="zh-TW" altLang="en-US" sz="2800" dirty="0" smtClean="0"/>
              <a:t>：你的問題是否能引起討論？你覺得學生會有哪些可能的答案？</a:t>
            </a:r>
            <a:endParaRPr lang="zh-TW" altLang="en-US" sz="28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65</a:t>
            </a:fld>
            <a:endParaRPr lang="zh-TW" altLang="en-US"/>
          </a:p>
        </p:txBody>
      </p:sp>
    </p:spTree>
    <p:extLst>
      <p:ext uri="{BB962C8B-B14F-4D97-AF65-F5344CB8AC3E}">
        <p14:creationId xmlns:p14="http://schemas.microsoft.com/office/powerpoint/2010/main" val="1349310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難度更高的設計─串聯與返回</a:t>
            </a:r>
            <a:endParaRPr lang="zh-TW" altLang="en-US" sz="4000" dirty="0"/>
          </a:p>
        </p:txBody>
      </p:sp>
      <p:sp>
        <p:nvSpPr>
          <p:cNvPr id="3" name="內容版面配置區 2"/>
          <p:cNvSpPr>
            <a:spLocks noGrp="1"/>
          </p:cNvSpPr>
          <p:nvPr>
            <p:ph idx="1"/>
          </p:nvPr>
        </p:nvSpPr>
        <p:spPr>
          <a:xfrm>
            <a:off x="611560" y="1600200"/>
            <a:ext cx="8229600" cy="4925144"/>
          </a:xfrm>
          <a:noFill/>
        </p:spPr>
        <p:txBody>
          <a:bodyPr>
            <a:noAutofit/>
          </a:bodyPr>
          <a:lstStyle/>
          <a:p>
            <a:r>
              <a:rPr lang="zh-TW" altLang="en-US" sz="2800" dirty="0" smtClean="0"/>
              <a:t>學習共同體設計中的重要考量─課程必須在共學與互學的情境下進行，引發學生間、師生間或學生與教材間的互動，是課程設計的重點。</a:t>
            </a:r>
            <a:endParaRPr lang="en-US" altLang="zh-TW" sz="2800" dirty="0" smtClean="0"/>
          </a:p>
          <a:p>
            <a:r>
              <a:rPr lang="zh-TW" altLang="en-US" sz="2800" dirty="0"/>
              <a:t>教學的設計應</a:t>
            </a:r>
            <a:r>
              <a:rPr lang="zh-TW" altLang="en-US" sz="2800" dirty="0" smtClean="0"/>
              <a:t>考量：</a:t>
            </a:r>
            <a:endParaRPr lang="en-US" altLang="zh-TW" sz="2800" dirty="0" smtClean="0"/>
          </a:p>
          <a:p>
            <a:pPr lvl="1"/>
            <a:r>
              <a:rPr lang="zh-TW" altLang="en-US" sz="2400" dirty="0">
                <a:solidFill>
                  <a:schemeClr val="tx1"/>
                </a:solidFill>
              </a:rPr>
              <a:t>預測學生的</a:t>
            </a:r>
            <a:r>
              <a:rPr lang="zh-TW" altLang="en-US" sz="2400" dirty="0" smtClean="0">
                <a:solidFill>
                  <a:schemeClr val="tx1"/>
                </a:solidFill>
              </a:rPr>
              <a:t>回答</a:t>
            </a:r>
            <a:endParaRPr lang="en-US" altLang="zh-TW" sz="2400" dirty="0" smtClean="0">
              <a:solidFill>
                <a:schemeClr val="tx1"/>
              </a:solidFill>
            </a:endParaRPr>
          </a:p>
          <a:p>
            <a:pPr lvl="1"/>
            <a:r>
              <a:rPr lang="zh-TW" altLang="en-US" sz="2400" dirty="0" smtClean="0">
                <a:solidFill>
                  <a:schemeClr val="tx1"/>
                </a:solidFill>
              </a:rPr>
              <a:t>預想討論的引導</a:t>
            </a:r>
            <a:endParaRPr lang="en-US" altLang="zh-TW" sz="2400" dirty="0" smtClean="0">
              <a:solidFill>
                <a:schemeClr val="tx1"/>
              </a:solidFill>
            </a:endParaRPr>
          </a:p>
          <a:p>
            <a:pPr lvl="1"/>
            <a:r>
              <a:rPr lang="zh-TW" altLang="en-US" sz="2400" dirty="0" smtClean="0">
                <a:solidFill>
                  <a:schemeClr val="tx1"/>
                </a:solidFill>
              </a:rPr>
              <a:t>串聯的進行</a:t>
            </a:r>
            <a:endParaRPr lang="en-US" altLang="zh-TW" sz="2400" dirty="0" smtClean="0">
              <a:solidFill>
                <a:schemeClr val="tx1"/>
              </a:solidFill>
            </a:endParaRPr>
          </a:p>
          <a:p>
            <a:pPr lvl="1"/>
            <a:r>
              <a:rPr lang="zh-TW" altLang="en-US" sz="2400" dirty="0" smtClean="0">
                <a:solidFill>
                  <a:schemeClr val="tx1"/>
                </a:solidFill>
              </a:rPr>
              <a:t>上課節奏的掌握</a:t>
            </a:r>
            <a:endParaRPr lang="en-US" altLang="zh-TW" sz="2400" dirty="0" smtClean="0">
              <a:solidFill>
                <a:schemeClr val="tx1"/>
              </a:solidFill>
            </a:endParaRPr>
          </a:p>
          <a:p>
            <a:pPr lvl="1"/>
            <a:r>
              <a:rPr lang="zh-TW" altLang="en-US" sz="2400" dirty="0">
                <a:solidFill>
                  <a:schemeClr val="tx1"/>
                </a:solidFill>
              </a:rPr>
              <a:t>值得深究的問題與</a:t>
            </a:r>
            <a:r>
              <a:rPr lang="zh-TW" altLang="en-US" sz="2400" dirty="0" smtClean="0">
                <a:solidFill>
                  <a:schemeClr val="tx1"/>
                </a:solidFill>
              </a:rPr>
              <a:t>概念</a:t>
            </a:r>
            <a:endParaRPr lang="en-US" altLang="zh-TW" sz="2400" dirty="0" smtClean="0">
              <a:solidFill>
                <a:schemeClr val="tx1"/>
              </a:solidFill>
            </a:endParaRPr>
          </a:p>
          <a:p>
            <a:pPr lvl="1"/>
            <a:r>
              <a:rPr lang="zh-TW" altLang="en-US" sz="2400" dirty="0">
                <a:solidFill>
                  <a:schemeClr val="tx1"/>
                </a:solidFill>
              </a:rPr>
              <a:t>可以壓縮的時間</a:t>
            </a:r>
            <a:endParaRPr lang="en-US" altLang="zh-TW" sz="2400" dirty="0" smtClean="0">
              <a:solidFill>
                <a:schemeClr val="tx1"/>
              </a:solidFill>
            </a:endParaRPr>
          </a:p>
          <a:p>
            <a:pPr lvl="1"/>
            <a:r>
              <a:rPr lang="zh-TW" altLang="en-US" sz="2400" dirty="0" smtClean="0">
                <a:solidFill>
                  <a:schemeClr val="tx1"/>
                </a:solidFill>
              </a:rPr>
              <a:t>返回的內容</a:t>
            </a:r>
            <a:endParaRPr lang="en-US" altLang="zh-TW" sz="2400" dirty="0" smtClean="0">
              <a:solidFill>
                <a:schemeClr val="tx1"/>
              </a:solidFill>
            </a:endParaRP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66</a:t>
            </a:fld>
            <a:endParaRPr lang="zh-TW" altLang="en-US"/>
          </a:p>
        </p:txBody>
      </p:sp>
    </p:spTree>
    <p:extLst>
      <p:ext uri="{BB962C8B-B14F-4D97-AF65-F5344CB8AC3E}">
        <p14:creationId xmlns:p14="http://schemas.microsoft.com/office/powerpoint/2010/main" val="688302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實施的建議</a:t>
            </a:r>
            <a:endParaRPr lang="zh-TW" altLang="en-US" sz="4400" dirty="0"/>
          </a:p>
        </p:txBody>
      </p:sp>
      <p:sp>
        <p:nvSpPr>
          <p:cNvPr id="3" name="內容版面配置區 2"/>
          <p:cNvSpPr>
            <a:spLocks noGrp="1"/>
          </p:cNvSpPr>
          <p:nvPr>
            <p:ph idx="1"/>
          </p:nvPr>
        </p:nvSpPr>
        <p:spPr>
          <a:xfrm>
            <a:off x="755576" y="1772816"/>
            <a:ext cx="7772400" cy="4114800"/>
          </a:xfrm>
        </p:spPr>
        <p:txBody>
          <a:bodyPr>
            <a:normAutofit/>
          </a:bodyPr>
          <a:lstStyle/>
          <a:p>
            <a:r>
              <a:rPr lang="zh-TW" altLang="en-US" sz="2800" dirty="0" smtClean="0">
                <a:latin typeface="Times New Roman" pitchFamily="18" charset="0"/>
                <a:cs typeface="Times New Roman" pitchFamily="18" charset="0"/>
              </a:rPr>
              <a:t>先從大班提問開始：提出思考的問題，一方面改變自己的上課節奏，一方面讓學生開始思考，並願意發言。</a:t>
            </a:r>
            <a:endParaRPr lang="en-US" altLang="zh-TW" sz="2800" dirty="0" smtClean="0">
              <a:latin typeface="Times New Roman" pitchFamily="18" charset="0"/>
              <a:cs typeface="Times New Roman" pitchFamily="18" charset="0"/>
            </a:endParaRPr>
          </a:p>
          <a:p>
            <a:r>
              <a:rPr lang="zh-TW" altLang="en-US" sz="2800" dirty="0" smtClean="0">
                <a:latin typeface="Times New Roman" pitchFamily="18" charset="0"/>
                <a:cs typeface="Times New Roman" pitchFamily="18" charset="0"/>
              </a:rPr>
              <a:t>再由一節實施</a:t>
            </a:r>
            <a:r>
              <a:rPr lang="en-US" altLang="zh-TW" sz="2800" dirty="0" smtClean="0">
                <a:latin typeface="Times New Roman" pitchFamily="18" charset="0"/>
                <a:cs typeface="Times New Roman" pitchFamily="18" charset="0"/>
              </a:rPr>
              <a:t>5-10</a:t>
            </a:r>
            <a:r>
              <a:rPr lang="zh-TW" altLang="en-US" sz="2800" dirty="0" smtClean="0">
                <a:latin typeface="Times New Roman" pitchFamily="18" charset="0"/>
                <a:cs typeface="Times New Roman" pitchFamily="18" charset="0"/>
              </a:rPr>
              <a:t>分鐘開始，一個問題的分組討論也是一種進步。</a:t>
            </a:r>
            <a:endParaRPr lang="en-US" altLang="zh-TW" sz="2800" dirty="0" smtClean="0">
              <a:latin typeface="Times New Roman" pitchFamily="18" charset="0"/>
              <a:cs typeface="Times New Roman" pitchFamily="18" charset="0"/>
            </a:endParaRPr>
          </a:p>
          <a:p>
            <a:r>
              <a:rPr lang="zh-TW" altLang="en-US" sz="2800" dirty="0" smtClean="0">
                <a:latin typeface="Times New Roman" pitchFamily="18" charset="0"/>
                <a:cs typeface="Times New Roman" pitchFamily="18" charset="0"/>
              </a:rPr>
              <a:t>再選擇較有把握的單元進行課程設計，實施一節到數節的分組討論。</a:t>
            </a:r>
            <a:endParaRPr lang="en-US" altLang="zh-TW" sz="2800" dirty="0" smtClean="0">
              <a:latin typeface="Times New Roman" pitchFamily="18" charset="0"/>
              <a:cs typeface="Times New Roman" pitchFamily="18" charset="0"/>
            </a:endParaRPr>
          </a:p>
          <a:p>
            <a:pPr algn="just"/>
            <a:r>
              <a:rPr lang="zh-TW" altLang="en-US" sz="2800" dirty="0">
                <a:latin typeface="Times New Roman" pitchFamily="18" charset="0"/>
                <a:cs typeface="Times New Roman" pitchFamily="18" charset="0"/>
              </a:rPr>
              <a:t>掌握課程設計的重點後</a:t>
            </a:r>
            <a:r>
              <a:rPr lang="zh-TW" altLang="en-US" sz="2800" dirty="0" smtClean="0">
                <a:latin typeface="Times New Roman" pitchFamily="18" charset="0"/>
                <a:cs typeface="Times New Roman" pitchFamily="18" charset="0"/>
              </a:rPr>
              <a:t>，逐步增加實施的時間。</a:t>
            </a:r>
            <a:endParaRPr lang="zh-TW" altLang="en-US" sz="2800" dirty="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67</a:t>
            </a:fld>
            <a:endParaRPr lang="zh-TW" altLang="en-US"/>
          </a:p>
        </p:txBody>
      </p:sp>
    </p:spTree>
    <p:extLst>
      <p:ext uri="{BB962C8B-B14F-4D97-AF65-F5344CB8AC3E}">
        <p14:creationId xmlns:p14="http://schemas.microsoft.com/office/powerpoint/2010/main" val="2605983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373216"/>
            <a:ext cx="8280920" cy="1152128"/>
          </a:xfrm>
        </p:spPr>
        <p:txBody>
          <a:bodyPr/>
          <a:lstStyle/>
          <a:p>
            <a:pPr algn="ctr"/>
            <a:r>
              <a:rPr lang="zh-TW" altLang="en-US" sz="4800" b="0" dirty="0" smtClean="0"/>
              <a:t>簡報完畢             謝謝聆聽</a:t>
            </a:r>
            <a:endParaRPr lang="zh-TW" altLang="en-US" sz="4800" b="0" dirty="0"/>
          </a:p>
        </p:txBody>
      </p:sp>
      <p:pic>
        <p:nvPicPr>
          <p:cNvPr id="5" name="圖片版面配置區 4"/>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6757" b="6757"/>
          <a:stretch>
            <a:fillRect/>
          </a:stretch>
        </p:blipFill>
        <p:spPr>
          <a:xfrm>
            <a:off x="611560" y="908720"/>
            <a:ext cx="8014803" cy="4608512"/>
          </a:xfrm>
        </p:spPr>
      </p:pic>
      <p:sp>
        <p:nvSpPr>
          <p:cNvPr id="4" name="投影片編號版面配置區 3"/>
          <p:cNvSpPr>
            <a:spLocks noGrp="1"/>
          </p:cNvSpPr>
          <p:nvPr>
            <p:ph type="sldNum" sz="quarter" idx="11"/>
          </p:nvPr>
        </p:nvSpPr>
        <p:spPr/>
        <p:txBody>
          <a:bodyPr/>
          <a:lstStyle/>
          <a:p>
            <a:fld id="{5DC99187-DB67-4274-BF27-08223996A4F9}" type="slidenum">
              <a:rPr lang="zh-TW" altLang="en-US" smtClean="0"/>
              <a:t>68</a:t>
            </a:fld>
            <a:endParaRPr lang="zh-TW" altLang="en-US"/>
          </a:p>
        </p:txBody>
      </p:sp>
    </p:spTree>
    <p:extLst>
      <p:ext uri="{BB962C8B-B14F-4D97-AF65-F5344CB8AC3E}">
        <p14:creationId xmlns:p14="http://schemas.microsoft.com/office/powerpoint/2010/main" val="1287118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0" dirty="0" smtClean="0"/>
              <a:t>學生的改變</a:t>
            </a:r>
            <a:endParaRPr lang="zh-TW" altLang="en-US" sz="4800" b="0" dirty="0"/>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4D77A02-FB96-4D7C-A5FE-AA0013493BF5}" type="slidenum">
              <a:rPr lang="ja-JP" altLang="en-US" smtClean="0"/>
              <a:pPr/>
              <a:t>69</a:t>
            </a:fld>
            <a:endParaRPr lang="en-US" altLang="ja-JP"/>
          </a:p>
        </p:txBody>
      </p:sp>
    </p:spTree>
    <p:extLst>
      <p:ext uri="{BB962C8B-B14F-4D97-AF65-F5344CB8AC3E}">
        <p14:creationId xmlns:p14="http://schemas.microsoft.com/office/powerpoint/2010/main" val="163213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學習是一種語言活動</a:t>
            </a:r>
            <a:r>
              <a:rPr lang="en-US" altLang="zh-TW" dirty="0" smtClean="0"/>
              <a:t>(2)</a:t>
            </a:r>
            <a:endParaRPr lang="zh-TW" altLang="en-US" dirty="0"/>
          </a:p>
        </p:txBody>
      </p:sp>
      <p:sp>
        <p:nvSpPr>
          <p:cNvPr id="3" name="內容版面配置區 2"/>
          <p:cNvSpPr>
            <a:spLocks noGrp="1"/>
          </p:cNvSpPr>
          <p:nvPr>
            <p:ph idx="1"/>
          </p:nvPr>
        </p:nvSpPr>
        <p:spPr>
          <a:xfrm>
            <a:off x="685800" y="1772816"/>
            <a:ext cx="7772400" cy="4114800"/>
          </a:xfrm>
        </p:spPr>
        <p:txBody>
          <a:bodyPr>
            <a:normAutofit/>
          </a:bodyPr>
          <a:lstStyle/>
          <a:p>
            <a:r>
              <a:rPr lang="zh-TW" altLang="zh-TW" sz="2800" dirty="0">
                <a:latin typeface="Times New Roman" pitchFamily="18" charset="0"/>
                <a:cs typeface="Times New Roman" pitchFamily="18" charset="0"/>
              </a:rPr>
              <a:t>社會互動可以促進個體的智識發展</a:t>
            </a:r>
            <a:r>
              <a:rPr lang="zh-TW" altLang="en-US" sz="2800" dirty="0">
                <a:latin typeface="Times New Roman" pitchFamily="18" charset="0"/>
                <a:cs typeface="Times New Roman" pitchFamily="18" charset="0"/>
              </a:rPr>
              <a:t>：</a:t>
            </a:r>
            <a:r>
              <a:rPr lang="zh-TW" altLang="zh-TW" sz="2800" dirty="0">
                <a:latin typeface="Times New Roman" pitchFamily="18" charset="0"/>
                <a:cs typeface="Times New Roman" pitchFamily="18" charset="0"/>
              </a:rPr>
              <a:t>許多教育研究結果也顯示，學生透過外顯的語言與協同活動，其學習成效勝過非語言的活動</a:t>
            </a:r>
            <a:r>
              <a:rPr lang="zh-TW" altLang="zh-TW" sz="2800" dirty="0" smtClean="0">
                <a:latin typeface="Times New Roman" pitchFamily="18" charset="0"/>
                <a:cs typeface="Times New Roman" pitchFamily="18" charset="0"/>
              </a:rPr>
              <a:t>。</a:t>
            </a:r>
            <a:endParaRPr lang="en-US" altLang="zh-TW" sz="2800" dirty="0" smtClean="0">
              <a:latin typeface="Times New Roman" pitchFamily="18" charset="0"/>
              <a:cs typeface="Times New Roman" pitchFamily="18" charset="0"/>
            </a:endParaRPr>
          </a:p>
          <a:p>
            <a:r>
              <a:rPr lang="zh-TW" altLang="zh-TW" sz="2800" dirty="0" smtClean="0">
                <a:latin typeface="Times New Roman" pitchFamily="18" charset="0"/>
                <a:cs typeface="Times New Roman" pitchFamily="18" charset="0"/>
              </a:rPr>
              <a:t>鷹架理論是教育心理學的重要理論，屬於社會建構論的一支，其內涵說明學生透過同儕或教師的協助，其學習成效將較個體自己學習更佳。</a:t>
            </a:r>
            <a:endParaRPr lang="en-US" altLang="zh-TW" sz="2800" dirty="0" smtClean="0">
              <a:latin typeface="Times New Roman" pitchFamily="18" charset="0"/>
              <a:cs typeface="Times New Roman" pitchFamily="18" charset="0"/>
            </a:endParaRPr>
          </a:p>
          <a:p>
            <a:pPr lvl="1"/>
            <a:r>
              <a:rPr lang="zh-TW" altLang="en-US" sz="2600" dirty="0">
                <a:latin typeface="Times New Roman" pitchFamily="18" charset="0"/>
                <a:cs typeface="Times New Roman" pitchFamily="18" charset="0"/>
              </a:rPr>
              <a:t>課程設計的</a:t>
            </a:r>
            <a:r>
              <a:rPr lang="zh-TW" altLang="en-US" sz="2600" dirty="0" smtClean="0">
                <a:latin typeface="Times New Roman" pitchFamily="18" charset="0"/>
                <a:cs typeface="Times New Roman" pitchFamily="18" charset="0"/>
              </a:rPr>
              <a:t>鷹架</a:t>
            </a:r>
            <a:endParaRPr lang="en-US" altLang="zh-TW" sz="2600" dirty="0" smtClean="0">
              <a:latin typeface="Times New Roman" pitchFamily="18" charset="0"/>
              <a:cs typeface="Times New Roman" pitchFamily="18" charset="0"/>
            </a:endParaRPr>
          </a:p>
          <a:p>
            <a:pPr lvl="1"/>
            <a:r>
              <a:rPr lang="zh-TW" altLang="en-US" sz="2600" dirty="0">
                <a:latin typeface="Times New Roman" pitchFamily="18" charset="0"/>
                <a:cs typeface="Times New Roman" pitchFamily="18" charset="0"/>
              </a:rPr>
              <a:t>同儕討論的鷹架</a:t>
            </a:r>
            <a:endParaRPr lang="en-US" altLang="zh-TW" sz="26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endParaRPr lang="en-US" altLang="zh-TW" sz="2800" dirty="0">
              <a:latin typeface="Times New Roman" pitchFamily="18" charset="0"/>
              <a:cs typeface="Times New Roman" pitchFamily="18" charset="0"/>
            </a:endParaRPr>
          </a:p>
          <a:p>
            <a:endParaRPr lang="zh-TW" altLang="en-US" sz="2800" dirty="0"/>
          </a:p>
        </p:txBody>
      </p:sp>
      <p:sp>
        <p:nvSpPr>
          <p:cNvPr id="4" name="投影片編號版面配置區 3"/>
          <p:cNvSpPr>
            <a:spLocks noGrp="1"/>
          </p:cNvSpPr>
          <p:nvPr>
            <p:ph type="sldNum" sz="quarter" idx="12"/>
          </p:nvPr>
        </p:nvSpPr>
        <p:spPr/>
        <p:txBody>
          <a:bodyPr/>
          <a:lstStyle/>
          <a:p>
            <a:fld id="{589B40C1-E88C-464F-A917-4428DF79C5C7}" type="slidenum">
              <a:rPr lang="ja-JP" altLang="en-US" smtClean="0"/>
              <a:pPr/>
              <a:t>7</a:t>
            </a:fld>
            <a:endParaRPr lang="en-US" altLang="ja-JP"/>
          </a:p>
        </p:txBody>
      </p:sp>
    </p:spTree>
    <p:extLst>
      <p:ext uri="{BB962C8B-B14F-4D97-AF65-F5344CB8AC3E}">
        <p14:creationId xmlns:p14="http://schemas.microsoft.com/office/powerpoint/2010/main" val="1034402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學習參與的改變</a:t>
            </a:r>
            <a:r>
              <a:rPr lang="en-US" altLang="zh-TW" dirty="0" smtClean="0"/>
              <a:t>(1)</a:t>
            </a:r>
            <a:endParaRPr lang="zh-TW" altLang="en-US" dirty="0"/>
          </a:p>
        </p:txBody>
      </p:sp>
      <p:sp>
        <p:nvSpPr>
          <p:cNvPr id="3" name="內容版面配置區 2"/>
          <p:cNvSpPr>
            <a:spLocks noGrp="1"/>
          </p:cNvSpPr>
          <p:nvPr>
            <p:ph idx="1"/>
          </p:nvPr>
        </p:nvSpPr>
        <p:spPr/>
        <p:txBody>
          <a:bodyPr/>
          <a:lstStyle/>
          <a:p>
            <a:r>
              <a:rPr lang="zh-TW" altLang="en-US" sz="2800" dirty="0" smtClean="0"/>
              <a:t>互學</a:t>
            </a:r>
            <a:endParaRPr lang="en-US" altLang="zh-TW" sz="2800" dirty="0" smtClean="0"/>
          </a:p>
          <a:p>
            <a:pPr lvl="1"/>
            <a:r>
              <a:rPr lang="zh-TW" altLang="zh-TW" sz="2600" dirty="0" smtClean="0"/>
              <a:t>學生是樂於討論的，因為這讓他們覺得上課生動多了</a:t>
            </a:r>
            <a:r>
              <a:rPr lang="zh-TW" altLang="en-US" sz="2600" dirty="0" smtClean="0"/>
              <a:t>。</a:t>
            </a:r>
            <a:endParaRPr lang="en-US" altLang="zh-TW" sz="2600" dirty="0" smtClean="0"/>
          </a:p>
          <a:p>
            <a:pPr lvl="1"/>
            <a:r>
              <a:rPr lang="zh-TW" altLang="zh-TW" sz="2600" dirty="0" smtClean="0"/>
              <a:t>學生發現透過討論，幫助他們想出自己獨自無法想通的問題</a:t>
            </a:r>
            <a:r>
              <a:rPr lang="zh-TW" altLang="en-US" sz="2600" dirty="0" smtClean="0"/>
              <a:t>。</a:t>
            </a:r>
            <a:endParaRPr lang="en-US" altLang="zh-TW" sz="2600" dirty="0" smtClean="0"/>
          </a:p>
          <a:p>
            <a:r>
              <a:rPr lang="zh-TW" altLang="en-US" sz="2800" dirty="0" smtClean="0"/>
              <a:t>尊重與欣賞</a:t>
            </a:r>
            <a:endParaRPr lang="en-US" altLang="zh-TW" sz="2800" dirty="0" smtClean="0"/>
          </a:p>
          <a:p>
            <a:pPr lvl="1"/>
            <a:r>
              <a:rPr lang="zh-TW" altLang="en-US" sz="2600" dirty="0" smtClean="0"/>
              <a:t>學生</a:t>
            </a:r>
            <a:r>
              <a:rPr lang="zh-TW" altLang="zh-TW" sz="2600" dirty="0" smtClean="0"/>
              <a:t>發覺，原來每個人都有不同的想法，即使是平常不多話或是不常表現的同學，都是非常有想法與創意。</a:t>
            </a:r>
            <a:endParaRPr lang="zh-TW" altLang="en-US" sz="2600" dirty="0" smtClean="0"/>
          </a:p>
          <a:p>
            <a:pPr lvl="1"/>
            <a:endParaRPr lang="zh-TW" altLang="en-US" sz="2600" dirty="0"/>
          </a:p>
        </p:txBody>
      </p:sp>
      <p:sp>
        <p:nvSpPr>
          <p:cNvPr id="4" name="投影片編號版面配置區 3"/>
          <p:cNvSpPr>
            <a:spLocks noGrp="1"/>
          </p:cNvSpPr>
          <p:nvPr>
            <p:ph type="sldNum" sz="quarter" idx="12"/>
          </p:nvPr>
        </p:nvSpPr>
        <p:spPr/>
        <p:txBody>
          <a:bodyPr/>
          <a:lstStyle/>
          <a:p>
            <a:pPr>
              <a:defRPr/>
            </a:pPr>
            <a:fld id="{A73431D6-270C-4131-A0BC-E1720ABCFC7B}" type="slidenum">
              <a:rPr lang="en-US" altLang="ja-JP" smtClean="0"/>
              <a:pPr>
                <a:defRPr/>
              </a:pPr>
              <a:t>70</a:t>
            </a:fld>
            <a:endParaRPr lang="en-US" altLang="ja-JP"/>
          </a:p>
        </p:txBody>
      </p:sp>
    </p:spTree>
    <p:extLst>
      <p:ext uri="{BB962C8B-B14F-4D97-AF65-F5344CB8AC3E}">
        <p14:creationId xmlns:p14="http://schemas.microsoft.com/office/powerpoint/2010/main" val="2710955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學習態度的改變</a:t>
            </a:r>
            <a:endParaRPr lang="zh-TW" altLang="en-US" sz="4000" dirty="0"/>
          </a:p>
        </p:txBody>
      </p:sp>
      <p:sp>
        <p:nvSpPr>
          <p:cNvPr id="3" name="內容版面配置區 2"/>
          <p:cNvSpPr>
            <a:spLocks noGrp="1"/>
          </p:cNvSpPr>
          <p:nvPr>
            <p:ph sz="half" idx="1"/>
          </p:nvPr>
        </p:nvSpPr>
        <p:spPr/>
        <p:txBody>
          <a:bodyPr>
            <a:noAutofit/>
          </a:bodyPr>
          <a:lstStyle/>
          <a:p>
            <a:pPr>
              <a:lnSpc>
                <a:spcPct val="105000"/>
              </a:lnSpc>
              <a:spcBef>
                <a:spcPts val="0"/>
              </a:spcBef>
            </a:pPr>
            <a:r>
              <a:rPr lang="zh-TW" altLang="en-US" sz="2400" dirty="0"/>
              <a:t>比較有機會說出不懂的地方</a:t>
            </a:r>
            <a:endParaRPr lang="en-US" altLang="zh-TW" sz="2400" dirty="0"/>
          </a:p>
          <a:p>
            <a:pPr>
              <a:lnSpc>
                <a:spcPct val="105000"/>
              </a:lnSpc>
              <a:spcBef>
                <a:spcPts val="0"/>
              </a:spcBef>
            </a:pPr>
            <a:r>
              <a:rPr lang="zh-TW" altLang="en-US" sz="2400" dirty="0"/>
              <a:t>可真正理解觀念，印象更深刻。</a:t>
            </a:r>
            <a:endParaRPr lang="en-US" altLang="zh-TW" sz="2400" dirty="0"/>
          </a:p>
          <a:p>
            <a:pPr>
              <a:lnSpc>
                <a:spcPct val="105000"/>
              </a:lnSpc>
              <a:spcBef>
                <a:spcPts val="0"/>
              </a:spcBef>
            </a:pPr>
            <a:r>
              <a:rPr lang="zh-TW" altLang="en-US" sz="2400" dirty="0"/>
              <a:t>自主思考</a:t>
            </a:r>
            <a:endParaRPr lang="en-US" altLang="zh-TW" sz="2400" dirty="0"/>
          </a:p>
          <a:p>
            <a:pPr>
              <a:lnSpc>
                <a:spcPct val="105000"/>
              </a:lnSpc>
              <a:spcBef>
                <a:spcPts val="0"/>
              </a:spcBef>
            </a:pPr>
            <a:r>
              <a:rPr lang="zh-TW" altLang="en-US" sz="2400" dirty="0"/>
              <a:t>思路變得有條理</a:t>
            </a:r>
            <a:endParaRPr lang="en-US" altLang="zh-TW" sz="2400" dirty="0"/>
          </a:p>
          <a:p>
            <a:pPr>
              <a:lnSpc>
                <a:spcPct val="105000"/>
              </a:lnSpc>
              <a:spcBef>
                <a:spcPts val="0"/>
              </a:spcBef>
            </a:pPr>
            <a:r>
              <a:rPr lang="zh-TW" altLang="en-US" sz="2400" dirty="0"/>
              <a:t>課後會多做練習題</a:t>
            </a:r>
            <a:endParaRPr lang="en-US" altLang="zh-TW" sz="2400" dirty="0"/>
          </a:p>
          <a:p>
            <a:pPr>
              <a:lnSpc>
                <a:spcPct val="105000"/>
              </a:lnSpc>
              <a:spcBef>
                <a:spcPts val="0"/>
              </a:spcBef>
            </a:pPr>
            <a:r>
              <a:rPr lang="zh-TW" altLang="en-US" sz="2400" dirty="0"/>
              <a:t>上課更投入</a:t>
            </a:r>
            <a:endParaRPr lang="en-US" altLang="zh-TW" sz="2400" dirty="0"/>
          </a:p>
          <a:p>
            <a:pPr>
              <a:lnSpc>
                <a:spcPct val="105000"/>
              </a:lnSpc>
              <a:spcBef>
                <a:spcPts val="0"/>
              </a:spcBef>
            </a:pPr>
            <a:r>
              <a:rPr lang="zh-TW" altLang="en-US" sz="2400" dirty="0"/>
              <a:t>比較喜歡化學</a:t>
            </a:r>
            <a:r>
              <a:rPr lang="zh-TW" altLang="en-US" sz="2400" dirty="0" smtClean="0"/>
              <a:t>了</a:t>
            </a:r>
            <a:endParaRPr lang="en-US" altLang="zh-TW" sz="2400" dirty="0"/>
          </a:p>
        </p:txBody>
      </p:sp>
      <p:sp>
        <p:nvSpPr>
          <p:cNvPr id="4" name="內容版面配置區 3"/>
          <p:cNvSpPr>
            <a:spLocks noGrp="1"/>
          </p:cNvSpPr>
          <p:nvPr>
            <p:ph sz="half" idx="2"/>
          </p:nvPr>
        </p:nvSpPr>
        <p:spPr/>
        <p:txBody>
          <a:bodyPr/>
          <a:lstStyle/>
          <a:p>
            <a:pPr>
              <a:lnSpc>
                <a:spcPct val="105000"/>
              </a:lnSpc>
              <a:spcBef>
                <a:spcPts val="0"/>
              </a:spcBef>
            </a:pPr>
            <a:r>
              <a:rPr lang="zh-TW" altLang="en-US" sz="2400" dirty="0" smtClean="0"/>
              <a:t>讀書效率更高了</a:t>
            </a:r>
            <a:endParaRPr lang="en-US" altLang="zh-TW" sz="2400" dirty="0" smtClean="0"/>
          </a:p>
          <a:p>
            <a:pPr>
              <a:lnSpc>
                <a:spcPct val="105000"/>
              </a:lnSpc>
              <a:spcBef>
                <a:spcPts val="0"/>
              </a:spcBef>
            </a:pPr>
            <a:r>
              <a:rPr lang="zh-TW" altLang="en-US" sz="2400" dirty="0" smtClean="0"/>
              <a:t>不再只是死背或記憶解題方法</a:t>
            </a:r>
            <a:endParaRPr lang="en-US" altLang="zh-TW" sz="2400" dirty="0" smtClean="0"/>
          </a:p>
          <a:p>
            <a:pPr>
              <a:lnSpc>
                <a:spcPct val="105000"/>
              </a:lnSpc>
              <a:spcBef>
                <a:spcPts val="0"/>
              </a:spcBef>
            </a:pPr>
            <a:r>
              <a:rPr lang="zh-TW" altLang="en-US" sz="2400" dirty="0" smtClean="0"/>
              <a:t>可以聽到更多不同的想法</a:t>
            </a:r>
            <a:endParaRPr lang="en-US" altLang="zh-TW" sz="2400" dirty="0" smtClean="0"/>
          </a:p>
          <a:p>
            <a:pPr>
              <a:lnSpc>
                <a:spcPct val="105000"/>
              </a:lnSpc>
              <a:spcBef>
                <a:spcPts val="0"/>
              </a:spcBef>
            </a:pPr>
            <a:r>
              <a:rPr lang="zh-TW" altLang="en-US" sz="2400" dirty="0" smtClean="0"/>
              <a:t>上課精神變好，更專心。</a:t>
            </a:r>
            <a:endParaRPr lang="en-US" altLang="zh-TW" sz="2400" dirty="0" smtClean="0"/>
          </a:p>
          <a:p>
            <a:pPr>
              <a:lnSpc>
                <a:spcPct val="105000"/>
              </a:lnSpc>
              <a:spcBef>
                <a:spcPts val="0"/>
              </a:spcBef>
            </a:pPr>
            <a:r>
              <a:rPr lang="zh-TW" altLang="en-US" sz="2400" dirty="0" smtClean="0"/>
              <a:t>看到同學會了，自己也要更努力。</a:t>
            </a:r>
            <a:endParaRPr lang="en-US" altLang="zh-TW" sz="2400" dirty="0" smtClean="0"/>
          </a:p>
          <a:p>
            <a:pPr>
              <a:lnSpc>
                <a:spcPct val="105000"/>
              </a:lnSpc>
              <a:spcBef>
                <a:spcPts val="0"/>
              </a:spcBef>
            </a:pPr>
            <a:r>
              <a:rPr lang="zh-TW" altLang="en-US" sz="2400" dirty="0" smtClean="0"/>
              <a:t>自己想出的概念，更能內化成自己的。</a:t>
            </a:r>
          </a:p>
          <a:p>
            <a:endParaRPr lang="zh-TW" altLang="en-US" sz="24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71</a:t>
            </a:fld>
            <a:endParaRPr lang="zh-TW" altLang="en-US"/>
          </a:p>
        </p:txBody>
      </p:sp>
    </p:spTree>
    <p:extLst>
      <p:ext uri="{BB962C8B-B14F-4D97-AF65-F5344CB8AC3E}">
        <p14:creationId xmlns:p14="http://schemas.microsoft.com/office/powerpoint/2010/main" val="4136625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學生的</a:t>
            </a:r>
            <a:r>
              <a:rPr lang="zh-TW" altLang="en-US" dirty="0"/>
              <a:t>成長</a:t>
            </a:r>
            <a:r>
              <a:rPr lang="en-US" altLang="zh-TW" dirty="0"/>
              <a:t>(1)</a:t>
            </a:r>
            <a:endParaRPr lang="zh-TW" altLang="en-US" sz="4400" dirty="0"/>
          </a:p>
        </p:txBody>
      </p:sp>
      <p:sp>
        <p:nvSpPr>
          <p:cNvPr id="3" name="內容版面配置區 2"/>
          <p:cNvSpPr>
            <a:spLocks noGrp="1"/>
          </p:cNvSpPr>
          <p:nvPr>
            <p:ph idx="1"/>
          </p:nvPr>
        </p:nvSpPr>
        <p:spPr>
          <a:xfrm>
            <a:off x="755576" y="1700808"/>
            <a:ext cx="8064896" cy="4824536"/>
          </a:xfrm>
        </p:spPr>
        <p:txBody>
          <a:bodyPr>
            <a:normAutofit fontScale="92500" lnSpcReduction="10000"/>
          </a:bodyPr>
          <a:lstStyle/>
          <a:p>
            <a:pPr>
              <a:lnSpc>
                <a:spcPct val="120000"/>
              </a:lnSpc>
            </a:pPr>
            <a:r>
              <a:rPr lang="zh-TW" altLang="zh-TW" sz="2800" dirty="0"/>
              <a:t>學生為了確認上課的概念理解後是否能運用，以便面對小考，故回家演練作業的情形比起過往來的理想</a:t>
            </a:r>
            <a:r>
              <a:rPr lang="zh-TW" altLang="zh-TW" sz="2800" dirty="0" smtClean="0"/>
              <a:t>。</a:t>
            </a:r>
            <a:endParaRPr lang="en-US" altLang="zh-TW" sz="2800" dirty="0" smtClean="0"/>
          </a:p>
          <a:p>
            <a:pPr>
              <a:lnSpc>
                <a:spcPct val="120000"/>
              </a:lnSpc>
            </a:pPr>
            <a:r>
              <a:rPr lang="zh-TW" altLang="en-US" sz="2800" dirty="0" smtClean="0"/>
              <a:t>考題變困難後，</a:t>
            </a:r>
            <a:r>
              <a:rPr lang="zh-TW" altLang="zh-TW" sz="2800" dirty="0" smtClean="0"/>
              <a:t>學生</a:t>
            </a:r>
            <a:r>
              <a:rPr lang="zh-TW" altLang="zh-TW" sz="2800" dirty="0"/>
              <a:t>比以前更用心準備與應考，雖然小考平均分數變低了，但學校定期考查的表現卻提升了</a:t>
            </a:r>
            <a:r>
              <a:rPr lang="zh-TW" altLang="zh-TW" sz="2800" dirty="0" smtClean="0"/>
              <a:t>。</a:t>
            </a:r>
            <a:endParaRPr lang="en-US" altLang="zh-TW" sz="2800" dirty="0" smtClean="0"/>
          </a:p>
          <a:p>
            <a:pPr>
              <a:lnSpc>
                <a:spcPct val="120000"/>
              </a:lnSpc>
            </a:pPr>
            <a:r>
              <a:rPr lang="zh-TW" altLang="en-US" sz="2800" dirty="0"/>
              <a:t>小考補考</a:t>
            </a:r>
            <a:r>
              <a:rPr lang="zh-TW" altLang="en-US" sz="2800" dirty="0" smtClean="0"/>
              <a:t>制度：不達標準需補考，補考同學可互教。</a:t>
            </a:r>
            <a:endParaRPr lang="en-US" altLang="zh-TW" sz="2800" dirty="0" smtClean="0"/>
          </a:p>
          <a:p>
            <a:pPr>
              <a:lnSpc>
                <a:spcPct val="120000"/>
              </a:lnSpc>
            </a:pPr>
            <a:r>
              <a:rPr lang="zh-TW" altLang="zh-TW" sz="2800" dirty="0"/>
              <a:t>學生</a:t>
            </a:r>
            <a:r>
              <a:rPr lang="zh-TW" altLang="zh-TW" sz="2800" dirty="0" smtClean="0"/>
              <a:t>書寫</a:t>
            </a:r>
            <a:r>
              <a:rPr lang="zh-TW" altLang="en-US" sz="2800" dirty="0" smtClean="0"/>
              <a:t>作業</a:t>
            </a:r>
            <a:r>
              <a:rPr lang="zh-TW" altLang="zh-TW" sz="2800" dirty="0" smtClean="0"/>
              <a:t>的</a:t>
            </a:r>
            <a:r>
              <a:rPr lang="zh-TW" altLang="zh-TW" sz="2800" dirty="0"/>
              <a:t>情況比以前更好，不但計算過程變仔細，也能自行補充或整理資料，使學習單內容更為豐富。</a:t>
            </a:r>
            <a:endParaRPr lang="zh-TW" altLang="en-US" sz="28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72</a:t>
            </a:fld>
            <a:endParaRPr lang="zh-TW" altLang="en-US"/>
          </a:p>
        </p:txBody>
      </p:sp>
    </p:spTree>
    <p:extLst>
      <p:ext uri="{BB962C8B-B14F-4D97-AF65-F5344CB8AC3E}">
        <p14:creationId xmlns:p14="http://schemas.microsoft.com/office/powerpoint/2010/main" val="1052088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學生的成長</a:t>
            </a:r>
            <a:r>
              <a:rPr lang="en-US" altLang="zh-TW" sz="4400" dirty="0" smtClean="0"/>
              <a:t>(2)</a:t>
            </a:r>
            <a:endParaRPr lang="zh-TW" altLang="en-US" sz="4400" dirty="0"/>
          </a:p>
        </p:txBody>
      </p:sp>
      <p:sp>
        <p:nvSpPr>
          <p:cNvPr id="3" name="內容版面配置區 2"/>
          <p:cNvSpPr>
            <a:spLocks noGrp="1"/>
          </p:cNvSpPr>
          <p:nvPr>
            <p:ph idx="1"/>
          </p:nvPr>
        </p:nvSpPr>
        <p:spPr/>
        <p:txBody>
          <a:bodyPr>
            <a:normAutofit fontScale="92500"/>
          </a:bodyPr>
          <a:lstStyle/>
          <a:p>
            <a:r>
              <a:rPr lang="zh-TW" altLang="zh-TW" sz="2800" dirty="0" smtClean="0"/>
              <a:t>學生懂得</a:t>
            </a:r>
            <a:r>
              <a:rPr lang="zh-TW" altLang="zh-TW" sz="2800" dirty="0"/>
              <a:t>提醒與制止音量過大或影響秩序的</a:t>
            </a:r>
            <a:r>
              <a:rPr lang="zh-TW" altLang="zh-TW" sz="2800" dirty="0" smtClean="0"/>
              <a:t>同學</a:t>
            </a:r>
            <a:r>
              <a:rPr lang="zh-TW" altLang="en-US" sz="2800" dirty="0"/>
              <a:t>。</a:t>
            </a:r>
            <a:endParaRPr lang="en-US" altLang="zh-TW" sz="2800" dirty="0" smtClean="0"/>
          </a:p>
          <a:p>
            <a:r>
              <a:rPr lang="zh-TW" altLang="zh-TW" sz="2800" dirty="0" smtClean="0"/>
              <a:t>學生</a:t>
            </a:r>
            <a:r>
              <a:rPr lang="zh-TW" altLang="zh-TW" sz="2800" dirty="0"/>
              <a:t>主動詢問與要求增加小組討論的次數，期望透過與人討論更確定或豐富自己的想法</a:t>
            </a:r>
            <a:r>
              <a:rPr lang="zh-TW" altLang="zh-TW" sz="2800" dirty="0" smtClean="0"/>
              <a:t>；</a:t>
            </a:r>
            <a:endParaRPr lang="en-US" altLang="zh-TW" sz="2800" dirty="0" smtClean="0"/>
          </a:p>
          <a:p>
            <a:r>
              <a:rPr lang="zh-TW" altLang="zh-TW" sz="2800" dirty="0" smtClean="0"/>
              <a:t>學生</a:t>
            </a:r>
            <a:r>
              <a:rPr lang="zh-TW" altLang="zh-TW" sz="2800" dirty="0"/>
              <a:t>發問的習慣養成，任何討論都會確認自己是真的</a:t>
            </a:r>
            <a:r>
              <a:rPr lang="zh-TW" altLang="zh-TW" sz="2800" dirty="0" smtClean="0"/>
              <a:t>理解</a:t>
            </a:r>
            <a:r>
              <a:rPr lang="zh-TW" altLang="en-US" sz="2800" dirty="0"/>
              <a:t>。</a:t>
            </a:r>
            <a:endParaRPr lang="en-US" altLang="zh-TW" sz="2800" dirty="0" smtClean="0"/>
          </a:p>
          <a:p>
            <a:r>
              <a:rPr lang="zh-TW" altLang="zh-TW" sz="2800" dirty="0" smtClean="0"/>
              <a:t>學生</a:t>
            </a:r>
            <a:r>
              <a:rPr lang="zh-TW" altLang="zh-TW" sz="2800" dirty="0"/>
              <a:t>更勇於說出自己不會之處，尋求同學或老師的協助</a:t>
            </a:r>
            <a:r>
              <a:rPr lang="zh-TW" altLang="zh-TW" sz="2800" dirty="0" smtClean="0"/>
              <a:t>。</a:t>
            </a:r>
            <a:endParaRPr lang="en-US" altLang="zh-TW" sz="2800" dirty="0" smtClean="0"/>
          </a:p>
          <a:p>
            <a:r>
              <a:rPr lang="zh-TW" altLang="en-US" sz="2800" dirty="0"/>
              <a:t>不同</a:t>
            </a:r>
            <a:r>
              <a:rPr lang="zh-TW" altLang="en-US" sz="2800" dirty="0" smtClean="0"/>
              <a:t>班級有著不同的文化，需要時時提醒與溝通。</a:t>
            </a:r>
            <a:endParaRPr lang="zh-TW" altLang="en-US" sz="28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73</a:t>
            </a:fld>
            <a:endParaRPr lang="zh-TW" altLang="en-US"/>
          </a:p>
        </p:txBody>
      </p:sp>
    </p:spTree>
    <p:extLst>
      <p:ext uri="{BB962C8B-B14F-4D97-AF65-F5344CB8AC3E}">
        <p14:creationId xmlns:p14="http://schemas.microsoft.com/office/powerpoint/2010/main" val="3313074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5534" y="1203808"/>
            <a:ext cx="4436296" cy="2495920"/>
          </a:xfrm>
          <a:prstGeom prst="rect">
            <a:avLst/>
          </a:prstGeom>
          <a:ln>
            <a:noFill/>
          </a:ln>
          <a:effectLst>
            <a:softEdge rad="112500"/>
          </a:effectLst>
        </p:spPr>
      </p:pic>
      <p:pic>
        <p:nvPicPr>
          <p:cNvPr id="4" name="圖片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3526" y="3857862"/>
            <a:ext cx="4580313" cy="2576946"/>
          </a:xfrm>
          <a:prstGeom prst="rect">
            <a:avLst/>
          </a:prstGeom>
          <a:ln>
            <a:noFill/>
          </a:ln>
          <a:effectLst>
            <a:softEdge rad="112500"/>
          </a:effectLst>
        </p:spPr>
      </p:pic>
      <p:pic>
        <p:nvPicPr>
          <p:cNvPr id="5" name="圖片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281627" y="2226481"/>
            <a:ext cx="4436297" cy="2495921"/>
          </a:xfrm>
          <a:prstGeom prst="rect">
            <a:avLst/>
          </a:prstGeom>
          <a:ln>
            <a:noFill/>
          </a:ln>
          <a:effectLst>
            <a:softEdge rad="112500"/>
          </a:effectLst>
        </p:spPr>
      </p:pic>
      <p:sp>
        <p:nvSpPr>
          <p:cNvPr id="7" name="矩形 6"/>
          <p:cNvSpPr/>
          <p:nvPr/>
        </p:nvSpPr>
        <p:spPr>
          <a:xfrm>
            <a:off x="5073716" y="4987309"/>
            <a:ext cx="2852121" cy="1159799"/>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3200" dirty="0">
                <a:latin typeface="Times New Roman" pitchFamily="18" charset="0"/>
                <a:cs typeface="Times New Roman" pitchFamily="18" charset="0"/>
              </a:rPr>
              <a:t>互幫互學、若無其事的</a:t>
            </a:r>
            <a:r>
              <a:rPr lang="zh-TW" altLang="en-US" sz="3200" dirty="0" smtClean="0">
                <a:latin typeface="Times New Roman" pitchFamily="18" charset="0"/>
                <a:cs typeface="Times New Roman" pitchFamily="18" charset="0"/>
              </a:rPr>
              <a:t>體貼</a:t>
            </a:r>
            <a:endParaRPr lang="zh-TW" altLang="en-US" sz="3200" dirty="0"/>
          </a:p>
        </p:txBody>
      </p:sp>
      <p:sp>
        <p:nvSpPr>
          <p:cNvPr id="6" name="投影片編號版面配置區 5"/>
          <p:cNvSpPr>
            <a:spLocks noGrp="1"/>
          </p:cNvSpPr>
          <p:nvPr>
            <p:ph type="sldNum" sz="quarter" idx="12"/>
          </p:nvPr>
        </p:nvSpPr>
        <p:spPr/>
        <p:txBody>
          <a:bodyPr/>
          <a:lstStyle/>
          <a:p>
            <a:fld id="{5DC99187-DB67-4274-BF27-08223996A4F9}" type="slidenum">
              <a:rPr lang="zh-TW" altLang="en-US" smtClean="0"/>
              <a:t>74</a:t>
            </a:fld>
            <a:endParaRPr lang="zh-TW" altLang="en-US"/>
          </a:p>
        </p:txBody>
      </p:sp>
    </p:spTree>
    <p:extLst>
      <p:ext uri="{BB962C8B-B14F-4D97-AF65-F5344CB8AC3E}">
        <p14:creationId xmlns:p14="http://schemas.microsoft.com/office/powerpoint/2010/main" val="70705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n\Dropbox\Camera Uploads\2013-08-15 12.52.3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7544" y="620688"/>
            <a:ext cx="4145280"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lan\Dropbox\Camera Uploads\2013-08-15 12.5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436" y="620688"/>
            <a:ext cx="4145280"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lan\Dropbox\Camera Uploads\2013-08-15 12.53.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599655"/>
            <a:ext cx="4543425" cy="3011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55655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66048" y="769707"/>
            <a:ext cx="4580313" cy="2808312"/>
          </a:xfrm>
          <a:prstGeom prst="rect">
            <a:avLst/>
          </a:prstGeom>
          <a:ln>
            <a:noFill/>
          </a:ln>
          <a:effectLst>
            <a:softEdge rad="112500"/>
          </a:effectLst>
        </p:spPr>
      </p:pic>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041109" y="3498199"/>
            <a:ext cx="4392000" cy="26297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fbcdn-sphotos-f-a.akamaihd.net/hphotos-ak-snc6/194548_338303306276889_1767318276_o.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60143" y="2173863"/>
            <a:ext cx="4320540" cy="2586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532418" y="4813088"/>
            <a:ext cx="3203745" cy="133628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3200" dirty="0" smtClean="0"/>
              <a:t>每個學生都有他學習的步調</a:t>
            </a:r>
            <a:endParaRPr lang="zh-TW" altLang="en-US" sz="3200" dirty="0"/>
          </a:p>
        </p:txBody>
      </p:sp>
      <p:sp>
        <p:nvSpPr>
          <p:cNvPr id="4" name="投影片編號版面配置區 3"/>
          <p:cNvSpPr>
            <a:spLocks noGrp="1"/>
          </p:cNvSpPr>
          <p:nvPr>
            <p:ph type="sldNum" sz="quarter" idx="12"/>
          </p:nvPr>
        </p:nvSpPr>
        <p:spPr/>
        <p:txBody>
          <a:bodyPr/>
          <a:lstStyle/>
          <a:p>
            <a:fld id="{5DC99187-DB67-4274-BF27-08223996A4F9}" type="slidenum">
              <a:rPr lang="zh-TW" altLang="en-US" smtClean="0"/>
              <a:t>76</a:t>
            </a:fld>
            <a:endParaRPr lang="zh-TW" altLang="en-US"/>
          </a:p>
        </p:txBody>
      </p:sp>
    </p:spTree>
    <p:extLst>
      <p:ext uri="{BB962C8B-B14F-4D97-AF65-F5344CB8AC3E}">
        <p14:creationId xmlns:p14="http://schemas.microsoft.com/office/powerpoint/2010/main" val="3907223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smtClean="0"/>
              <a:t>問卷的結果</a:t>
            </a:r>
            <a:endParaRPr lang="zh-TW" altLang="en-US" sz="4400" dirty="0"/>
          </a:p>
        </p:txBody>
      </p:sp>
      <p:sp>
        <p:nvSpPr>
          <p:cNvPr id="3" name="內容版面配置區 2"/>
          <p:cNvSpPr>
            <a:spLocks noGrp="1"/>
          </p:cNvSpPr>
          <p:nvPr>
            <p:ph idx="1"/>
          </p:nvPr>
        </p:nvSpPr>
        <p:spPr>
          <a:xfrm>
            <a:off x="457199" y="1937982"/>
            <a:ext cx="8263719" cy="4543954"/>
          </a:xfrm>
        </p:spPr>
        <p:txBody>
          <a:bodyPr>
            <a:noAutofit/>
          </a:bodyPr>
          <a:lstStyle/>
          <a:p>
            <a:pPr>
              <a:spcBef>
                <a:spcPts val="0"/>
              </a:spcBef>
            </a:pPr>
            <a:r>
              <a:rPr lang="en-US" altLang="zh-TW" sz="2800" dirty="0" smtClean="0">
                <a:latin typeface="Times New Roman" pitchFamily="18" charset="0"/>
                <a:cs typeface="Times New Roman" pitchFamily="18" charset="0"/>
              </a:rPr>
              <a:t>1</a:t>
            </a:r>
            <a:r>
              <a:rPr lang="zh-TW" altLang="en-US" sz="2800" dirty="0" smtClean="0">
                <a:latin typeface="Times New Roman" pitchFamily="18" charset="0"/>
                <a:cs typeface="Times New Roman" pitchFamily="18" charset="0"/>
              </a:rPr>
              <a:t>月</a:t>
            </a:r>
            <a:r>
              <a:rPr lang="en-US" altLang="zh-TW" sz="2800" dirty="0" smtClean="0">
                <a:latin typeface="Times New Roman" pitchFamily="18" charset="0"/>
                <a:cs typeface="Times New Roman" pitchFamily="18" charset="0"/>
              </a:rPr>
              <a:t>20</a:t>
            </a:r>
            <a:r>
              <a:rPr lang="zh-TW" altLang="en-US" sz="2800" dirty="0" smtClean="0">
                <a:latin typeface="Times New Roman" pitchFamily="18" charset="0"/>
                <a:cs typeface="Times New Roman" pitchFamily="18" charset="0"/>
              </a:rPr>
              <a:t>日的問卷結果</a:t>
            </a:r>
            <a:endParaRPr lang="en-US" altLang="zh-TW" sz="2800" dirty="0" smtClean="0">
              <a:latin typeface="Times New Roman" pitchFamily="18" charset="0"/>
              <a:cs typeface="Times New Roman" pitchFamily="18" charset="0"/>
            </a:endParaRPr>
          </a:p>
          <a:p>
            <a:pPr lvl="1">
              <a:spcBef>
                <a:spcPts val="0"/>
              </a:spcBef>
            </a:pPr>
            <a:r>
              <a:rPr lang="zh-TW" altLang="en-US" sz="2400" dirty="0">
                <a:latin typeface="Times New Roman" pitchFamily="18" charset="0"/>
                <a:cs typeface="Times New Roman" pitchFamily="18" charset="0"/>
              </a:rPr>
              <a:t>喜歡學習共同體</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34</a:t>
            </a:r>
            <a:r>
              <a:rPr lang="zh-TW" altLang="en-US" sz="2400" dirty="0" smtClean="0">
                <a:latin typeface="Times New Roman" pitchFamily="18" charset="0"/>
                <a:cs typeface="Times New Roman" pitchFamily="18" charset="0"/>
              </a:rPr>
              <a:t>人</a:t>
            </a:r>
            <a:r>
              <a:rPr lang="zh-TW" altLang="en-US" sz="2400" dirty="0">
                <a:latin typeface="Times New Roman" pitchFamily="18" charset="0"/>
                <a:cs typeface="Times New Roman" pitchFamily="18" charset="0"/>
              </a:rPr>
              <a:t>；老師講述</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28</a:t>
            </a:r>
            <a:r>
              <a:rPr lang="zh-TW" altLang="en-US" sz="2400" dirty="0">
                <a:latin typeface="Times New Roman" pitchFamily="18" charset="0"/>
                <a:cs typeface="Times New Roman" pitchFamily="18" charset="0"/>
              </a:rPr>
              <a:t>人；都喜歡</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29</a:t>
            </a:r>
            <a:r>
              <a:rPr lang="zh-TW" altLang="en-US" sz="2400" dirty="0" smtClean="0">
                <a:latin typeface="Times New Roman" pitchFamily="18" charset="0"/>
                <a:cs typeface="Times New Roman" pitchFamily="18" charset="0"/>
              </a:rPr>
              <a:t>人學生。</a:t>
            </a:r>
            <a:endParaRPr lang="en-US" altLang="zh-TW" sz="2400" dirty="0">
              <a:latin typeface="Times New Roman" pitchFamily="18" charset="0"/>
              <a:cs typeface="Times New Roman" pitchFamily="18" charset="0"/>
            </a:endParaRPr>
          </a:p>
          <a:p>
            <a:pPr>
              <a:spcBef>
                <a:spcPts val="0"/>
              </a:spcBef>
            </a:pPr>
            <a:r>
              <a:rPr lang="en-US" altLang="zh-TW" sz="2800" dirty="0" smtClean="0">
                <a:latin typeface="Times New Roman" pitchFamily="18" charset="0"/>
                <a:cs typeface="Times New Roman" pitchFamily="18" charset="0"/>
              </a:rPr>
              <a:t>5</a:t>
            </a:r>
            <a:r>
              <a:rPr lang="zh-TW" altLang="en-US" sz="2800" dirty="0">
                <a:latin typeface="Times New Roman" pitchFamily="18" charset="0"/>
                <a:cs typeface="Times New Roman" pitchFamily="18" charset="0"/>
              </a:rPr>
              <a:t>月初的問卷</a:t>
            </a:r>
            <a:r>
              <a:rPr lang="zh-TW" altLang="en-US" sz="2800" dirty="0" smtClean="0">
                <a:latin typeface="Times New Roman" pitchFamily="18" charset="0"/>
                <a:cs typeface="Times New Roman" pitchFamily="18" charset="0"/>
              </a:rPr>
              <a:t>結果</a:t>
            </a:r>
            <a:endParaRPr lang="en-US" altLang="zh-TW" sz="2800" dirty="0" smtClean="0">
              <a:latin typeface="Times New Roman" pitchFamily="18" charset="0"/>
              <a:cs typeface="Times New Roman" pitchFamily="18" charset="0"/>
            </a:endParaRPr>
          </a:p>
          <a:p>
            <a:pPr lvl="1">
              <a:spcBef>
                <a:spcPts val="0"/>
              </a:spcBef>
            </a:pPr>
            <a:r>
              <a:rPr lang="zh-TW" altLang="en-US" sz="2400" dirty="0">
                <a:latin typeface="Times New Roman" pitchFamily="18" charset="0"/>
                <a:cs typeface="Times New Roman" pitchFamily="18" charset="0"/>
              </a:rPr>
              <a:t>喜歡學習</a:t>
            </a:r>
            <a:r>
              <a:rPr lang="zh-TW" altLang="en-US" sz="2400" dirty="0" smtClean="0">
                <a:latin typeface="Times New Roman" pitchFamily="18" charset="0"/>
                <a:cs typeface="Times New Roman" pitchFamily="18" charset="0"/>
              </a:rPr>
              <a:t>共同體：</a:t>
            </a:r>
            <a:r>
              <a:rPr lang="en-US" altLang="zh-TW" sz="2400" dirty="0">
                <a:latin typeface="Times New Roman" pitchFamily="18" charset="0"/>
                <a:cs typeface="Times New Roman" pitchFamily="18" charset="0"/>
              </a:rPr>
              <a:t>117</a:t>
            </a:r>
            <a:r>
              <a:rPr lang="zh-TW" altLang="en-US" sz="2400" dirty="0">
                <a:latin typeface="Times New Roman" pitchFamily="18" charset="0"/>
                <a:cs typeface="Times New Roman" pitchFamily="18" charset="0"/>
              </a:rPr>
              <a:t>人；老師講述：</a:t>
            </a:r>
            <a:r>
              <a:rPr lang="en-US" altLang="zh-TW" sz="2400" dirty="0">
                <a:latin typeface="Times New Roman" pitchFamily="18" charset="0"/>
                <a:cs typeface="Times New Roman" pitchFamily="18" charset="0"/>
              </a:rPr>
              <a:t>8</a:t>
            </a:r>
            <a:r>
              <a:rPr lang="zh-TW" altLang="en-US" sz="2400" dirty="0">
                <a:latin typeface="Times New Roman" pitchFamily="18" charset="0"/>
                <a:cs typeface="Times New Roman" pitchFamily="18" charset="0"/>
              </a:rPr>
              <a:t>人；都喜歡：</a:t>
            </a:r>
            <a:r>
              <a:rPr lang="en-US" altLang="zh-TW" sz="2400" dirty="0">
                <a:latin typeface="Times New Roman" pitchFamily="18" charset="0"/>
                <a:cs typeface="Times New Roman" pitchFamily="18" charset="0"/>
              </a:rPr>
              <a:t>10</a:t>
            </a:r>
            <a:r>
              <a:rPr lang="zh-TW" altLang="en-US" sz="2400" dirty="0">
                <a:latin typeface="Times New Roman" pitchFamily="18" charset="0"/>
                <a:cs typeface="Times New Roman" pitchFamily="18" charset="0"/>
              </a:rPr>
              <a:t>人</a:t>
            </a:r>
            <a:r>
              <a:rPr lang="zh-TW" altLang="en-US" sz="2400" dirty="0" smtClean="0">
                <a:latin typeface="Times New Roman" pitchFamily="18" charset="0"/>
                <a:cs typeface="Times New Roman" pitchFamily="18" charset="0"/>
              </a:rPr>
              <a:t>。</a:t>
            </a:r>
            <a:endParaRPr lang="en-US" altLang="zh-TW" sz="2400" dirty="0" smtClean="0">
              <a:latin typeface="Times New Roman" pitchFamily="18" charset="0"/>
              <a:cs typeface="Times New Roman" pitchFamily="18" charset="0"/>
            </a:endParaRPr>
          </a:p>
          <a:p>
            <a:pPr lvl="1">
              <a:spcBef>
                <a:spcPts val="0"/>
              </a:spcBef>
            </a:pPr>
            <a:r>
              <a:rPr lang="zh-TW" altLang="en-US" sz="2400" dirty="0" smtClean="0">
                <a:latin typeface="Times New Roman" pitchFamily="18" charset="0"/>
                <a:cs typeface="Times New Roman" pitchFamily="18" charset="0"/>
              </a:rPr>
              <a:t>成績表現提升：</a:t>
            </a:r>
            <a:r>
              <a:rPr lang="en-US" altLang="zh-TW" sz="2400" dirty="0" smtClean="0">
                <a:latin typeface="Times New Roman" pitchFamily="18" charset="0"/>
                <a:cs typeface="Times New Roman" pitchFamily="18" charset="0"/>
              </a:rPr>
              <a:t>65</a:t>
            </a:r>
            <a:r>
              <a:rPr lang="zh-TW" altLang="en-US" sz="2400" dirty="0" smtClean="0">
                <a:latin typeface="Times New Roman" pitchFamily="18" charset="0"/>
                <a:cs typeface="Times New Roman" pitchFamily="18" charset="0"/>
              </a:rPr>
              <a:t>人；退步：</a:t>
            </a:r>
            <a:r>
              <a:rPr lang="en-US" altLang="zh-TW" sz="2400" dirty="0" smtClean="0">
                <a:latin typeface="Times New Roman" pitchFamily="18" charset="0"/>
                <a:cs typeface="Times New Roman" pitchFamily="18" charset="0"/>
              </a:rPr>
              <a:t>3</a:t>
            </a:r>
            <a:r>
              <a:rPr lang="zh-TW" altLang="en-US" sz="2400" dirty="0" smtClean="0">
                <a:latin typeface="Times New Roman" pitchFamily="18" charset="0"/>
                <a:cs typeface="Times New Roman" pitchFamily="18" charset="0"/>
              </a:rPr>
              <a:t>人；差不多：</a:t>
            </a:r>
            <a:r>
              <a:rPr lang="en-US" altLang="zh-TW" sz="2400" dirty="0" smtClean="0">
                <a:latin typeface="Times New Roman" pitchFamily="18" charset="0"/>
                <a:cs typeface="Times New Roman" pitchFamily="18" charset="0"/>
              </a:rPr>
              <a:t>67</a:t>
            </a:r>
            <a:r>
              <a:rPr lang="zh-TW" altLang="en-US" sz="2400" dirty="0" smtClean="0">
                <a:latin typeface="Times New Roman" pitchFamily="18" charset="0"/>
                <a:cs typeface="Times New Roman" pitchFamily="18" charset="0"/>
              </a:rPr>
              <a:t>人。</a:t>
            </a:r>
            <a:endParaRPr lang="en-US" altLang="zh-TW" sz="2400" dirty="0" smtClean="0">
              <a:latin typeface="Times New Roman" pitchFamily="18" charset="0"/>
              <a:cs typeface="Times New Roman" pitchFamily="18" charset="0"/>
            </a:endParaRPr>
          </a:p>
          <a:p>
            <a:pPr lvl="2">
              <a:spcBef>
                <a:spcPts val="0"/>
              </a:spcBef>
            </a:pPr>
            <a:r>
              <a:rPr lang="zh-TW" altLang="en-US" sz="2400" dirty="0" smtClean="0">
                <a:latin typeface="Times New Roman" pitchFamily="18" charset="0"/>
                <a:cs typeface="Times New Roman" pitchFamily="18" charset="0"/>
              </a:rPr>
              <a:t>上課</a:t>
            </a:r>
            <a:r>
              <a:rPr lang="zh-TW" altLang="en-US" sz="2400" dirty="0">
                <a:latin typeface="Times New Roman" pitchFamily="18" charset="0"/>
                <a:cs typeface="Times New Roman" pitchFamily="18" charset="0"/>
              </a:rPr>
              <a:t>就懂，回家讀起來輕鬆多了</a:t>
            </a:r>
            <a:r>
              <a:rPr lang="zh-TW" altLang="en-US" sz="2400" dirty="0" smtClean="0">
                <a:latin typeface="Times New Roman" pitchFamily="18" charset="0"/>
                <a:cs typeface="Times New Roman" pitchFamily="18" charset="0"/>
              </a:rPr>
              <a:t>。課後</a:t>
            </a:r>
            <a:r>
              <a:rPr lang="zh-TW" altLang="en-US" sz="2400" dirty="0">
                <a:latin typeface="Times New Roman" pitchFamily="18" charset="0"/>
                <a:cs typeface="Times New Roman" pitchFamily="18" charset="0"/>
              </a:rPr>
              <a:t>的練習也是很重要的，不能只想只靠上課。</a:t>
            </a:r>
            <a:endParaRPr lang="en-US" altLang="zh-TW" sz="2400" dirty="0">
              <a:latin typeface="Times New Roman" pitchFamily="18" charset="0"/>
              <a:cs typeface="Times New Roman" pitchFamily="18" charset="0"/>
            </a:endParaRPr>
          </a:p>
          <a:p>
            <a:pPr>
              <a:spcBef>
                <a:spcPts val="0"/>
              </a:spcBef>
            </a:pPr>
            <a:endParaRPr lang="zh-TW" altLang="en-US" sz="2800" dirty="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77</a:t>
            </a:fld>
            <a:endParaRPr lang="zh-TW" altLang="en-US"/>
          </a:p>
        </p:txBody>
      </p:sp>
    </p:spTree>
    <p:extLst>
      <p:ext uri="{BB962C8B-B14F-4D97-AF65-F5344CB8AC3E}">
        <p14:creationId xmlns:p14="http://schemas.microsoft.com/office/powerpoint/2010/main" val="291345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a:t>對學習的</a:t>
            </a:r>
            <a:r>
              <a:rPr lang="zh-TW" altLang="en-US" sz="4400" dirty="0" smtClean="0"/>
              <a:t>影響</a:t>
            </a:r>
            <a:r>
              <a:rPr lang="en-US" altLang="zh-TW" sz="4000" dirty="0" smtClean="0"/>
              <a:t>(</a:t>
            </a:r>
            <a:r>
              <a:rPr lang="zh-TW" altLang="en-US" sz="4000" dirty="0" smtClean="0"/>
              <a:t>學生感受</a:t>
            </a:r>
            <a:r>
              <a:rPr lang="en-US" altLang="zh-TW" sz="4000" dirty="0" smtClean="0"/>
              <a:t>)</a:t>
            </a:r>
            <a:endParaRPr lang="zh-TW" altLang="en-US" sz="4000" dirty="0"/>
          </a:p>
        </p:txBody>
      </p:sp>
      <p:sp>
        <p:nvSpPr>
          <p:cNvPr id="3" name="內容版面配置區 2"/>
          <p:cNvSpPr>
            <a:spLocks noGrp="1"/>
          </p:cNvSpPr>
          <p:nvPr>
            <p:ph sz="half" idx="1"/>
          </p:nvPr>
        </p:nvSpPr>
        <p:spPr/>
        <p:txBody>
          <a:bodyPr>
            <a:noAutofit/>
          </a:bodyPr>
          <a:lstStyle/>
          <a:p>
            <a:pPr>
              <a:lnSpc>
                <a:spcPct val="105000"/>
              </a:lnSpc>
              <a:spcBef>
                <a:spcPts val="0"/>
              </a:spcBef>
            </a:pPr>
            <a:r>
              <a:rPr lang="zh-TW" altLang="en-US" sz="2400" dirty="0"/>
              <a:t>比較有機會說出不懂的地方</a:t>
            </a:r>
            <a:endParaRPr lang="en-US" altLang="zh-TW" sz="2400" dirty="0"/>
          </a:p>
          <a:p>
            <a:pPr>
              <a:lnSpc>
                <a:spcPct val="105000"/>
              </a:lnSpc>
              <a:spcBef>
                <a:spcPts val="0"/>
              </a:spcBef>
            </a:pPr>
            <a:r>
              <a:rPr lang="zh-TW" altLang="en-US" sz="2400" dirty="0"/>
              <a:t>可真正理解觀念，印象更深刻。</a:t>
            </a:r>
            <a:endParaRPr lang="en-US" altLang="zh-TW" sz="2400" dirty="0"/>
          </a:p>
          <a:p>
            <a:pPr>
              <a:lnSpc>
                <a:spcPct val="105000"/>
              </a:lnSpc>
              <a:spcBef>
                <a:spcPts val="0"/>
              </a:spcBef>
            </a:pPr>
            <a:r>
              <a:rPr lang="zh-TW" altLang="en-US" sz="2400" dirty="0"/>
              <a:t>自主思考</a:t>
            </a:r>
            <a:endParaRPr lang="en-US" altLang="zh-TW" sz="2400" dirty="0"/>
          </a:p>
          <a:p>
            <a:pPr>
              <a:lnSpc>
                <a:spcPct val="105000"/>
              </a:lnSpc>
              <a:spcBef>
                <a:spcPts val="0"/>
              </a:spcBef>
            </a:pPr>
            <a:r>
              <a:rPr lang="zh-TW" altLang="en-US" sz="2400" dirty="0"/>
              <a:t>思路變得有條理</a:t>
            </a:r>
            <a:endParaRPr lang="en-US" altLang="zh-TW" sz="2400" dirty="0"/>
          </a:p>
          <a:p>
            <a:pPr>
              <a:lnSpc>
                <a:spcPct val="105000"/>
              </a:lnSpc>
              <a:spcBef>
                <a:spcPts val="0"/>
              </a:spcBef>
            </a:pPr>
            <a:r>
              <a:rPr lang="zh-TW" altLang="en-US" sz="2400" dirty="0"/>
              <a:t>課後會多做練習題</a:t>
            </a:r>
            <a:endParaRPr lang="en-US" altLang="zh-TW" sz="2400" dirty="0"/>
          </a:p>
          <a:p>
            <a:pPr>
              <a:lnSpc>
                <a:spcPct val="105000"/>
              </a:lnSpc>
              <a:spcBef>
                <a:spcPts val="0"/>
              </a:spcBef>
            </a:pPr>
            <a:r>
              <a:rPr lang="zh-TW" altLang="en-US" sz="2400" dirty="0"/>
              <a:t>上課更投入</a:t>
            </a:r>
            <a:endParaRPr lang="en-US" altLang="zh-TW" sz="2400" dirty="0"/>
          </a:p>
          <a:p>
            <a:pPr>
              <a:lnSpc>
                <a:spcPct val="105000"/>
              </a:lnSpc>
              <a:spcBef>
                <a:spcPts val="0"/>
              </a:spcBef>
            </a:pPr>
            <a:r>
              <a:rPr lang="zh-TW" altLang="en-US" sz="2400" dirty="0"/>
              <a:t>比較喜歡化學</a:t>
            </a:r>
            <a:r>
              <a:rPr lang="zh-TW" altLang="en-US" sz="2400" dirty="0" smtClean="0"/>
              <a:t>了</a:t>
            </a:r>
            <a:endParaRPr lang="en-US" altLang="zh-TW" sz="2400" dirty="0"/>
          </a:p>
        </p:txBody>
      </p:sp>
      <p:sp>
        <p:nvSpPr>
          <p:cNvPr id="4" name="內容版面配置區 3"/>
          <p:cNvSpPr>
            <a:spLocks noGrp="1"/>
          </p:cNvSpPr>
          <p:nvPr>
            <p:ph sz="half" idx="2"/>
          </p:nvPr>
        </p:nvSpPr>
        <p:spPr/>
        <p:txBody>
          <a:bodyPr/>
          <a:lstStyle/>
          <a:p>
            <a:pPr>
              <a:lnSpc>
                <a:spcPct val="105000"/>
              </a:lnSpc>
              <a:spcBef>
                <a:spcPts val="0"/>
              </a:spcBef>
            </a:pPr>
            <a:r>
              <a:rPr lang="zh-TW" altLang="en-US" sz="2400" dirty="0" smtClean="0"/>
              <a:t>讀書效率更高了</a:t>
            </a:r>
            <a:endParaRPr lang="en-US" altLang="zh-TW" sz="2400" dirty="0" smtClean="0"/>
          </a:p>
          <a:p>
            <a:pPr>
              <a:lnSpc>
                <a:spcPct val="105000"/>
              </a:lnSpc>
              <a:spcBef>
                <a:spcPts val="0"/>
              </a:spcBef>
            </a:pPr>
            <a:r>
              <a:rPr lang="zh-TW" altLang="en-US" sz="2400" dirty="0" smtClean="0"/>
              <a:t>不再只是死背或記憶解題方法</a:t>
            </a:r>
            <a:endParaRPr lang="en-US" altLang="zh-TW" sz="2400" dirty="0" smtClean="0"/>
          </a:p>
          <a:p>
            <a:pPr>
              <a:lnSpc>
                <a:spcPct val="105000"/>
              </a:lnSpc>
              <a:spcBef>
                <a:spcPts val="0"/>
              </a:spcBef>
            </a:pPr>
            <a:r>
              <a:rPr lang="zh-TW" altLang="en-US" sz="2400" dirty="0" smtClean="0"/>
              <a:t>可以聽到更多不同的想法</a:t>
            </a:r>
            <a:endParaRPr lang="en-US" altLang="zh-TW" sz="2400" dirty="0" smtClean="0"/>
          </a:p>
          <a:p>
            <a:pPr>
              <a:lnSpc>
                <a:spcPct val="105000"/>
              </a:lnSpc>
              <a:spcBef>
                <a:spcPts val="0"/>
              </a:spcBef>
            </a:pPr>
            <a:r>
              <a:rPr lang="zh-TW" altLang="en-US" sz="2400" dirty="0" smtClean="0"/>
              <a:t>上課精神變好，更專心。</a:t>
            </a:r>
            <a:endParaRPr lang="en-US" altLang="zh-TW" sz="2400" dirty="0" smtClean="0"/>
          </a:p>
          <a:p>
            <a:pPr>
              <a:lnSpc>
                <a:spcPct val="105000"/>
              </a:lnSpc>
              <a:spcBef>
                <a:spcPts val="0"/>
              </a:spcBef>
            </a:pPr>
            <a:r>
              <a:rPr lang="zh-TW" altLang="en-US" sz="2400" dirty="0" smtClean="0"/>
              <a:t>看到同學會了，自己也要更努力。</a:t>
            </a:r>
            <a:endParaRPr lang="en-US" altLang="zh-TW" sz="2400" dirty="0" smtClean="0"/>
          </a:p>
          <a:p>
            <a:pPr>
              <a:lnSpc>
                <a:spcPct val="105000"/>
              </a:lnSpc>
              <a:spcBef>
                <a:spcPts val="0"/>
              </a:spcBef>
            </a:pPr>
            <a:r>
              <a:rPr lang="zh-TW" altLang="en-US" sz="2400" dirty="0" smtClean="0"/>
              <a:t>自己想出的概念，更能內化成自己的。</a:t>
            </a:r>
          </a:p>
          <a:p>
            <a:endParaRPr lang="zh-TW" altLang="en-US" sz="2400" dirty="0"/>
          </a:p>
        </p:txBody>
      </p:sp>
      <p:sp>
        <p:nvSpPr>
          <p:cNvPr id="5" name="投影片編號版面配置區 4"/>
          <p:cNvSpPr>
            <a:spLocks noGrp="1"/>
          </p:cNvSpPr>
          <p:nvPr>
            <p:ph type="sldNum" sz="quarter" idx="12"/>
          </p:nvPr>
        </p:nvSpPr>
        <p:spPr/>
        <p:txBody>
          <a:bodyPr/>
          <a:lstStyle/>
          <a:p>
            <a:fld id="{5DC99187-DB67-4274-BF27-08223996A4F9}" type="slidenum">
              <a:rPr lang="zh-TW" altLang="en-US" smtClean="0"/>
              <a:t>78</a:t>
            </a:fld>
            <a:endParaRPr lang="zh-TW" altLang="en-US"/>
          </a:p>
        </p:txBody>
      </p:sp>
    </p:spTree>
    <p:extLst>
      <p:ext uri="{BB962C8B-B14F-4D97-AF65-F5344CB8AC3E}">
        <p14:creationId xmlns:p14="http://schemas.microsoft.com/office/powerpoint/2010/main" val="27921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0" dirty="0" smtClean="0"/>
              <a:t>重理解的課程設計</a:t>
            </a:r>
            <a:endParaRPr lang="zh-TW" altLang="en-US" sz="4800" b="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66480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學習是一種語言</a:t>
            </a:r>
            <a:r>
              <a:rPr lang="zh-TW" altLang="en-US" dirty="0" smtClean="0"/>
              <a:t>活動</a:t>
            </a:r>
            <a:r>
              <a:rPr lang="en-US" altLang="zh-TW" dirty="0" smtClean="0"/>
              <a:t>(3)</a:t>
            </a:r>
            <a:endParaRPr lang="zh-TW" altLang="en-US" dirty="0"/>
          </a:p>
        </p:txBody>
      </p:sp>
      <p:sp>
        <p:nvSpPr>
          <p:cNvPr id="3" name="內容版面配置區 2"/>
          <p:cNvSpPr>
            <a:spLocks noGrp="1"/>
          </p:cNvSpPr>
          <p:nvPr>
            <p:ph idx="1"/>
          </p:nvPr>
        </p:nvSpPr>
        <p:spPr>
          <a:xfrm>
            <a:off x="685800" y="1772816"/>
            <a:ext cx="7772400" cy="4114800"/>
          </a:xfrm>
        </p:spPr>
        <p:txBody>
          <a:bodyPr>
            <a:normAutofit lnSpcReduction="10000"/>
          </a:bodyPr>
          <a:lstStyle/>
          <a:p>
            <a:r>
              <a:rPr lang="zh-TW" altLang="zh-TW" sz="2800" dirty="0" smtClean="0"/>
              <a:t>教室的重心在於學生，由學生討論協商，進而建構知識</a:t>
            </a:r>
            <a:r>
              <a:rPr lang="zh-TW" altLang="en-US" sz="2800" dirty="0" smtClean="0"/>
              <a:t>，培養能力</a:t>
            </a:r>
            <a:r>
              <a:rPr lang="zh-TW" altLang="zh-TW" sz="2800" dirty="0" smtClean="0"/>
              <a:t>。</a:t>
            </a:r>
            <a:endParaRPr lang="en-US" altLang="zh-TW" sz="2800" dirty="0" smtClean="0">
              <a:latin typeface="Times New Roman" pitchFamily="18" charset="0"/>
              <a:cs typeface="Times New Roman" pitchFamily="18" charset="0"/>
            </a:endParaRPr>
          </a:p>
          <a:p>
            <a:r>
              <a:rPr lang="zh-TW" altLang="zh-TW" sz="2800" dirty="0" smtClean="0"/>
              <a:t>對於</a:t>
            </a:r>
            <a:r>
              <a:rPr lang="zh-TW" altLang="zh-TW" sz="2800" dirty="0"/>
              <a:t>發言有信心的學生可以藉由互動過程聽到更多的觀點；而對於安靜的學生有機會回應甚至能提出想法，</a:t>
            </a:r>
            <a:r>
              <a:rPr lang="zh-TW" altLang="zh-TW" sz="2800" dirty="0" smtClean="0"/>
              <a:t>不</a:t>
            </a:r>
            <a:r>
              <a:rPr lang="zh-TW" altLang="en-US" sz="2800" dirty="0" smtClean="0"/>
              <a:t>再</a:t>
            </a:r>
            <a:r>
              <a:rPr lang="zh-TW" altLang="zh-TW" sz="2800" dirty="0" smtClean="0"/>
              <a:t>只是</a:t>
            </a:r>
            <a:r>
              <a:rPr lang="zh-TW" altLang="zh-TW" sz="2800" dirty="0"/>
              <a:t>接受，更能相互挑戰想法。</a:t>
            </a:r>
          </a:p>
          <a:p>
            <a:r>
              <a:rPr lang="zh-TW" altLang="zh-TW" sz="2800" dirty="0"/>
              <a:t>以學生的互動為教學活動時，老師的角色變成了協同的一員，與學生一起</a:t>
            </a:r>
            <a:r>
              <a:rPr lang="zh-TW" altLang="zh-TW" sz="2800" dirty="0" smtClean="0"/>
              <a:t>進行</a:t>
            </a:r>
            <a:r>
              <a:rPr lang="zh-TW" altLang="en-US" sz="2800" dirty="0" smtClean="0"/>
              <a:t>以</a:t>
            </a:r>
            <a:r>
              <a:rPr lang="zh-TW" altLang="zh-TW" sz="2800" dirty="0" smtClean="0"/>
              <a:t>分享</a:t>
            </a:r>
            <a:r>
              <a:rPr lang="zh-TW" altLang="zh-TW" sz="2800" dirty="0"/>
              <a:t>為目的的活動，教室轉變為更開放、有趣與參與的氛圍。</a:t>
            </a:r>
          </a:p>
          <a:p>
            <a:endParaRPr lang="zh-TW" altLang="en-US" sz="28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a:t>
            </a:fld>
            <a:endParaRPr lang="zh-TW" altLang="en-US"/>
          </a:p>
        </p:txBody>
      </p:sp>
    </p:spTree>
    <p:extLst>
      <p:ext uri="{BB962C8B-B14F-4D97-AF65-F5344CB8AC3E}">
        <p14:creationId xmlns:p14="http://schemas.microsoft.com/office/powerpoint/2010/main" val="2048047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新的思維</a:t>
            </a:r>
            <a:r>
              <a:rPr lang="zh-TW" altLang="en-US" dirty="0" smtClean="0"/>
              <a:t>─逆向設計</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第一階段：預期學習結果</a:t>
            </a:r>
            <a:endParaRPr lang="en-US" altLang="zh-TW" sz="2800" dirty="0" smtClean="0"/>
          </a:p>
          <a:p>
            <a:r>
              <a:rPr lang="zh-TW" altLang="en-US" sz="2800" dirty="0" smtClean="0"/>
              <a:t>第二階段：蒐集評量證據</a:t>
            </a:r>
            <a:endParaRPr lang="en-US" altLang="zh-TW" sz="2800" dirty="0" smtClean="0"/>
          </a:p>
          <a:p>
            <a:r>
              <a:rPr lang="zh-TW" altLang="en-US" sz="2800" dirty="0"/>
              <a:t>第三</a:t>
            </a:r>
            <a:r>
              <a:rPr lang="zh-TW" altLang="en-US" sz="2800" dirty="0" smtClean="0"/>
              <a:t>階段：</a:t>
            </a:r>
            <a:r>
              <a:rPr lang="zh-TW" altLang="en-US" sz="2800" dirty="0"/>
              <a:t>安排</a:t>
            </a:r>
            <a:r>
              <a:rPr lang="zh-TW" altLang="en-US" sz="2800" dirty="0" smtClean="0"/>
              <a:t>學習計畫</a:t>
            </a:r>
            <a:endParaRPr lang="en-US" altLang="zh-TW" sz="2800" dirty="0" smtClean="0"/>
          </a:p>
          <a:p>
            <a:r>
              <a:rPr lang="en-US" altLang="zh-TW" sz="2800" dirty="0" err="1" smtClean="0"/>
              <a:t>UbD</a:t>
            </a:r>
            <a:r>
              <a:rPr lang="zh-TW" altLang="en-US" sz="2800" dirty="0" smtClean="0"/>
              <a:t>的設計理念：重理解的課程設計</a:t>
            </a:r>
            <a:r>
              <a:rPr lang="en-US" altLang="zh-TW" sz="2800" dirty="0" smtClean="0"/>
              <a:t>(Understanding by Design)</a:t>
            </a:r>
          </a:p>
          <a:p>
            <a:pPr lvl="1"/>
            <a:r>
              <a:rPr lang="zh-TW" altLang="en-US" sz="2600" dirty="0"/>
              <a:t>理解才能產生有意義的</a:t>
            </a:r>
            <a:r>
              <a:rPr lang="zh-TW" altLang="en-US" sz="2600" dirty="0" smtClean="0"/>
              <a:t>推論</a:t>
            </a:r>
            <a:endParaRPr lang="en-US" altLang="zh-TW" sz="2600" dirty="0" smtClean="0"/>
          </a:p>
          <a:p>
            <a:pPr lvl="1"/>
            <a:r>
              <a:rPr lang="zh-TW" altLang="en-US" sz="2600" dirty="0"/>
              <a:t>理解才能</a:t>
            </a:r>
            <a:r>
              <a:rPr lang="zh-TW" altLang="en-US" sz="2600" dirty="0" smtClean="0"/>
              <a:t>產</a:t>
            </a:r>
            <a:r>
              <a:rPr lang="zh-TW" altLang="en-US" sz="2600" dirty="0"/>
              <a:t>生</a:t>
            </a:r>
            <a:r>
              <a:rPr lang="zh-TW" altLang="en-US" sz="2600" dirty="0" smtClean="0"/>
              <a:t>學習</a:t>
            </a:r>
            <a:r>
              <a:rPr lang="zh-TW" altLang="en-US" sz="2600" dirty="0"/>
              <a:t>遷移</a:t>
            </a:r>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80</a:t>
            </a:fld>
            <a:endParaRPr lang="zh-TW" altLang="en-US"/>
          </a:p>
        </p:txBody>
      </p:sp>
    </p:spTree>
    <p:extLst>
      <p:ext uri="{BB962C8B-B14F-4D97-AF65-F5344CB8AC3E}">
        <p14:creationId xmlns:p14="http://schemas.microsoft.com/office/powerpoint/2010/main" val="1529681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理解的六個層面</a:t>
            </a:r>
            <a:endParaRPr lang="zh-TW" altLang="en-US" dirty="0"/>
          </a:p>
        </p:txBody>
      </p:sp>
      <p:sp>
        <p:nvSpPr>
          <p:cNvPr id="3" name="內容版面配置區 2"/>
          <p:cNvSpPr>
            <a:spLocks noGrp="1"/>
          </p:cNvSpPr>
          <p:nvPr>
            <p:ph idx="1"/>
          </p:nvPr>
        </p:nvSpPr>
        <p:spPr>
          <a:xfrm>
            <a:off x="683568" y="1628800"/>
            <a:ext cx="7992888" cy="4997152"/>
          </a:xfrm>
          <a:noFill/>
        </p:spPr>
        <p:txBody>
          <a:bodyPr>
            <a:normAutofit fontScale="85000" lnSpcReduction="10000"/>
          </a:bodyPr>
          <a:lstStyle/>
          <a:p>
            <a:r>
              <a:rPr lang="zh-TW" altLang="en-US" sz="3000" dirty="0" smtClean="0"/>
              <a:t>學生能透過一個以上的理解層面來表達學習結果，即可證明其真正理解。</a:t>
            </a:r>
            <a:endParaRPr lang="en-US" altLang="zh-TW" sz="3000" dirty="0" smtClean="0"/>
          </a:p>
          <a:p>
            <a:pPr lvl="1">
              <a:lnSpc>
                <a:spcPct val="120000"/>
              </a:lnSpc>
              <a:spcBef>
                <a:spcPts val="0"/>
              </a:spcBef>
            </a:pPr>
            <a:r>
              <a:rPr lang="zh-TW" altLang="en-US" sz="2600" dirty="0" smtClean="0"/>
              <a:t>說明：</a:t>
            </a:r>
            <a:r>
              <a:rPr lang="zh-TW" altLang="en-US" sz="2600" dirty="0"/>
              <a:t>利用證據來證明、推論、描述、設計、證實合理，或證明某事的能力。</a:t>
            </a:r>
            <a:endParaRPr lang="en-US" altLang="zh-TW" sz="2600" dirty="0" smtClean="0"/>
          </a:p>
          <a:p>
            <a:pPr lvl="1">
              <a:lnSpc>
                <a:spcPct val="120000"/>
              </a:lnSpc>
              <a:spcBef>
                <a:spcPts val="0"/>
              </a:spcBef>
            </a:pPr>
            <a:r>
              <a:rPr lang="zh-TW" altLang="en-US" sz="2600" dirty="0"/>
              <a:t>詮釋</a:t>
            </a:r>
            <a:r>
              <a:rPr lang="zh-TW" altLang="en-US" sz="2600" dirty="0" smtClean="0"/>
              <a:t>：從所學知識創造新事物，例如批評、提出類比和隱喻、做推論、建構意義、翻譯、預測，以及假設的能力。</a:t>
            </a:r>
            <a:endParaRPr lang="en-US" altLang="zh-TW" sz="2600" dirty="0" smtClean="0"/>
          </a:p>
          <a:p>
            <a:pPr lvl="1">
              <a:lnSpc>
                <a:spcPct val="120000"/>
              </a:lnSpc>
              <a:spcBef>
                <a:spcPts val="0"/>
              </a:spcBef>
            </a:pPr>
            <a:r>
              <a:rPr lang="zh-TW" altLang="en-US" sz="2600" dirty="0" smtClean="0"/>
              <a:t>自我認識：自我檢視、反省、評價、以及表達反省後的洞見、監控與修正自己的理解。</a:t>
            </a:r>
            <a:endParaRPr lang="en-US" altLang="zh-TW" sz="2600" dirty="0" smtClean="0"/>
          </a:p>
          <a:p>
            <a:pPr lvl="1">
              <a:lnSpc>
                <a:spcPct val="120000"/>
              </a:lnSpc>
              <a:spcBef>
                <a:spcPts val="0"/>
              </a:spcBef>
            </a:pPr>
            <a:r>
              <a:rPr lang="zh-TW" altLang="en-US" sz="2600" dirty="0" smtClean="0"/>
              <a:t>同理心：同理他人的情感或世界觀。</a:t>
            </a:r>
            <a:endParaRPr lang="en-US" altLang="zh-TW" sz="2600" dirty="0" smtClean="0"/>
          </a:p>
          <a:p>
            <a:pPr lvl="1">
              <a:lnSpc>
                <a:spcPct val="120000"/>
              </a:lnSpc>
              <a:spcBef>
                <a:spcPts val="0"/>
              </a:spcBef>
            </a:pPr>
            <a:r>
              <a:rPr lang="zh-TW" altLang="en-US" sz="2600" dirty="0"/>
              <a:t>應用</a:t>
            </a:r>
            <a:r>
              <a:rPr lang="zh-TW" altLang="en-US" sz="2600" dirty="0" smtClean="0"/>
              <a:t>：將所學的知識用於真實情境，包含建構、創作、發明、實作、生產、解決以及測試的能力。</a:t>
            </a:r>
            <a:endParaRPr lang="en-US" altLang="zh-TW" sz="2600" dirty="0" smtClean="0"/>
          </a:p>
          <a:p>
            <a:pPr lvl="1">
              <a:lnSpc>
                <a:spcPct val="120000"/>
              </a:lnSpc>
              <a:spcBef>
                <a:spcPts val="0"/>
              </a:spcBef>
            </a:pPr>
            <a:r>
              <a:rPr lang="zh-TW" altLang="en-US" sz="2600" dirty="0"/>
              <a:t>觀點</a:t>
            </a:r>
            <a:r>
              <a:rPr lang="zh-TW" altLang="en-US" sz="2600" dirty="0" smtClean="0"/>
              <a:t>：對相同事件、主題或情境的相對看法，形成分析和結論的能力。</a:t>
            </a:r>
            <a:endParaRPr lang="zh-TW" altLang="en-US" sz="26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81</a:t>
            </a:fld>
            <a:endParaRPr lang="zh-TW" altLang="en-US"/>
          </a:p>
        </p:txBody>
      </p:sp>
    </p:spTree>
    <p:extLst>
      <p:ext uri="{BB962C8B-B14F-4D97-AF65-F5344CB8AC3E}">
        <p14:creationId xmlns:p14="http://schemas.microsoft.com/office/powerpoint/2010/main" val="1483764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第一階段：預期學習結果</a:t>
            </a:r>
            <a:endParaRPr lang="zh-TW" altLang="en-US" dirty="0"/>
          </a:p>
        </p:txBody>
      </p:sp>
      <p:sp>
        <p:nvSpPr>
          <p:cNvPr id="3" name="內容版面配置區 2"/>
          <p:cNvSpPr>
            <a:spLocks noGrp="1"/>
          </p:cNvSpPr>
          <p:nvPr>
            <p:ph idx="1"/>
          </p:nvPr>
        </p:nvSpPr>
        <p:spPr>
          <a:xfrm>
            <a:off x="611560" y="1672208"/>
            <a:ext cx="7992888" cy="4997152"/>
          </a:xfrm>
          <a:noFill/>
        </p:spPr>
        <p:txBody>
          <a:bodyPr>
            <a:noAutofit/>
          </a:bodyPr>
          <a:lstStyle/>
          <a:p>
            <a:pPr>
              <a:spcBef>
                <a:spcPts val="0"/>
              </a:spcBef>
            </a:pPr>
            <a:r>
              <a:rPr lang="zh-TW" altLang="zh-TW" sz="2800" dirty="0" smtClean="0"/>
              <a:t>課程</a:t>
            </a:r>
            <a:r>
              <a:rPr lang="zh-TW" altLang="zh-TW" sz="2800" dirty="0"/>
              <a:t>目標</a:t>
            </a:r>
            <a:r>
              <a:rPr lang="en-US" altLang="zh-TW" sz="2800" dirty="0"/>
              <a:t>(</a:t>
            </a:r>
            <a:r>
              <a:rPr lang="zh-TW" altLang="zh-TW" sz="2800" dirty="0"/>
              <a:t>建議參考學科</a:t>
            </a:r>
            <a:r>
              <a:rPr lang="en-US" altLang="zh-TW" sz="2800" dirty="0"/>
              <a:t>/</a:t>
            </a:r>
            <a:r>
              <a:rPr lang="zh-TW" altLang="zh-TW" sz="2800" dirty="0"/>
              <a:t>領域課綱</a:t>
            </a:r>
            <a:r>
              <a:rPr lang="en-US" altLang="zh-TW" sz="2800" dirty="0" smtClean="0"/>
              <a:t>)</a:t>
            </a:r>
          </a:p>
          <a:p>
            <a:pPr>
              <a:spcBef>
                <a:spcPts val="0"/>
              </a:spcBef>
            </a:pPr>
            <a:r>
              <a:rPr lang="zh-TW" altLang="zh-TW" sz="2800" dirty="0"/>
              <a:t>理解</a:t>
            </a:r>
            <a:r>
              <a:rPr lang="en-US" altLang="zh-TW" sz="2800" dirty="0"/>
              <a:t>--</a:t>
            </a:r>
            <a:r>
              <a:rPr lang="zh-TW" altLang="zh-TW" sz="2800" dirty="0"/>
              <a:t>透過本課程，學生將瞭解 </a:t>
            </a:r>
            <a:r>
              <a:rPr lang="en-US" altLang="zh-TW" sz="2800" i="1" dirty="0"/>
              <a:t>. . .</a:t>
            </a:r>
            <a:endParaRPr lang="zh-TW" altLang="zh-TW" sz="2800" dirty="0"/>
          </a:p>
          <a:p>
            <a:pPr lvl="1">
              <a:spcBef>
                <a:spcPts val="0"/>
              </a:spcBef>
            </a:pPr>
            <a:r>
              <a:rPr lang="zh-TW" altLang="zh-TW" sz="2400" dirty="0" smtClean="0"/>
              <a:t>哪</a:t>
            </a:r>
            <a:r>
              <a:rPr lang="zh-TW" altLang="zh-TW" sz="2400" dirty="0"/>
              <a:t>些是核心的想法</a:t>
            </a:r>
            <a:r>
              <a:rPr lang="en-US" altLang="zh-TW" sz="2400" dirty="0"/>
              <a:t>?</a:t>
            </a:r>
            <a:endParaRPr lang="zh-TW" altLang="zh-TW" sz="2400" dirty="0"/>
          </a:p>
          <a:p>
            <a:pPr lvl="1">
              <a:spcBef>
                <a:spcPts val="0"/>
              </a:spcBef>
            </a:pPr>
            <a:r>
              <a:rPr lang="zh-TW" altLang="zh-TW" sz="2400" dirty="0" smtClean="0"/>
              <a:t>對</a:t>
            </a:r>
            <a:r>
              <a:rPr lang="zh-TW" altLang="zh-TW" sz="2400" dirty="0"/>
              <a:t>這些核心想法有何具體期待的理解</a:t>
            </a:r>
            <a:r>
              <a:rPr lang="en-US" altLang="zh-TW" sz="2400" dirty="0"/>
              <a:t>?</a:t>
            </a:r>
            <a:endParaRPr lang="zh-TW" altLang="zh-TW" sz="2400" dirty="0"/>
          </a:p>
          <a:p>
            <a:pPr lvl="1">
              <a:spcBef>
                <a:spcPts val="0"/>
              </a:spcBef>
            </a:pPr>
            <a:r>
              <a:rPr lang="zh-TW" altLang="zh-TW" sz="2400" dirty="0" smtClean="0"/>
              <a:t>哪些</a:t>
            </a:r>
            <a:r>
              <a:rPr lang="zh-TW" altLang="en-US" sz="2400" dirty="0" smtClean="0"/>
              <a:t>迷思概念與學習困難</a:t>
            </a:r>
            <a:r>
              <a:rPr lang="zh-TW" altLang="zh-TW" sz="2400" dirty="0" smtClean="0"/>
              <a:t>是</a:t>
            </a:r>
            <a:r>
              <a:rPr lang="zh-TW" altLang="zh-TW" sz="2400" dirty="0"/>
              <a:t>可預期的</a:t>
            </a:r>
            <a:r>
              <a:rPr lang="en-US" altLang="zh-TW" sz="2400" dirty="0"/>
              <a:t>?</a:t>
            </a:r>
            <a:endParaRPr lang="zh-TW" altLang="zh-TW" sz="2400" dirty="0"/>
          </a:p>
          <a:p>
            <a:pPr>
              <a:spcBef>
                <a:spcPts val="0"/>
              </a:spcBef>
            </a:pPr>
            <a:r>
              <a:rPr lang="zh-TW" altLang="zh-TW" sz="2800" dirty="0"/>
              <a:t>關鍵問題</a:t>
            </a:r>
          </a:p>
          <a:p>
            <a:pPr lvl="1">
              <a:spcBef>
                <a:spcPts val="0"/>
              </a:spcBef>
            </a:pPr>
            <a:r>
              <a:rPr lang="zh-TW" altLang="zh-TW" sz="2400" dirty="0" smtClean="0"/>
              <a:t>哪</a:t>
            </a:r>
            <a:r>
              <a:rPr lang="zh-TW" altLang="zh-TW" sz="2400" dirty="0"/>
              <a:t>些問題會引發探索、理解和學習的轉移</a:t>
            </a:r>
            <a:r>
              <a:rPr lang="zh-TW" altLang="zh-TW" sz="2400" dirty="0" smtClean="0"/>
              <a:t>？</a:t>
            </a:r>
            <a:endParaRPr lang="en-US" altLang="zh-TW" sz="2400" dirty="0" smtClean="0"/>
          </a:p>
          <a:p>
            <a:pPr>
              <a:spcBef>
                <a:spcPts val="0"/>
              </a:spcBef>
            </a:pPr>
            <a:r>
              <a:rPr lang="zh-TW" altLang="zh-TW" sz="2800" dirty="0"/>
              <a:t>知識</a:t>
            </a:r>
            <a:r>
              <a:rPr lang="en-US" altLang="zh-TW" sz="2800" dirty="0"/>
              <a:t>--</a:t>
            </a:r>
            <a:r>
              <a:rPr lang="zh-TW" altLang="zh-TW" sz="2800" dirty="0"/>
              <a:t>透過本課程，學生將</a:t>
            </a:r>
            <a:r>
              <a:rPr lang="en-US" altLang="zh-TW" sz="2800" dirty="0"/>
              <a:t>…</a:t>
            </a:r>
            <a:endParaRPr lang="zh-TW" altLang="zh-TW" sz="2800" dirty="0"/>
          </a:p>
          <a:p>
            <a:pPr lvl="1">
              <a:spcBef>
                <a:spcPts val="0"/>
              </a:spcBef>
            </a:pPr>
            <a:r>
              <a:rPr lang="zh-TW" altLang="zh-TW" sz="2400" dirty="0" smtClean="0"/>
              <a:t>在</a:t>
            </a:r>
            <a:r>
              <a:rPr lang="zh-TW" altLang="zh-TW" sz="2400" dirty="0"/>
              <a:t>本單元學得哪些關鍵知識？</a:t>
            </a:r>
          </a:p>
          <a:p>
            <a:pPr lvl="1">
              <a:spcBef>
                <a:spcPts val="0"/>
              </a:spcBef>
            </a:pPr>
            <a:r>
              <a:rPr lang="zh-TW" altLang="zh-TW" sz="2400" dirty="0" smtClean="0"/>
              <a:t>由於</a:t>
            </a:r>
            <a:r>
              <a:rPr lang="zh-TW" altLang="zh-TW" sz="2400" dirty="0"/>
              <a:t>這些知識他們應該能作什麼</a:t>
            </a:r>
            <a:r>
              <a:rPr lang="zh-TW" altLang="zh-TW" sz="2400" dirty="0" smtClean="0"/>
              <a:t>？</a:t>
            </a:r>
            <a:endParaRPr lang="en-US" altLang="zh-TW" sz="2400" dirty="0" smtClean="0"/>
          </a:p>
          <a:p>
            <a:pPr>
              <a:spcBef>
                <a:spcPts val="0"/>
              </a:spcBef>
            </a:pPr>
            <a:r>
              <a:rPr lang="zh-TW" altLang="zh-TW" sz="2800" dirty="0"/>
              <a:t>技能</a:t>
            </a:r>
            <a:r>
              <a:rPr lang="en-US" altLang="zh-TW" sz="2800" dirty="0"/>
              <a:t>--</a:t>
            </a:r>
            <a:r>
              <a:rPr lang="zh-TW" altLang="zh-TW" sz="2800" dirty="0"/>
              <a:t>透過本課程，學生將有能力做</a:t>
            </a:r>
            <a:r>
              <a:rPr lang="en-US" altLang="zh-TW" sz="2800" dirty="0"/>
              <a:t>…</a:t>
            </a:r>
            <a:endParaRPr lang="zh-TW" altLang="zh-TW" sz="2800" dirty="0"/>
          </a:p>
          <a:p>
            <a:pPr lvl="1">
              <a:spcBef>
                <a:spcPts val="0"/>
              </a:spcBef>
            </a:pPr>
            <a:r>
              <a:rPr lang="zh-TW" altLang="zh-TW" sz="2400" dirty="0" smtClean="0"/>
              <a:t>將</a:t>
            </a:r>
            <a:r>
              <a:rPr lang="zh-TW" altLang="zh-TW" sz="2400" dirty="0"/>
              <a:t>這些看作能付諸行動的</a:t>
            </a:r>
            <a:r>
              <a:rPr lang="zh-TW" altLang="zh-TW" sz="2400" dirty="0" smtClean="0"/>
              <a:t>能力</a:t>
            </a:r>
            <a:endParaRPr lang="zh-TW" altLang="zh-TW" sz="2400" dirty="0"/>
          </a:p>
          <a:p>
            <a:pPr>
              <a:spcBef>
                <a:spcPts val="0"/>
              </a:spcBef>
            </a:pPr>
            <a:endParaRPr lang="zh-TW" altLang="zh-TW" sz="2800" dirty="0"/>
          </a:p>
          <a:p>
            <a:pPr>
              <a:spcBef>
                <a:spcPts val="0"/>
              </a:spcBef>
            </a:pPr>
            <a:endParaRPr lang="zh-TW" altLang="zh-TW" sz="2800" dirty="0"/>
          </a:p>
          <a:p>
            <a:pPr>
              <a:spcBef>
                <a:spcPts val="0"/>
              </a:spcBef>
            </a:pPr>
            <a:endParaRPr lang="zh-TW" altLang="en-US" sz="2800" dirty="0"/>
          </a:p>
        </p:txBody>
      </p:sp>
      <p:sp>
        <p:nvSpPr>
          <p:cNvPr id="8" name="投影片編號版面配置區 7"/>
          <p:cNvSpPr>
            <a:spLocks noGrp="1"/>
          </p:cNvSpPr>
          <p:nvPr>
            <p:ph type="sldNum" sz="quarter" idx="12"/>
          </p:nvPr>
        </p:nvSpPr>
        <p:spPr/>
        <p:txBody>
          <a:bodyPr/>
          <a:lstStyle/>
          <a:p>
            <a:fld id="{B4BA8F3B-094D-4FED-AA4D-B22C5BB15A5C}" type="slidenum">
              <a:rPr lang="zh-TW" altLang="en-US" smtClean="0"/>
              <a:t>82</a:t>
            </a:fld>
            <a:endParaRPr lang="zh-TW" altLang="en-US"/>
          </a:p>
        </p:txBody>
      </p:sp>
    </p:spTree>
    <p:extLst>
      <p:ext uri="{BB962C8B-B14F-4D97-AF65-F5344CB8AC3E}">
        <p14:creationId xmlns:p14="http://schemas.microsoft.com/office/powerpoint/2010/main" val="2892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85800"/>
            <a:ext cx="7342187" cy="1143000"/>
          </a:xfrm>
        </p:spPr>
        <p:txBody>
          <a:bodyPr>
            <a:noAutofit/>
          </a:bodyPr>
          <a:lstStyle/>
          <a:p>
            <a:pPr algn="just"/>
            <a:r>
              <a:rPr lang="zh-TW" altLang="en-US" sz="3900" dirty="0" smtClean="0"/>
              <a:t>第一階段：「水溶液中酸鹼鹽的</a:t>
            </a:r>
            <a:r>
              <a:rPr lang="zh-TW" altLang="en-US" sz="3900" dirty="0"/>
              <a:t>平衡</a:t>
            </a:r>
            <a:r>
              <a:rPr lang="zh-TW" altLang="en-US" sz="3900" dirty="0" smtClean="0"/>
              <a:t>」課程設計</a:t>
            </a:r>
            <a:r>
              <a:rPr lang="en-US" altLang="zh-TW" sz="3900" dirty="0" smtClean="0"/>
              <a:t>(1)</a:t>
            </a:r>
            <a:endParaRPr lang="zh-TW" altLang="en-US" sz="3900" dirty="0"/>
          </a:p>
        </p:txBody>
      </p:sp>
      <p:sp>
        <p:nvSpPr>
          <p:cNvPr id="3" name="內容版面配置區 2"/>
          <p:cNvSpPr>
            <a:spLocks noGrp="1"/>
          </p:cNvSpPr>
          <p:nvPr>
            <p:ph idx="1"/>
          </p:nvPr>
        </p:nvSpPr>
        <p:spPr>
          <a:xfrm>
            <a:off x="611560" y="1916832"/>
            <a:ext cx="8136904" cy="4565104"/>
          </a:xfrm>
        </p:spPr>
        <p:txBody>
          <a:bodyPr>
            <a:noAutofit/>
          </a:bodyPr>
          <a:lstStyle/>
          <a:p>
            <a:r>
              <a:rPr lang="zh-TW" altLang="zh-TW" sz="2800" dirty="0" smtClean="0"/>
              <a:t>課程目標</a:t>
            </a:r>
            <a:r>
              <a:rPr lang="zh-TW" altLang="en-US" sz="2800" dirty="0" smtClean="0"/>
              <a:t>：</a:t>
            </a:r>
            <a:endParaRPr lang="en-US" altLang="zh-TW" sz="2800" dirty="0" smtClean="0"/>
          </a:p>
          <a:p>
            <a:pPr lvl="1"/>
            <a:r>
              <a:rPr lang="zh-TW" altLang="en-US" sz="2400" dirty="0" smtClean="0"/>
              <a:t>學生將理解水溶液中的物質變動與平衡，並能應用於說明或處理生活問題。</a:t>
            </a:r>
            <a:endParaRPr lang="en-US" altLang="zh-TW" sz="2400" dirty="0" smtClean="0"/>
          </a:p>
          <a:p>
            <a:r>
              <a:rPr lang="zh-TW" altLang="zh-TW" sz="2800" dirty="0" smtClean="0"/>
              <a:t>理解</a:t>
            </a:r>
            <a:r>
              <a:rPr lang="en-US" altLang="zh-TW" sz="2800" dirty="0"/>
              <a:t>--</a:t>
            </a:r>
            <a:r>
              <a:rPr lang="zh-TW" altLang="zh-TW" sz="2800" dirty="0"/>
              <a:t>透過本課程，學生將瞭解 </a:t>
            </a:r>
            <a:r>
              <a:rPr lang="en-US" altLang="zh-TW" sz="2800" i="1" dirty="0"/>
              <a:t>. . .</a:t>
            </a:r>
            <a:endParaRPr lang="zh-TW" altLang="zh-TW" sz="2800" dirty="0"/>
          </a:p>
          <a:p>
            <a:pPr lvl="1"/>
            <a:r>
              <a:rPr lang="zh-TW" altLang="en-US" sz="2400" dirty="0"/>
              <a:t>布</a:t>
            </a:r>
            <a:r>
              <a:rPr lang="en-US" altLang="zh-TW" sz="2400" dirty="0"/>
              <a:t>–</a:t>
            </a:r>
            <a:r>
              <a:rPr lang="zh-TW" altLang="en-US" sz="2400" dirty="0"/>
              <a:t>洛酸鹼定義與共軛酸鹼對。</a:t>
            </a:r>
            <a:endParaRPr lang="en-US" altLang="zh-TW" sz="2400" dirty="0" smtClean="0"/>
          </a:p>
          <a:p>
            <a:pPr lvl="1"/>
            <a:r>
              <a:rPr lang="zh-TW" altLang="en-US" sz="2400" dirty="0" smtClean="0"/>
              <a:t>弱酸</a:t>
            </a:r>
            <a:r>
              <a:rPr lang="en-US" altLang="zh-TW" sz="2400" dirty="0" smtClean="0"/>
              <a:t>(</a:t>
            </a:r>
            <a:r>
              <a:rPr lang="zh-TW" altLang="en-US" sz="2400" dirty="0" smtClean="0"/>
              <a:t>鹼</a:t>
            </a:r>
            <a:r>
              <a:rPr lang="en-US" altLang="zh-TW" sz="2400" dirty="0" smtClean="0"/>
              <a:t>)</a:t>
            </a:r>
            <a:r>
              <a:rPr lang="zh-TW" altLang="en-US" sz="2400" dirty="0" smtClean="0"/>
              <a:t>的解離平衡。</a:t>
            </a:r>
            <a:endParaRPr lang="en-US" altLang="zh-TW" sz="2400" dirty="0" smtClean="0"/>
          </a:p>
          <a:p>
            <a:pPr lvl="1"/>
            <a:r>
              <a:rPr lang="zh-TW" altLang="en-US" sz="2400" dirty="0"/>
              <a:t>鹽的種類與水溶液</a:t>
            </a:r>
            <a:r>
              <a:rPr lang="zh-TW" altLang="en-US" sz="2400" dirty="0" smtClean="0"/>
              <a:t>平衡。</a:t>
            </a:r>
            <a:endParaRPr lang="en-US" altLang="zh-TW" sz="2400" dirty="0" smtClean="0"/>
          </a:p>
          <a:p>
            <a:pPr lvl="1"/>
            <a:r>
              <a:rPr lang="zh-TW" altLang="en-US" sz="2400" dirty="0" smtClean="0"/>
              <a:t>酸</a:t>
            </a:r>
            <a:r>
              <a:rPr lang="zh-TW" altLang="en-US" sz="2400" dirty="0"/>
              <a:t>鹼強度、酸鹼</a:t>
            </a:r>
            <a:r>
              <a:rPr lang="zh-TW" altLang="en-US" sz="2400" dirty="0" smtClean="0"/>
              <a:t>滴定</a:t>
            </a:r>
            <a:r>
              <a:rPr lang="zh-TW" altLang="en-US" sz="2400" dirty="0"/>
              <a:t>、滴定曲線</a:t>
            </a:r>
            <a:r>
              <a:rPr lang="zh-TW" altLang="en-US" sz="2400" dirty="0" smtClean="0"/>
              <a:t>圖。</a:t>
            </a:r>
            <a:endParaRPr lang="en-US" altLang="zh-TW" sz="2400" dirty="0" smtClean="0"/>
          </a:p>
          <a:p>
            <a:pPr lvl="1"/>
            <a:r>
              <a:rPr lang="zh-TW" altLang="en-US" sz="2400" dirty="0"/>
              <a:t>緩衝溶液的形成與</a:t>
            </a:r>
            <a:r>
              <a:rPr lang="zh-TW" altLang="en-US" sz="2400" dirty="0" smtClean="0"/>
              <a:t>應用。</a:t>
            </a:r>
            <a:endParaRPr lang="zh-TW" altLang="en-US" sz="2800" dirty="0"/>
          </a:p>
        </p:txBody>
      </p:sp>
      <p:sp>
        <p:nvSpPr>
          <p:cNvPr id="8" name="投影片編號版面配置區 7"/>
          <p:cNvSpPr>
            <a:spLocks noGrp="1"/>
          </p:cNvSpPr>
          <p:nvPr>
            <p:ph type="sldNum" sz="quarter" idx="12"/>
          </p:nvPr>
        </p:nvSpPr>
        <p:spPr/>
        <p:txBody>
          <a:bodyPr/>
          <a:lstStyle/>
          <a:p>
            <a:fld id="{B4BA8F3B-094D-4FED-AA4D-B22C5BB15A5C}" type="slidenum">
              <a:rPr lang="zh-TW" altLang="en-US" smtClean="0"/>
              <a:t>83</a:t>
            </a:fld>
            <a:endParaRPr lang="zh-TW" altLang="en-US"/>
          </a:p>
        </p:txBody>
      </p:sp>
    </p:spTree>
    <p:extLst>
      <p:ext uri="{BB962C8B-B14F-4D97-AF65-F5344CB8AC3E}">
        <p14:creationId xmlns:p14="http://schemas.microsoft.com/office/powerpoint/2010/main" val="13618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85800"/>
            <a:ext cx="7342187" cy="1143000"/>
          </a:xfrm>
        </p:spPr>
        <p:txBody>
          <a:bodyPr>
            <a:noAutofit/>
          </a:bodyPr>
          <a:lstStyle/>
          <a:p>
            <a:pPr algn="l"/>
            <a:r>
              <a:rPr lang="zh-TW" altLang="en-US" sz="3900" dirty="0"/>
              <a:t>第一階段：「水溶液中酸鹼鹽的平衡」課程設計</a:t>
            </a:r>
            <a:r>
              <a:rPr lang="en-US" altLang="zh-TW" sz="3900" dirty="0" smtClean="0"/>
              <a:t>(2)</a:t>
            </a:r>
            <a:endParaRPr lang="zh-TW" altLang="en-US" sz="3900" dirty="0"/>
          </a:p>
        </p:txBody>
      </p:sp>
      <p:sp>
        <p:nvSpPr>
          <p:cNvPr id="3" name="內容版面配置區 2"/>
          <p:cNvSpPr>
            <a:spLocks noGrp="1"/>
          </p:cNvSpPr>
          <p:nvPr>
            <p:ph idx="1"/>
          </p:nvPr>
        </p:nvSpPr>
        <p:spPr>
          <a:xfrm>
            <a:off x="827584" y="1762472"/>
            <a:ext cx="7920880" cy="4114800"/>
          </a:xfrm>
        </p:spPr>
        <p:txBody>
          <a:bodyPr/>
          <a:lstStyle/>
          <a:p>
            <a:r>
              <a:rPr lang="zh-TW" altLang="zh-TW" sz="2800" dirty="0"/>
              <a:t>關鍵問題</a:t>
            </a:r>
          </a:p>
          <a:p>
            <a:pPr lvl="1"/>
            <a:r>
              <a:rPr lang="zh-TW" altLang="en-US" sz="2400" dirty="0"/>
              <a:t>布</a:t>
            </a:r>
            <a:r>
              <a:rPr lang="zh-TW" altLang="en-US" sz="2400" dirty="0" smtClean="0"/>
              <a:t>─洛酸鹼學說和阿瑞尼士酸鹼學說有何不同？</a:t>
            </a:r>
            <a:endParaRPr lang="en-US" altLang="zh-TW" sz="2400" dirty="0"/>
          </a:p>
          <a:p>
            <a:pPr lvl="1"/>
            <a:r>
              <a:rPr lang="zh-TW" altLang="en-US" sz="2400" dirty="0" smtClean="0"/>
              <a:t>水溶液中的平衡與酸鹼的強度的關係？</a:t>
            </a:r>
            <a:endParaRPr lang="en-US" altLang="zh-TW" sz="2400" dirty="0"/>
          </a:p>
          <a:p>
            <a:pPr lvl="1"/>
            <a:r>
              <a:rPr lang="zh-TW" altLang="en-US" sz="2400" dirty="0" smtClean="0"/>
              <a:t>水溶液中的成分與反應的關係為何？</a:t>
            </a:r>
            <a:endParaRPr lang="zh-TW" altLang="zh-TW" sz="2800" dirty="0"/>
          </a:p>
          <a:p>
            <a:r>
              <a:rPr lang="zh-TW" altLang="zh-TW" sz="2800" dirty="0"/>
              <a:t>知識</a:t>
            </a:r>
            <a:r>
              <a:rPr lang="en-US" altLang="zh-TW" sz="2800" dirty="0"/>
              <a:t>--</a:t>
            </a:r>
            <a:r>
              <a:rPr lang="zh-TW" altLang="zh-TW" sz="2800" dirty="0"/>
              <a:t>透過本課程，學生將</a:t>
            </a:r>
            <a:r>
              <a:rPr lang="en-US" altLang="zh-TW" sz="2800" dirty="0" smtClean="0"/>
              <a:t>…</a:t>
            </a:r>
          </a:p>
          <a:p>
            <a:pPr lvl="1"/>
            <a:r>
              <a:rPr lang="zh-TW" altLang="en-US" sz="2400" dirty="0" smtClean="0"/>
              <a:t>關鍵名詞：布─洛酸鹼學說、共軛酸鹼對、酸</a:t>
            </a:r>
            <a:r>
              <a:rPr lang="en-US" altLang="zh-TW" sz="2400" dirty="0" smtClean="0"/>
              <a:t>(</a:t>
            </a:r>
            <a:r>
              <a:rPr lang="zh-TW" altLang="en-US" sz="2400" dirty="0" smtClean="0"/>
              <a:t>鹼</a:t>
            </a:r>
            <a:r>
              <a:rPr lang="en-US" altLang="zh-TW" sz="2400" dirty="0" smtClean="0"/>
              <a:t>)</a:t>
            </a:r>
            <a:r>
              <a:rPr lang="zh-TW" altLang="en-US" sz="2400" dirty="0" smtClean="0"/>
              <a:t>的解離常數、鹽類、鹽的水解、當量點、終點、緩衝溶液。</a:t>
            </a:r>
            <a:endParaRPr lang="en-US" altLang="zh-TW" sz="2400" dirty="0" smtClean="0"/>
          </a:p>
          <a:p>
            <a:pPr lvl="1"/>
            <a:r>
              <a:rPr lang="zh-TW" altLang="en-US" sz="2400" dirty="0"/>
              <a:t>酸與鹼的解</a:t>
            </a:r>
            <a:r>
              <a:rPr lang="zh-TW" altLang="en-US" sz="2400" dirty="0" smtClean="0"/>
              <a:t>離與平衡。</a:t>
            </a:r>
            <a:endParaRPr lang="en-US" altLang="zh-TW" sz="2400" dirty="0" smtClean="0"/>
          </a:p>
          <a:p>
            <a:pPr lvl="1"/>
            <a:r>
              <a:rPr lang="zh-TW" altLang="en-US" sz="2400" dirty="0" smtClean="0"/>
              <a:t>水溶液中的組成與反應的判斷。</a:t>
            </a:r>
            <a:endParaRPr lang="en-US" altLang="zh-TW" sz="2400" dirty="0" smtClean="0"/>
          </a:p>
          <a:p>
            <a:pPr lvl="1"/>
            <a:r>
              <a:rPr lang="zh-TW" altLang="en-US" sz="2400" dirty="0" smtClean="0"/>
              <a:t>物質的添加對於水溶液平衡的影響。</a:t>
            </a:r>
            <a:endParaRPr lang="en-US" altLang="zh-TW" sz="2400" dirty="0" smtClean="0"/>
          </a:p>
          <a:p>
            <a:endParaRPr lang="zh-TW" altLang="zh-TW" sz="2800" dirty="0"/>
          </a:p>
          <a:p>
            <a:endParaRPr lang="zh-TW" altLang="en-US" dirty="0"/>
          </a:p>
        </p:txBody>
      </p:sp>
    </p:spTree>
    <p:extLst>
      <p:ext uri="{BB962C8B-B14F-4D97-AF65-F5344CB8AC3E}">
        <p14:creationId xmlns:p14="http://schemas.microsoft.com/office/powerpoint/2010/main" val="1825424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noAutofit/>
          </a:bodyPr>
          <a:lstStyle/>
          <a:p>
            <a:pPr algn="l"/>
            <a:r>
              <a:rPr lang="zh-TW" altLang="en-US" sz="3900" dirty="0"/>
              <a:t>第一階段：「水溶液中酸鹼鹽的平衡」課程設計</a:t>
            </a:r>
            <a:r>
              <a:rPr lang="en-US" altLang="zh-TW" sz="3900" dirty="0" smtClean="0"/>
              <a:t>(3)</a:t>
            </a:r>
            <a:endParaRPr lang="zh-TW" altLang="en-US" sz="3900" dirty="0"/>
          </a:p>
        </p:txBody>
      </p:sp>
      <p:sp>
        <p:nvSpPr>
          <p:cNvPr id="3" name="內容版面配置區 2"/>
          <p:cNvSpPr>
            <a:spLocks noGrp="1"/>
          </p:cNvSpPr>
          <p:nvPr>
            <p:ph idx="1"/>
          </p:nvPr>
        </p:nvSpPr>
        <p:spPr/>
        <p:txBody>
          <a:bodyPr>
            <a:normAutofit/>
          </a:bodyPr>
          <a:lstStyle/>
          <a:p>
            <a:r>
              <a:rPr lang="zh-TW" altLang="zh-TW" sz="2800" dirty="0"/>
              <a:t>技能</a:t>
            </a:r>
            <a:r>
              <a:rPr lang="en-US" altLang="zh-TW" sz="2800" dirty="0"/>
              <a:t>--</a:t>
            </a:r>
            <a:r>
              <a:rPr lang="zh-TW" altLang="zh-TW" sz="2800" dirty="0"/>
              <a:t>透過本課程，學生將有能力做</a:t>
            </a:r>
            <a:r>
              <a:rPr lang="en-US" altLang="zh-TW" sz="2800" dirty="0" smtClean="0"/>
              <a:t>…</a:t>
            </a:r>
          </a:p>
          <a:p>
            <a:pPr lvl="1"/>
            <a:r>
              <a:rPr lang="zh-TW" altLang="en-US" sz="2400" dirty="0" smtClean="0"/>
              <a:t>判讀與繪製酸鹼反應的曲線圖。</a:t>
            </a:r>
            <a:endParaRPr lang="en-US" altLang="zh-TW" sz="2400" dirty="0" smtClean="0"/>
          </a:p>
          <a:p>
            <a:pPr lvl="1"/>
            <a:r>
              <a:rPr lang="zh-TW" altLang="en-US" sz="2400" dirty="0" smtClean="0"/>
              <a:t>分析生活中與酸鹼相關的問題，並解決其所產生的問題。</a:t>
            </a:r>
            <a:endParaRPr lang="en-US" altLang="zh-TW" sz="2400" dirty="0" smtClean="0"/>
          </a:p>
          <a:p>
            <a:pPr lvl="1"/>
            <a:r>
              <a:rPr lang="zh-TW" altLang="en-US" sz="2400" dirty="0" smtClean="0"/>
              <a:t>正確操作酸鹼滴定實驗。</a:t>
            </a:r>
            <a:endParaRPr lang="en-US" altLang="zh-TW" sz="2400" dirty="0" smtClean="0"/>
          </a:p>
          <a:p>
            <a:pPr lvl="1"/>
            <a:r>
              <a:rPr lang="zh-TW" altLang="en-US" sz="2400" dirty="0" smtClean="0"/>
              <a:t>配製緩衝溶液。</a:t>
            </a:r>
            <a:endParaRPr lang="en-US" altLang="zh-TW" sz="2400" dirty="0" smtClean="0"/>
          </a:p>
          <a:p>
            <a:r>
              <a:rPr lang="zh-TW" altLang="en-US" sz="2800" dirty="0" smtClean="0"/>
              <a:t>學生分析</a:t>
            </a:r>
            <a:r>
              <a:rPr lang="en-US" altLang="zh-TW" sz="2800" dirty="0" smtClean="0"/>
              <a:t>—</a:t>
            </a:r>
            <a:r>
              <a:rPr lang="zh-TW" altLang="en-US" sz="2800" dirty="0" smtClean="0"/>
              <a:t>學</a:t>
            </a:r>
            <a:r>
              <a:rPr lang="zh-TW" altLang="zh-TW" sz="2800" dirty="0" smtClean="0"/>
              <a:t>生</a:t>
            </a:r>
            <a:r>
              <a:rPr lang="zh-TW" altLang="en-US" sz="2800" dirty="0" smtClean="0"/>
              <a:t>的迷思與困難</a:t>
            </a:r>
            <a:r>
              <a:rPr lang="en-US" altLang="zh-TW" sz="2800" dirty="0" smtClean="0"/>
              <a:t>…</a:t>
            </a:r>
          </a:p>
          <a:p>
            <a:pPr lvl="1"/>
            <a:r>
              <a:rPr lang="zh-TW" altLang="en-US" sz="2400" dirty="0" smtClean="0"/>
              <a:t>學生常常難以判斷水溶液中應該進行何種反應。</a:t>
            </a:r>
            <a:endParaRPr lang="en-US" altLang="zh-TW" sz="2400" dirty="0" smtClean="0"/>
          </a:p>
          <a:p>
            <a:pPr lvl="1"/>
            <a:r>
              <a:rPr lang="zh-TW" altLang="en-US" sz="2400" dirty="0" smtClean="0"/>
              <a:t>緩衝液的配置。</a:t>
            </a:r>
            <a:endParaRPr lang="en-US" altLang="zh-TW" sz="2400" dirty="0"/>
          </a:p>
          <a:p>
            <a:endParaRPr lang="zh-TW" altLang="en-US" dirty="0"/>
          </a:p>
        </p:txBody>
      </p:sp>
    </p:spTree>
    <p:extLst>
      <p:ext uri="{BB962C8B-B14F-4D97-AF65-F5344CB8AC3E}">
        <p14:creationId xmlns:p14="http://schemas.microsoft.com/office/powerpoint/2010/main" val="340587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第二階段：評量結果</a:t>
            </a:r>
            <a:endParaRPr lang="zh-TW" altLang="en-US" dirty="0"/>
          </a:p>
        </p:txBody>
      </p:sp>
      <p:sp>
        <p:nvSpPr>
          <p:cNvPr id="3" name="內容版面配置區 2"/>
          <p:cNvSpPr>
            <a:spLocks noGrp="1"/>
          </p:cNvSpPr>
          <p:nvPr>
            <p:ph idx="1"/>
          </p:nvPr>
        </p:nvSpPr>
        <p:spPr/>
        <p:txBody>
          <a:bodyPr>
            <a:normAutofit/>
          </a:bodyPr>
          <a:lstStyle/>
          <a:p>
            <a:r>
              <a:rPr lang="zh-TW" altLang="zh-TW" sz="2800" dirty="0"/>
              <a:t>表現活動及評量</a:t>
            </a:r>
          </a:p>
          <a:p>
            <a:pPr lvl="1"/>
            <a:r>
              <a:rPr lang="zh-TW" altLang="zh-TW" sz="2400" dirty="0" smtClean="0"/>
              <a:t>將</a:t>
            </a:r>
            <a:r>
              <a:rPr lang="zh-TW" altLang="zh-TW" sz="2400" dirty="0"/>
              <a:t>透過哪些作業</a:t>
            </a:r>
            <a:r>
              <a:rPr lang="en-US" altLang="zh-TW" sz="2400" dirty="0"/>
              <a:t>/</a:t>
            </a:r>
            <a:r>
              <a:rPr lang="zh-TW" altLang="zh-TW" sz="2400" dirty="0"/>
              <a:t>成果或活動展現學生所學的知識及技能？</a:t>
            </a:r>
          </a:p>
          <a:p>
            <a:pPr lvl="1"/>
            <a:r>
              <a:rPr lang="zh-TW" altLang="zh-TW" sz="2400" dirty="0" smtClean="0"/>
              <a:t>要</a:t>
            </a:r>
            <a:r>
              <a:rPr lang="zh-TW" altLang="zh-TW" sz="2400" dirty="0"/>
              <a:t>用哪些規準來評量</a:t>
            </a:r>
            <a:r>
              <a:rPr lang="en-US" altLang="zh-TW" sz="2400" dirty="0" smtClean="0"/>
              <a:t>?</a:t>
            </a:r>
          </a:p>
          <a:p>
            <a:r>
              <a:rPr lang="zh-TW" altLang="zh-TW" sz="2800" dirty="0"/>
              <a:t>其他證據</a:t>
            </a:r>
          </a:p>
          <a:p>
            <a:pPr lvl="1"/>
            <a:r>
              <a:rPr lang="zh-TW" altLang="zh-TW" sz="2400" dirty="0" smtClean="0"/>
              <a:t>透過</a:t>
            </a:r>
            <a:r>
              <a:rPr lang="zh-TW" altLang="zh-TW" sz="2400" dirty="0"/>
              <a:t>其他哪些證據（如：小考、測驗、學術提示、觀察、作業、日記）學生們將會展現所期望的成就？</a:t>
            </a:r>
          </a:p>
          <a:p>
            <a:pPr lvl="1"/>
            <a:r>
              <a:rPr lang="zh-TW" altLang="zh-TW" sz="2400" dirty="0" smtClean="0"/>
              <a:t>學生</a:t>
            </a:r>
            <a:r>
              <a:rPr lang="zh-TW" altLang="zh-TW" sz="2400" dirty="0"/>
              <a:t>們將如何回饋及自我評量他們的學習</a:t>
            </a:r>
            <a:r>
              <a:rPr lang="en-US" altLang="zh-TW" sz="2400" dirty="0"/>
              <a:t>?</a:t>
            </a:r>
            <a:endParaRPr lang="zh-TW" altLang="zh-TW" sz="2400" dirty="0"/>
          </a:p>
          <a:p>
            <a:endParaRPr lang="zh-TW" altLang="en-US"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86</a:t>
            </a:fld>
            <a:endParaRPr lang="zh-TW" altLang="en-US"/>
          </a:p>
        </p:txBody>
      </p:sp>
    </p:spTree>
    <p:extLst>
      <p:ext uri="{BB962C8B-B14F-4D97-AF65-F5344CB8AC3E}">
        <p14:creationId xmlns:p14="http://schemas.microsoft.com/office/powerpoint/2010/main" val="4991765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85800"/>
            <a:ext cx="7342187" cy="1143000"/>
          </a:xfrm>
        </p:spPr>
        <p:txBody>
          <a:bodyPr>
            <a:noAutofit/>
          </a:bodyPr>
          <a:lstStyle/>
          <a:p>
            <a:pPr algn="just"/>
            <a:r>
              <a:rPr lang="zh-TW" altLang="en-US" sz="3900" dirty="0" smtClean="0"/>
              <a:t>第二階段：「</a:t>
            </a:r>
            <a:r>
              <a:rPr lang="zh-TW" altLang="en-US" sz="3900" dirty="0"/>
              <a:t>水溶液中酸鹼鹽的平衡</a:t>
            </a:r>
            <a:r>
              <a:rPr lang="zh-TW" altLang="en-US" sz="3900" dirty="0" smtClean="0"/>
              <a:t>」的評量</a:t>
            </a:r>
            <a:endParaRPr lang="zh-TW" altLang="en-US" sz="3900" dirty="0"/>
          </a:p>
        </p:txBody>
      </p:sp>
      <p:sp>
        <p:nvSpPr>
          <p:cNvPr id="3" name="內容版面配置區 2"/>
          <p:cNvSpPr>
            <a:spLocks noGrp="1"/>
          </p:cNvSpPr>
          <p:nvPr>
            <p:ph idx="1"/>
          </p:nvPr>
        </p:nvSpPr>
        <p:spPr>
          <a:xfrm>
            <a:off x="683568" y="1988840"/>
            <a:ext cx="7992888" cy="4853136"/>
          </a:xfrm>
          <a:noFill/>
        </p:spPr>
        <p:txBody>
          <a:bodyPr>
            <a:normAutofit lnSpcReduction="10000"/>
          </a:bodyPr>
          <a:lstStyle/>
          <a:p>
            <a:pPr>
              <a:lnSpc>
                <a:spcPct val="110000"/>
              </a:lnSpc>
              <a:spcBef>
                <a:spcPts val="300"/>
              </a:spcBef>
            </a:pPr>
            <a:r>
              <a:rPr lang="zh-TW" altLang="zh-TW" sz="2800" dirty="0"/>
              <a:t>表現活動及</a:t>
            </a:r>
            <a:r>
              <a:rPr lang="zh-TW" altLang="zh-TW" sz="2800" dirty="0" smtClean="0"/>
              <a:t>評量</a:t>
            </a:r>
            <a:endParaRPr lang="zh-TW" altLang="zh-TW" sz="2800" dirty="0"/>
          </a:p>
          <a:p>
            <a:pPr lvl="1">
              <a:lnSpc>
                <a:spcPct val="110000"/>
              </a:lnSpc>
              <a:spcBef>
                <a:spcPts val="300"/>
              </a:spcBef>
            </a:pPr>
            <a:r>
              <a:rPr lang="zh-TW" altLang="en-US" sz="2400" dirty="0" smtClean="0"/>
              <a:t>能夠在反應中找出布─洛酸與鹼，並能決定強弱。</a:t>
            </a:r>
            <a:endParaRPr lang="en-US" altLang="zh-TW" sz="2400" dirty="0" smtClean="0"/>
          </a:p>
          <a:p>
            <a:pPr lvl="1">
              <a:lnSpc>
                <a:spcPct val="110000"/>
              </a:lnSpc>
              <a:spcBef>
                <a:spcPts val="300"/>
              </a:spcBef>
            </a:pPr>
            <a:r>
              <a:rPr lang="zh-TW" altLang="en-US" sz="2400" dirty="0" smtClean="0"/>
              <a:t>能夠依據水溶液中的成分，判定反應與平衡的進行。</a:t>
            </a:r>
            <a:endParaRPr lang="en-US" altLang="zh-TW" sz="2400" dirty="0" smtClean="0"/>
          </a:p>
          <a:p>
            <a:pPr lvl="1">
              <a:lnSpc>
                <a:spcPct val="110000"/>
              </a:lnSpc>
              <a:spcBef>
                <a:spcPts val="300"/>
              </a:spcBef>
            </a:pPr>
            <a:r>
              <a:rPr lang="zh-TW" altLang="en-US" sz="2400" dirty="0" smtClean="0"/>
              <a:t>能夠處理緩衝溶液中加入不同酸或鹼溶液後的變化。</a:t>
            </a:r>
            <a:endParaRPr lang="en-US" altLang="zh-TW" sz="2400" dirty="0" smtClean="0"/>
          </a:p>
          <a:p>
            <a:pPr>
              <a:lnSpc>
                <a:spcPct val="110000"/>
              </a:lnSpc>
              <a:spcBef>
                <a:spcPts val="300"/>
              </a:spcBef>
            </a:pPr>
            <a:r>
              <a:rPr lang="zh-TW" altLang="zh-TW" sz="2800" dirty="0"/>
              <a:t>其他證據</a:t>
            </a:r>
          </a:p>
          <a:p>
            <a:pPr lvl="1">
              <a:lnSpc>
                <a:spcPct val="110000"/>
              </a:lnSpc>
              <a:spcBef>
                <a:spcPts val="300"/>
              </a:spcBef>
            </a:pPr>
            <a:r>
              <a:rPr lang="zh-TW" altLang="en-US" sz="2400" dirty="0" smtClean="0"/>
              <a:t>隨堂測驗─例如：酸鹼的判定與強弱比較。</a:t>
            </a:r>
            <a:endParaRPr lang="en-US" altLang="zh-TW" sz="2400" dirty="0" smtClean="0"/>
          </a:p>
          <a:p>
            <a:pPr lvl="1">
              <a:lnSpc>
                <a:spcPct val="110000"/>
              </a:lnSpc>
              <a:spcBef>
                <a:spcPts val="300"/>
              </a:spcBef>
            </a:pPr>
            <a:r>
              <a:rPr lang="zh-TW" altLang="en-US" sz="2400" dirty="0"/>
              <a:t>技能檢核</a:t>
            </a:r>
            <a:r>
              <a:rPr lang="zh-TW" altLang="en-US" sz="2400" dirty="0" smtClean="0"/>
              <a:t>─例如</a:t>
            </a:r>
            <a:r>
              <a:rPr lang="zh-TW" altLang="en-US" sz="2400" dirty="0" smtClean="0">
                <a:sym typeface="Wingdings" pitchFamily="2" charset="2"/>
              </a:rPr>
              <a:t>：</a:t>
            </a:r>
            <a:r>
              <a:rPr lang="en-US" altLang="zh-TW" sz="2400" dirty="0" smtClean="0">
                <a:sym typeface="Wingdings" pitchFamily="2" charset="2"/>
              </a:rPr>
              <a:t>(1)</a:t>
            </a:r>
            <a:r>
              <a:rPr lang="zh-TW" altLang="en-US" sz="2400" dirty="0" smtClean="0"/>
              <a:t>以</a:t>
            </a:r>
            <a:r>
              <a:rPr lang="en-US" altLang="zh-TW" sz="2400" dirty="0" smtClean="0"/>
              <a:t>0.1M </a:t>
            </a:r>
            <a:r>
              <a:rPr lang="en-US" altLang="zh-TW" sz="2400" dirty="0" err="1" smtClean="0"/>
              <a:t>NaOH</a:t>
            </a:r>
            <a:r>
              <a:rPr lang="zh-TW" altLang="en-US" sz="2400" dirty="0" smtClean="0"/>
              <a:t>滴定</a:t>
            </a:r>
            <a:r>
              <a:rPr lang="en-US" altLang="zh-TW" sz="2400" dirty="0" smtClean="0"/>
              <a:t>0.1M</a:t>
            </a:r>
            <a:r>
              <a:rPr lang="zh-TW" altLang="en-US" sz="2400" dirty="0" smtClean="0"/>
              <a:t>醋酸溶液，繪製其滴定曲線圖。</a:t>
            </a:r>
            <a:r>
              <a:rPr lang="en-US" altLang="zh-TW" sz="2400" dirty="0" smtClean="0"/>
              <a:t>(2)</a:t>
            </a:r>
            <a:r>
              <a:rPr lang="zh-TW" altLang="en-US" sz="2400" dirty="0" smtClean="0"/>
              <a:t>配製</a:t>
            </a:r>
            <a:r>
              <a:rPr lang="en-US" altLang="zh-TW" sz="2400" dirty="0" smtClean="0"/>
              <a:t>pH=5</a:t>
            </a:r>
            <a:r>
              <a:rPr lang="zh-TW" altLang="en-US" sz="2400" dirty="0" smtClean="0"/>
              <a:t>的緩衝溶液。</a:t>
            </a:r>
            <a:endParaRPr lang="en-US" altLang="zh-TW" sz="2400" dirty="0" smtClean="0"/>
          </a:p>
          <a:p>
            <a:pPr>
              <a:lnSpc>
                <a:spcPct val="110000"/>
              </a:lnSpc>
              <a:spcBef>
                <a:spcPts val="300"/>
              </a:spcBef>
            </a:pPr>
            <a:r>
              <a:rPr lang="zh-TW" altLang="en-US" sz="2800" dirty="0"/>
              <a:t>學生的自評和</a:t>
            </a:r>
            <a:r>
              <a:rPr lang="zh-TW" altLang="en-US" sz="2800" dirty="0" smtClean="0"/>
              <a:t>反省</a:t>
            </a:r>
            <a:endParaRPr lang="en-US" altLang="zh-TW" sz="2800" dirty="0" smtClean="0"/>
          </a:p>
          <a:p>
            <a:pPr lvl="1">
              <a:lnSpc>
                <a:spcPct val="110000"/>
              </a:lnSpc>
              <a:spcBef>
                <a:spcPts val="300"/>
              </a:spcBef>
            </a:pPr>
            <a:r>
              <a:rPr lang="zh-TW" altLang="en-US" sz="2400" dirty="0"/>
              <a:t>上課討論過程中，反思</a:t>
            </a:r>
            <a:r>
              <a:rPr lang="zh-TW" altLang="en-US" sz="2400" dirty="0" smtClean="0"/>
              <a:t>自己對於酸鹼反應進行的判斷是否正確。</a:t>
            </a:r>
            <a:endParaRPr lang="zh-TW" altLang="zh-TW" sz="2400" dirty="0" smtClean="0"/>
          </a:p>
          <a:p>
            <a:pPr>
              <a:lnSpc>
                <a:spcPct val="110000"/>
              </a:lnSpc>
              <a:spcBef>
                <a:spcPts val="300"/>
              </a:spcBef>
            </a:pPr>
            <a:endParaRPr lang="zh-TW" altLang="en-US"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87</a:t>
            </a:fld>
            <a:endParaRPr lang="zh-TW" altLang="en-US"/>
          </a:p>
        </p:txBody>
      </p:sp>
    </p:spTree>
    <p:extLst>
      <p:ext uri="{BB962C8B-B14F-4D97-AF65-F5344CB8AC3E}">
        <p14:creationId xmlns:p14="http://schemas.microsoft.com/office/powerpoint/2010/main" val="40339521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第三階段：學習計畫</a:t>
            </a:r>
            <a:endParaRPr lang="zh-TW" altLang="en-US" dirty="0"/>
          </a:p>
        </p:txBody>
      </p:sp>
      <p:sp>
        <p:nvSpPr>
          <p:cNvPr id="3" name="內容版面配置區 2"/>
          <p:cNvSpPr>
            <a:spLocks noGrp="1"/>
          </p:cNvSpPr>
          <p:nvPr>
            <p:ph idx="1"/>
          </p:nvPr>
        </p:nvSpPr>
        <p:spPr/>
        <p:txBody>
          <a:bodyPr>
            <a:normAutofit/>
          </a:bodyPr>
          <a:lstStyle/>
          <a:p>
            <a:r>
              <a:rPr lang="zh-TW" altLang="zh-TW" sz="2800" dirty="0"/>
              <a:t>學習計畫要涵蓋哪些學習經驗和指導會使學生能夠達到所期待的結果</a:t>
            </a:r>
            <a:r>
              <a:rPr lang="zh-TW" altLang="zh-TW" sz="2800" dirty="0" smtClean="0"/>
              <a:t>？</a:t>
            </a:r>
            <a:endParaRPr lang="zh-TW" altLang="zh-TW" sz="28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88</a:t>
            </a:fld>
            <a:endParaRPr lang="zh-TW" altLang="en-US"/>
          </a:p>
        </p:txBody>
      </p:sp>
      <p:pic>
        <p:nvPicPr>
          <p:cNvPr id="9218" name="Picture 2" descr="C:\Users\IrisLan\Dropbox\Camera Uploads\2012-12-22 10.31.08.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27584" y="2780928"/>
            <a:ext cx="3968606"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IrisLan\Dropbox\Camera Uploads\2012-12-24 10.47.05.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44008" y="3951804"/>
            <a:ext cx="3950208" cy="2365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2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6013" y="476672"/>
            <a:ext cx="7342187" cy="1143000"/>
          </a:xfrm>
        </p:spPr>
        <p:txBody>
          <a:bodyPr>
            <a:noAutofit/>
          </a:bodyPr>
          <a:lstStyle/>
          <a:p>
            <a:pPr algn="just"/>
            <a:r>
              <a:rPr lang="zh-TW" altLang="en-US" sz="3900" dirty="0" smtClean="0"/>
              <a:t>第三階段：「</a:t>
            </a:r>
            <a:r>
              <a:rPr lang="zh-TW" altLang="en-US" sz="3900" dirty="0"/>
              <a:t>水溶液中酸鹼鹽的平衡」</a:t>
            </a:r>
            <a:r>
              <a:rPr lang="zh-TW" altLang="en-US" sz="3900" dirty="0" smtClean="0"/>
              <a:t>的學習活動</a:t>
            </a:r>
            <a:endParaRPr lang="zh-TW" altLang="en-US" sz="3900" dirty="0"/>
          </a:p>
        </p:txBody>
      </p:sp>
      <p:sp>
        <p:nvSpPr>
          <p:cNvPr id="4" name="投影片編號版面配置區 3"/>
          <p:cNvSpPr>
            <a:spLocks noGrp="1"/>
          </p:cNvSpPr>
          <p:nvPr>
            <p:ph type="sldNum" sz="quarter" idx="12"/>
          </p:nvPr>
        </p:nvSpPr>
        <p:spPr/>
        <p:txBody>
          <a:bodyPr/>
          <a:lstStyle/>
          <a:p>
            <a:fld id="{B4BA8F3B-094D-4FED-AA4D-B22C5BB15A5C}" type="slidenum">
              <a:rPr lang="zh-TW" altLang="en-US" smtClean="0"/>
              <a:t>89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873243478"/>
              </p:ext>
            </p:extLst>
          </p:nvPr>
        </p:nvGraphicFramePr>
        <p:xfrm>
          <a:off x="539552" y="1772816"/>
          <a:ext cx="8280920" cy="4686672"/>
        </p:xfrm>
        <a:graphic>
          <a:graphicData uri="http://schemas.openxmlformats.org/drawingml/2006/table">
            <a:tbl>
              <a:tblPr firstRow="1" firstCol="1" bandRow="1">
                <a:tableStyleId>{BC89EF96-8CEA-46FF-86C4-4CE0E7609802}</a:tableStyleId>
              </a:tblPr>
              <a:tblGrid>
                <a:gridCol w="1080121"/>
                <a:gridCol w="6017811"/>
                <a:gridCol w="1182988"/>
              </a:tblGrid>
              <a:tr h="648072">
                <a:tc>
                  <a:txBody>
                    <a:bodyPr/>
                    <a:lstStyle/>
                    <a:p>
                      <a:pPr algn="ctr">
                        <a:spcAft>
                          <a:spcPts val="0"/>
                        </a:spcAft>
                      </a:pPr>
                      <a:r>
                        <a:rPr lang="zh-TW" sz="1800" kern="100" dirty="0">
                          <a:effectLst/>
                        </a:rPr>
                        <a:t>活動名稱</a:t>
                      </a:r>
                    </a:p>
                    <a:p>
                      <a:pPr algn="ctr">
                        <a:spcAft>
                          <a:spcPts val="0"/>
                        </a:spcAft>
                      </a:pPr>
                      <a:r>
                        <a:rPr lang="en-US" sz="1800" kern="100" dirty="0">
                          <a:effectLst/>
                        </a:rPr>
                        <a:t>(</a:t>
                      </a:r>
                      <a:r>
                        <a:rPr lang="zh-TW" sz="1800" kern="100" dirty="0">
                          <a:effectLst/>
                        </a:rPr>
                        <a:t>時間</a:t>
                      </a:r>
                      <a:r>
                        <a:rPr lang="en-US" sz="1800" kern="100" dirty="0">
                          <a:effectLst/>
                        </a:rPr>
                        <a:t>)</a:t>
                      </a:r>
                      <a:endParaRPr lang="zh-TW" sz="1800" b="0" kern="100" dirty="0">
                        <a:solidFill>
                          <a:schemeClr val="tx1"/>
                        </a:solidFill>
                        <a:effectLst/>
                        <a:latin typeface="Calibri"/>
                        <a:ea typeface="新細明體"/>
                        <a:cs typeface="Times New Roman"/>
                      </a:endParaRPr>
                    </a:p>
                  </a:txBody>
                  <a:tcPr marL="68580" marR="68580" marT="0" marB="0" anchor="ctr"/>
                </a:tc>
                <a:tc>
                  <a:txBody>
                    <a:bodyPr/>
                    <a:lstStyle/>
                    <a:p>
                      <a:pPr algn="ctr">
                        <a:spcAft>
                          <a:spcPts val="0"/>
                        </a:spcAft>
                      </a:pPr>
                      <a:r>
                        <a:rPr lang="zh-TW" sz="1800" kern="100" dirty="0">
                          <a:effectLst/>
                        </a:rPr>
                        <a:t>內容描述、流程、時間</a:t>
                      </a:r>
                      <a:endParaRPr lang="zh-TW" sz="1800" b="0" kern="100" dirty="0">
                        <a:solidFill>
                          <a:schemeClr val="tx1"/>
                        </a:solidFill>
                        <a:effectLst/>
                        <a:latin typeface="Calibri"/>
                        <a:ea typeface="新細明體"/>
                        <a:cs typeface="Times New Roman"/>
                      </a:endParaRPr>
                    </a:p>
                  </a:txBody>
                  <a:tcPr marL="68580" marR="68580" marT="0" marB="0" anchor="ctr"/>
                </a:tc>
                <a:tc>
                  <a:txBody>
                    <a:bodyPr/>
                    <a:lstStyle/>
                    <a:p>
                      <a:pPr algn="ctr">
                        <a:spcAft>
                          <a:spcPts val="0"/>
                        </a:spcAft>
                      </a:pPr>
                      <a:r>
                        <a:rPr lang="zh-TW" sz="1800" kern="100" dirty="0">
                          <a:effectLst/>
                        </a:rPr>
                        <a:t>學習指導</a:t>
                      </a:r>
                    </a:p>
                    <a:p>
                      <a:pPr algn="ctr">
                        <a:spcAft>
                          <a:spcPts val="0"/>
                        </a:spcAft>
                      </a:pPr>
                      <a:r>
                        <a:rPr lang="zh-TW" sz="1800" kern="100" dirty="0">
                          <a:effectLst/>
                        </a:rPr>
                        <a:t>注意事項</a:t>
                      </a:r>
                      <a:endParaRPr lang="zh-TW" sz="1800" b="0" kern="100" dirty="0">
                        <a:solidFill>
                          <a:schemeClr val="tx1"/>
                        </a:solidFill>
                        <a:effectLst/>
                        <a:latin typeface="Calibri"/>
                        <a:ea typeface="新細明體"/>
                        <a:cs typeface="Times New Roman"/>
                      </a:endParaRPr>
                    </a:p>
                  </a:txBody>
                  <a:tcPr marL="68580" marR="68580" marT="0" marB="0" anchor="ctr"/>
                </a:tc>
              </a:tr>
              <a:tr h="2529740">
                <a:tc>
                  <a:txBody>
                    <a:bodyPr/>
                    <a:lstStyle/>
                    <a:p>
                      <a:pPr>
                        <a:spcAft>
                          <a:spcPts val="0"/>
                        </a:spcAft>
                      </a:pPr>
                      <a:r>
                        <a:rPr lang="en-US" sz="1800" kern="100" dirty="0">
                          <a:effectLst/>
                        </a:rPr>
                        <a:t> </a:t>
                      </a:r>
                      <a:endParaRPr lang="zh-TW" sz="1800" kern="100" dirty="0">
                        <a:effectLst/>
                      </a:endParaRPr>
                    </a:p>
                    <a:p>
                      <a:pPr algn="ctr">
                        <a:spcAft>
                          <a:spcPts val="0"/>
                        </a:spcAft>
                      </a:pPr>
                      <a:r>
                        <a:rPr lang="zh-TW" altLang="en-US" sz="1800" kern="100" dirty="0" smtClean="0">
                          <a:effectLst/>
                        </a:rPr>
                        <a:t>認識緩衝溶液</a:t>
                      </a:r>
                      <a:endParaRPr lang="en-US" altLang="zh-TW" sz="1800" kern="100" dirty="0" smtClean="0">
                        <a:effectLst/>
                      </a:endParaRPr>
                    </a:p>
                    <a:p>
                      <a:pPr algn="ctr">
                        <a:spcAft>
                          <a:spcPts val="0"/>
                        </a:spcAft>
                      </a:pPr>
                      <a:r>
                        <a:rPr lang="en-US" altLang="zh-TW" sz="1800" kern="100" dirty="0" smtClean="0">
                          <a:effectLst/>
                        </a:rPr>
                        <a:t>(30</a:t>
                      </a:r>
                      <a:r>
                        <a:rPr lang="zh-TW" altLang="en-US" sz="1800" kern="100" dirty="0" smtClean="0">
                          <a:effectLst/>
                        </a:rPr>
                        <a:t>分鐘</a:t>
                      </a:r>
                      <a:r>
                        <a:rPr lang="en-US" altLang="zh-TW" sz="1800" kern="100" dirty="0" smtClean="0">
                          <a:effectLst/>
                        </a:rPr>
                        <a:t>)</a:t>
                      </a:r>
                      <a:endParaRPr lang="zh-TW" sz="1800" b="0" kern="100" dirty="0">
                        <a:solidFill>
                          <a:schemeClr val="tx1"/>
                        </a:solidFill>
                        <a:effectLst/>
                        <a:latin typeface="Calibri"/>
                        <a:ea typeface="新細明體"/>
                        <a:cs typeface="Times New Roman"/>
                      </a:endParaRPr>
                    </a:p>
                  </a:txBody>
                  <a:tcPr marL="68580" marR="68580" marT="0" marB="0"/>
                </a:tc>
                <a:tc>
                  <a:txBody>
                    <a:bodyPr/>
                    <a:lstStyle/>
                    <a:p>
                      <a:r>
                        <a:rPr lang="en-US" sz="1800" kern="100" dirty="0" smtClean="0">
                          <a:effectLst/>
                        </a:rPr>
                        <a:t> </a:t>
                      </a:r>
                      <a:r>
                        <a:rPr lang="zh-TW" altLang="zh-TW" sz="1800" kern="1200" dirty="0" smtClean="0">
                          <a:effectLst/>
                        </a:rPr>
                        <a:t>【</a:t>
                      </a:r>
                      <a:r>
                        <a:rPr lang="zh-TW" altLang="en-US" sz="1800" kern="1200" dirty="0" smtClean="0">
                          <a:effectLst/>
                        </a:rPr>
                        <a:t>開展</a:t>
                      </a:r>
                      <a:r>
                        <a:rPr lang="zh-TW" altLang="zh-TW" sz="1800" kern="1200" dirty="0" smtClean="0">
                          <a:effectLst/>
                        </a:rPr>
                        <a:t>活動】</a:t>
                      </a:r>
                    </a:p>
                    <a:p>
                      <a:r>
                        <a:rPr lang="en-US" altLang="zh-TW" sz="1900" baseline="0" dirty="0" smtClean="0"/>
                        <a:t>1.</a:t>
                      </a:r>
                      <a:r>
                        <a:rPr lang="zh-TW" altLang="zh-TW" sz="1900" baseline="0" dirty="0" smtClean="0"/>
                        <a:t>內容</a:t>
                      </a:r>
                      <a:r>
                        <a:rPr lang="zh-TW" altLang="en-US" sz="1900" baseline="0" dirty="0" smtClean="0"/>
                        <a:t>：請學生分組討論在共軛酸鹼對溶液中加入強酸、強鹼與水後的</a:t>
                      </a:r>
                      <a:r>
                        <a:rPr lang="en-US" altLang="zh-TW" sz="1900" baseline="0" dirty="0" smtClean="0"/>
                        <a:t>pH</a:t>
                      </a:r>
                      <a:r>
                        <a:rPr lang="zh-TW" altLang="en-US" sz="1900" baseline="0" dirty="0" smtClean="0"/>
                        <a:t>值變化，並討論其原理與規則。</a:t>
                      </a:r>
                      <a:endParaRPr lang="en-US" altLang="zh-TW" sz="1900" baseline="0" dirty="0" smtClean="0"/>
                    </a:p>
                    <a:p>
                      <a:r>
                        <a:rPr lang="en-US" altLang="zh-TW" sz="1900" kern="1200" baseline="0" dirty="0" smtClean="0">
                          <a:effectLst/>
                        </a:rPr>
                        <a:t>2.</a:t>
                      </a:r>
                      <a:r>
                        <a:rPr lang="zh-TW" altLang="zh-TW" sz="1900" kern="1200" dirty="0" smtClean="0">
                          <a:effectLst/>
                        </a:rPr>
                        <a:t>流程</a:t>
                      </a:r>
                    </a:p>
                    <a:p>
                      <a:pPr lvl="0"/>
                      <a:r>
                        <a:rPr lang="en-US" altLang="zh-TW" sz="1900" kern="1200" dirty="0" smtClean="0">
                          <a:effectLst/>
                        </a:rPr>
                        <a:t>(1)</a:t>
                      </a:r>
                      <a:r>
                        <a:rPr lang="zh-TW" altLang="en-US" sz="1900" kern="1200" dirty="0" smtClean="0">
                          <a:effectLst/>
                        </a:rPr>
                        <a:t>全班討論：</a:t>
                      </a:r>
                      <a:r>
                        <a:rPr lang="en-US" altLang="zh-TW" sz="1900" kern="1200" dirty="0" smtClean="0">
                          <a:effectLst/>
                        </a:rPr>
                        <a:t>CH</a:t>
                      </a:r>
                      <a:r>
                        <a:rPr lang="en-US" altLang="zh-TW" sz="1900" kern="1200" baseline="-25000" dirty="0" smtClean="0">
                          <a:effectLst/>
                        </a:rPr>
                        <a:t>3</a:t>
                      </a:r>
                      <a:r>
                        <a:rPr lang="en-US" altLang="zh-TW" sz="1900" kern="1200" dirty="0" smtClean="0">
                          <a:effectLst/>
                        </a:rPr>
                        <a:t>COOH</a:t>
                      </a:r>
                      <a:r>
                        <a:rPr lang="zh-TW" altLang="zh-TW" sz="1900" kern="1200" dirty="0" smtClean="0">
                          <a:effectLst/>
                        </a:rPr>
                        <a:t>與</a:t>
                      </a:r>
                      <a:r>
                        <a:rPr lang="en-US" altLang="zh-TW" sz="1900" kern="1200" dirty="0" smtClean="0">
                          <a:effectLst/>
                        </a:rPr>
                        <a:t>CH</a:t>
                      </a:r>
                      <a:r>
                        <a:rPr lang="en-US" altLang="zh-TW" sz="1900" kern="1200" baseline="-25000" dirty="0" smtClean="0">
                          <a:effectLst/>
                        </a:rPr>
                        <a:t>3</a:t>
                      </a:r>
                      <a:r>
                        <a:rPr lang="en-US" altLang="zh-TW" sz="1900" kern="1200" dirty="0" smtClean="0">
                          <a:effectLst/>
                        </a:rPr>
                        <a:t>COONa</a:t>
                      </a:r>
                      <a:r>
                        <a:rPr lang="zh-TW" altLang="zh-TW" sz="1900" kern="1200" dirty="0" smtClean="0">
                          <a:effectLst/>
                        </a:rPr>
                        <a:t>各</a:t>
                      </a:r>
                      <a:r>
                        <a:rPr lang="en-US" altLang="zh-TW" sz="1900" kern="1200" dirty="0" smtClean="0">
                          <a:effectLst/>
                        </a:rPr>
                        <a:t>0.1</a:t>
                      </a:r>
                      <a:r>
                        <a:rPr lang="zh-TW" altLang="zh-TW" sz="1900" kern="1200" dirty="0" smtClean="0">
                          <a:effectLst/>
                        </a:rPr>
                        <a:t>莫耳溶於</a:t>
                      </a:r>
                      <a:r>
                        <a:rPr lang="en-US" altLang="zh-TW" sz="1900" kern="1200" dirty="0" smtClean="0">
                          <a:effectLst/>
                        </a:rPr>
                        <a:t>1</a:t>
                      </a:r>
                      <a:r>
                        <a:rPr lang="zh-TW" altLang="zh-TW" sz="1900" kern="1200" dirty="0" smtClean="0">
                          <a:effectLst/>
                        </a:rPr>
                        <a:t>公升水中</a:t>
                      </a:r>
                      <a:r>
                        <a:rPr lang="zh-TW" altLang="en-US" sz="1900" kern="1200" dirty="0" smtClean="0">
                          <a:effectLst/>
                        </a:rPr>
                        <a:t>的</a:t>
                      </a:r>
                      <a:r>
                        <a:rPr lang="en-US" altLang="zh-TW" sz="1900" kern="1200" dirty="0" smtClean="0">
                          <a:effectLst/>
                        </a:rPr>
                        <a:t>pH</a:t>
                      </a:r>
                      <a:r>
                        <a:rPr lang="zh-TW" altLang="en-US" sz="1900" kern="1200" dirty="0" smtClean="0">
                          <a:effectLst/>
                        </a:rPr>
                        <a:t>值。</a:t>
                      </a:r>
                      <a:r>
                        <a:rPr lang="en-US" altLang="zh-TW" sz="1900" kern="1200" dirty="0" smtClean="0">
                          <a:effectLst/>
                        </a:rPr>
                        <a:t>(2</a:t>
                      </a:r>
                      <a:r>
                        <a:rPr lang="zh-TW" altLang="zh-TW" sz="1900" kern="1200" dirty="0" smtClean="0">
                          <a:effectLst/>
                        </a:rPr>
                        <a:t>分鐘</a:t>
                      </a:r>
                      <a:r>
                        <a:rPr lang="en-US" altLang="zh-TW" sz="1900" kern="1200" dirty="0" smtClean="0">
                          <a:effectLst/>
                        </a:rPr>
                        <a:t>)</a:t>
                      </a:r>
                    </a:p>
                    <a:p>
                      <a:pPr lvl="0"/>
                      <a:r>
                        <a:rPr lang="en-US" altLang="zh-TW" sz="1900" kern="1200" dirty="0" smtClean="0">
                          <a:effectLst/>
                        </a:rPr>
                        <a:t>(2)</a:t>
                      </a:r>
                      <a:r>
                        <a:rPr lang="zh-TW" altLang="en-US" sz="1900" kern="1200" dirty="0" smtClean="0">
                          <a:effectLst/>
                        </a:rPr>
                        <a:t>全班討論：上述溶液中加入</a:t>
                      </a:r>
                      <a:r>
                        <a:rPr lang="en-US" altLang="zh-TW" sz="1900" kern="1200" dirty="0" smtClean="0">
                          <a:effectLst/>
                        </a:rPr>
                        <a:t>0.01</a:t>
                      </a:r>
                      <a:r>
                        <a:rPr lang="zh-TW" altLang="en-US" sz="1900" kern="1200" dirty="0" smtClean="0">
                          <a:effectLst/>
                        </a:rPr>
                        <a:t>莫耳鹽酸後的</a:t>
                      </a:r>
                      <a:r>
                        <a:rPr lang="en-US" altLang="zh-TW" sz="1900" kern="1200" dirty="0" smtClean="0">
                          <a:effectLst/>
                        </a:rPr>
                        <a:t>pH</a:t>
                      </a:r>
                      <a:r>
                        <a:rPr lang="zh-TW" altLang="en-US" sz="1900" kern="1200" dirty="0" smtClean="0">
                          <a:effectLst/>
                        </a:rPr>
                        <a:t>值。</a:t>
                      </a:r>
                      <a:r>
                        <a:rPr lang="en-US" altLang="zh-TW" sz="1900" kern="1200" dirty="0" smtClean="0">
                          <a:effectLst/>
                        </a:rPr>
                        <a:t>(3</a:t>
                      </a:r>
                      <a:r>
                        <a:rPr lang="zh-TW" altLang="zh-TW" sz="1900" kern="1200" dirty="0" smtClean="0">
                          <a:effectLst/>
                        </a:rPr>
                        <a:t>分鐘</a:t>
                      </a:r>
                      <a:r>
                        <a:rPr lang="en-US" altLang="zh-TW" sz="1900" kern="1200" dirty="0" smtClean="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900" kern="1200" dirty="0" smtClean="0">
                          <a:effectLst/>
                        </a:rPr>
                        <a:t>(3)</a:t>
                      </a:r>
                      <a:r>
                        <a:rPr lang="zh-TW" altLang="en-US" sz="1900" kern="1200" dirty="0" smtClean="0">
                          <a:effectLst/>
                        </a:rPr>
                        <a:t>分組討論：上述溶液分別加入</a:t>
                      </a:r>
                      <a:r>
                        <a:rPr lang="en-US" altLang="zh-TW" sz="1900" kern="1200" dirty="0" smtClean="0">
                          <a:effectLst/>
                        </a:rPr>
                        <a:t>0.1</a:t>
                      </a:r>
                      <a:r>
                        <a:rPr lang="zh-TW" altLang="en-US" sz="1900" kern="1200" dirty="0" smtClean="0">
                          <a:effectLst/>
                        </a:rPr>
                        <a:t>莫耳鹽酸、</a:t>
                      </a:r>
                      <a:r>
                        <a:rPr lang="en-US" altLang="zh-TW" sz="1900" kern="1200" dirty="0" smtClean="0">
                          <a:effectLst/>
                        </a:rPr>
                        <a:t>0.01</a:t>
                      </a:r>
                      <a:r>
                        <a:rPr lang="zh-TW" altLang="zh-TW" sz="1900" kern="1200" dirty="0" smtClean="0">
                          <a:effectLst/>
                        </a:rPr>
                        <a:t>莫耳</a:t>
                      </a:r>
                      <a:r>
                        <a:rPr lang="zh-TW" altLang="en-US" sz="1900" kern="1200" dirty="0" smtClean="0">
                          <a:effectLst/>
                        </a:rPr>
                        <a:t>與</a:t>
                      </a:r>
                      <a:r>
                        <a:rPr lang="en-US" altLang="zh-TW" sz="1900" kern="1200" dirty="0" smtClean="0">
                          <a:effectLst/>
                        </a:rPr>
                        <a:t>0.1</a:t>
                      </a:r>
                      <a:r>
                        <a:rPr lang="zh-TW" altLang="en-US" sz="1900" kern="1200" dirty="0" smtClean="0">
                          <a:effectLst/>
                        </a:rPr>
                        <a:t>莫耳</a:t>
                      </a:r>
                      <a:r>
                        <a:rPr lang="en-US" altLang="zh-TW" sz="1900" kern="1200" dirty="0" err="1" smtClean="0">
                          <a:effectLst/>
                        </a:rPr>
                        <a:t>NaOH</a:t>
                      </a:r>
                      <a:r>
                        <a:rPr lang="zh-TW" altLang="en-US" sz="1900" kern="1200" dirty="0" smtClean="0">
                          <a:effectLst/>
                        </a:rPr>
                        <a:t>、九倍體積的水後，</a:t>
                      </a:r>
                      <a:r>
                        <a:rPr lang="en-US" altLang="zh-TW" sz="1900" kern="1200" dirty="0" smtClean="0">
                          <a:effectLst/>
                        </a:rPr>
                        <a:t>pH</a:t>
                      </a:r>
                      <a:r>
                        <a:rPr lang="zh-TW" altLang="en-US" sz="1900" kern="1200" dirty="0" smtClean="0">
                          <a:effectLst/>
                        </a:rPr>
                        <a:t>值大小。</a:t>
                      </a:r>
                      <a:r>
                        <a:rPr lang="en-US" altLang="zh-TW" sz="1900" kern="1200" dirty="0" smtClean="0">
                          <a:effectLst/>
                        </a:rPr>
                        <a:t>(15</a:t>
                      </a:r>
                      <a:r>
                        <a:rPr lang="zh-TW" altLang="zh-TW" sz="1900" kern="1200" dirty="0" smtClean="0">
                          <a:effectLst/>
                        </a:rPr>
                        <a:t>分鐘</a:t>
                      </a:r>
                      <a:r>
                        <a:rPr lang="en-US" altLang="zh-TW" sz="1900" kern="1200" dirty="0" smtClean="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900" kern="1200" dirty="0" smtClean="0">
                          <a:effectLst/>
                        </a:rPr>
                        <a:t>(4)</a:t>
                      </a:r>
                      <a:r>
                        <a:rPr lang="zh-TW" altLang="en-US" sz="1900" kern="1200" dirty="0" smtClean="0">
                          <a:effectLst/>
                        </a:rPr>
                        <a:t>全班討論：</a:t>
                      </a:r>
                      <a:r>
                        <a:rPr lang="en-US" altLang="zh-TW" sz="1900" kern="1200" dirty="0" smtClean="0">
                          <a:effectLst/>
                        </a:rPr>
                        <a:t>pH</a:t>
                      </a:r>
                      <a:r>
                        <a:rPr lang="zh-TW" altLang="en-US" sz="1900" kern="1200" dirty="0" smtClean="0">
                          <a:effectLst/>
                        </a:rPr>
                        <a:t>值變化的原因，推導出規則與原理。</a:t>
                      </a:r>
                      <a:r>
                        <a:rPr lang="en-US" altLang="zh-TW" sz="1900" kern="1200" dirty="0" smtClean="0">
                          <a:effectLst/>
                        </a:rPr>
                        <a:t>(5</a:t>
                      </a:r>
                      <a:r>
                        <a:rPr lang="zh-TW" altLang="en-US" sz="1900" kern="1200" dirty="0" smtClean="0">
                          <a:effectLst/>
                        </a:rPr>
                        <a:t>分鐘</a:t>
                      </a:r>
                      <a:r>
                        <a:rPr lang="en-US" altLang="zh-TW" sz="1900" kern="1200" dirty="0" smtClean="0">
                          <a:effectLst/>
                        </a:rPr>
                        <a:t>)</a:t>
                      </a:r>
                      <a:endParaRPr lang="zh-TW" altLang="zh-TW" sz="1900" kern="1200" dirty="0" smtClean="0">
                        <a:effectLst/>
                      </a:endParaRPr>
                    </a:p>
                    <a:p>
                      <a:r>
                        <a:rPr lang="en-US" altLang="zh-TW" sz="1900" kern="1200" dirty="0" smtClean="0">
                          <a:effectLst/>
                        </a:rPr>
                        <a:t>3.</a:t>
                      </a:r>
                      <a:r>
                        <a:rPr lang="zh-TW" altLang="zh-TW" sz="1900" kern="1200" dirty="0" smtClean="0">
                          <a:effectLst/>
                        </a:rPr>
                        <a:t>學生活動</a:t>
                      </a:r>
                      <a:r>
                        <a:rPr lang="zh-TW" altLang="en-US" sz="1900" kern="1200" dirty="0" smtClean="0">
                          <a:effectLst/>
                        </a:rPr>
                        <a:t>：</a:t>
                      </a:r>
                      <a:r>
                        <a:rPr lang="zh-TW" altLang="zh-TW" sz="1900" kern="1200" dirty="0" smtClean="0">
                          <a:effectLst/>
                        </a:rPr>
                        <a:t>參與</a:t>
                      </a:r>
                      <a:r>
                        <a:rPr lang="zh-TW" altLang="en-US" sz="1900" kern="1200" dirty="0" smtClean="0">
                          <a:effectLst/>
                        </a:rPr>
                        <a:t>小組與</a:t>
                      </a:r>
                      <a:r>
                        <a:rPr lang="zh-TW" altLang="zh-TW" sz="1900" kern="1200" dirty="0" smtClean="0">
                          <a:effectLst/>
                        </a:rPr>
                        <a:t>全班討論</a:t>
                      </a:r>
                      <a:r>
                        <a:rPr lang="zh-TW" altLang="en-US" sz="1900" kern="1200" dirty="0" smtClean="0">
                          <a:effectLst/>
                        </a:rPr>
                        <a:t>。</a:t>
                      </a:r>
                      <a:endParaRPr lang="zh-TW" sz="1900" b="0" kern="100" dirty="0">
                        <a:solidFill>
                          <a:schemeClr val="tx1"/>
                        </a:solidFill>
                        <a:effectLst/>
                        <a:latin typeface="Calibri"/>
                        <a:ea typeface="新細明體"/>
                        <a:cs typeface="Times New Roman"/>
                      </a:endParaRPr>
                    </a:p>
                  </a:txBody>
                  <a:tcPr marL="68580" marR="68580" marT="0" marB="0"/>
                </a:tc>
                <a:tc>
                  <a:txBody>
                    <a:bodyPr/>
                    <a:lstStyle/>
                    <a:p>
                      <a:pPr>
                        <a:spcAft>
                          <a:spcPts val="0"/>
                        </a:spcAft>
                      </a:pPr>
                      <a:r>
                        <a:rPr lang="en-US" sz="1800" kern="100" dirty="0">
                          <a:effectLst/>
                        </a:rPr>
                        <a:t> </a:t>
                      </a:r>
                      <a:r>
                        <a:rPr lang="en-US" sz="1800" kern="100" dirty="0" smtClean="0">
                          <a:effectLst/>
                        </a:rPr>
                        <a:t>1.</a:t>
                      </a:r>
                      <a:r>
                        <a:rPr lang="zh-TW" altLang="en-US" sz="1800" kern="100" dirty="0" smtClean="0">
                          <a:effectLst/>
                        </a:rPr>
                        <a:t>留意學生對於平衡變動計算的掌握。</a:t>
                      </a:r>
                      <a:endParaRPr lang="en-US" altLang="zh-TW" sz="1800" kern="100" dirty="0" smtClean="0">
                        <a:effectLst/>
                      </a:endParaRPr>
                    </a:p>
                    <a:p>
                      <a:pPr>
                        <a:spcAft>
                          <a:spcPts val="0"/>
                        </a:spcAft>
                      </a:pPr>
                      <a:r>
                        <a:rPr lang="en-US" altLang="zh-TW" sz="1800" kern="100" dirty="0" smtClean="0">
                          <a:effectLst/>
                        </a:rPr>
                        <a:t>2.</a:t>
                      </a:r>
                      <a:r>
                        <a:rPr lang="zh-TW" altLang="en-US" sz="1800" kern="100" dirty="0" smtClean="0">
                          <a:effectLst/>
                        </a:rPr>
                        <a:t>將活動與酸鹼平衡及反應做串聯。</a:t>
                      </a:r>
                      <a:endParaRPr lang="zh-TW" sz="1800" b="0" kern="100" dirty="0">
                        <a:solidFill>
                          <a:schemeClr val="tx1"/>
                        </a:solidFill>
                        <a:effectLst/>
                        <a:latin typeface="Times New Roman" pitchFamily="18" charset="0"/>
                        <a:ea typeface="+mn-ea"/>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526119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5278" y="1700808"/>
            <a:ext cx="7272808" cy="3384376"/>
          </a:xfrm>
          <a:prstGeom prst="rect">
            <a:avLst/>
          </a:prstGeom>
        </p:spPr>
        <p:txBody>
          <a:bodyPr>
            <a:normAutofit/>
          </a:bodyPr>
          <a:lstStyle/>
          <a:p>
            <a:pPr marL="0" indent="0" eaLnBrk="1" hangingPunct="1">
              <a:buFont typeface="Arial" charset="0"/>
              <a:buNone/>
              <a:defRPr/>
            </a:pPr>
            <a:r>
              <a:rPr lang="zh-TW" altLang="zh-TW" sz="3200" dirty="0">
                <a:latin typeface="標楷體" pitchFamily="65" charset="-120"/>
                <a:ea typeface="標楷體" pitchFamily="65" charset="-120"/>
              </a:rPr>
              <a:t>學習</a:t>
            </a:r>
            <a:r>
              <a:rPr lang="zh-TW" altLang="zh-TW" sz="3200" dirty="0" smtClean="0">
                <a:latin typeface="標楷體" pitchFamily="65" charset="-120"/>
                <a:ea typeface="標楷體" pitchFamily="65" charset="-120"/>
              </a:rPr>
              <a:t>是</a:t>
            </a:r>
            <a:r>
              <a:rPr lang="en-US" altLang="zh-TW" sz="3200" dirty="0" smtClean="0">
                <a:latin typeface="標楷體" pitchFamily="65" charset="-120"/>
                <a:ea typeface="標楷體" pitchFamily="65" charset="-120"/>
              </a:rPr>
              <a:t>……</a:t>
            </a:r>
          </a:p>
          <a:p>
            <a:pPr marL="0" indent="0" eaLnBrk="1" hangingPunct="1">
              <a:buFont typeface="Arial" charset="0"/>
              <a:buNone/>
              <a:defRPr/>
            </a:pPr>
            <a:r>
              <a:rPr lang="zh-TW" altLang="zh-TW" sz="3200" dirty="0" smtClean="0">
                <a:latin typeface="標楷體" pitchFamily="65" charset="-120"/>
                <a:ea typeface="標楷體" pitchFamily="65" charset="-120"/>
              </a:rPr>
              <a:t>透過</a:t>
            </a:r>
            <a:r>
              <a:rPr lang="zh-TW" altLang="zh-TW" sz="3200" dirty="0">
                <a:latin typeface="標楷體" pitchFamily="65" charset="-120"/>
                <a:ea typeface="標楷體" pitchFamily="65" charset="-120"/>
              </a:rPr>
              <a:t>和事物的相遇與</a:t>
            </a:r>
            <a:r>
              <a:rPr lang="zh-TW" altLang="zh-TW" sz="3200" dirty="0" smtClean="0">
                <a:latin typeface="標楷體" pitchFamily="65" charset="-120"/>
                <a:ea typeface="標楷體" pitchFamily="65" charset="-120"/>
              </a:rPr>
              <a:t>對話</a:t>
            </a:r>
            <a:r>
              <a:rPr lang="zh-TW" altLang="en-US" sz="3200" dirty="0">
                <a:latin typeface="標楷體" pitchFamily="65" charset="-120"/>
                <a:ea typeface="標楷體" pitchFamily="65" charset="-120"/>
              </a:rPr>
              <a:t>──</a:t>
            </a:r>
            <a:r>
              <a:rPr lang="zh-TW" altLang="zh-TW" sz="3200" dirty="0" smtClean="0">
                <a:latin typeface="標楷體" pitchFamily="65" charset="-120"/>
                <a:ea typeface="標楷體" pitchFamily="65" charset="-120"/>
              </a:rPr>
              <a:t>構築</a:t>
            </a:r>
            <a:r>
              <a:rPr lang="zh-TW" altLang="zh-TW" sz="3200" dirty="0">
                <a:latin typeface="標楷體" pitchFamily="65" charset="-120"/>
                <a:ea typeface="標楷體" pitchFamily="65" charset="-120"/>
              </a:rPr>
              <a:t>世界</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0" indent="0" eaLnBrk="1" hangingPunct="1">
              <a:buFont typeface="Arial" charset="0"/>
              <a:buNone/>
              <a:defRPr/>
            </a:pPr>
            <a:r>
              <a:rPr lang="zh-TW" altLang="zh-TW" sz="3200" dirty="0" smtClean="0">
                <a:latin typeface="標楷體" pitchFamily="65" charset="-120"/>
                <a:ea typeface="標楷體" pitchFamily="65" charset="-120"/>
              </a:rPr>
              <a:t>與</a:t>
            </a:r>
            <a:r>
              <a:rPr lang="zh-TW" altLang="zh-TW" sz="3200" dirty="0">
                <a:latin typeface="標楷體" pitchFamily="65" charset="-120"/>
                <a:ea typeface="標楷體" pitchFamily="65" charset="-120"/>
              </a:rPr>
              <a:t>他人的相遇與</a:t>
            </a:r>
            <a:r>
              <a:rPr lang="zh-TW" altLang="zh-TW" sz="3200" dirty="0" smtClean="0">
                <a:latin typeface="標楷體" pitchFamily="65" charset="-120"/>
                <a:ea typeface="標楷體" pitchFamily="65" charset="-120"/>
              </a:rPr>
              <a:t>對話</a:t>
            </a:r>
            <a:r>
              <a:rPr lang="zh-TW" altLang="en-US"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構築</a:t>
            </a:r>
            <a:r>
              <a:rPr lang="zh-TW" altLang="zh-TW" sz="3200" dirty="0">
                <a:latin typeface="標楷體" pitchFamily="65" charset="-120"/>
                <a:ea typeface="標楷體" pitchFamily="65" charset="-120"/>
              </a:rPr>
              <a:t>同伴</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0" indent="0" eaLnBrk="1" hangingPunct="1">
              <a:buFont typeface="Arial" charset="0"/>
              <a:buNone/>
              <a:defRPr/>
            </a:pPr>
            <a:r>
              <a:rPr lang="zh-TW" altLang="zh-TW" sz="3200" dirty="0" smtClean="0">
                <a:latin typeface="標楷體" pitchFamily="65" charset="-120"/>
                <a:ea typeface="標楷體" pitchFamily="65" charset="-120"/>
              </a:rPr>
              <a:t>與</a:t>
            </a:r>
            <a:r>
              <a:rPr lang="zh-TW" altLang="zh-TW" sz="3200" dirty="0">
                <a:latin typeface="標楷體" pitchFamily="65" charset="-120"/>
                <a:ea typeface="標楷體" pitchFamily="65" charset="-120"/>
              </a:rPr>
              <a:t>自己的相遇與</a:t>
            </a:r>
            <a:r>
              <a:rPr lang="zh-TW" altLang="zh-TW" sz="3200" dirty="0" smtClean="0">
                <a:latin typeface="標楷體" pitchFamily="65" charset="-120"/>
                <a:ea typeface="標楷體" pitchFamily="65" charset="-120"/>
              </a:rPr>
              <a:t>對話</a:t>
            </a:r>
            <a:r>
              <a:rPr lang="zh-TW" altLang="en-US"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構築</a:t>
            </a:r>
            <a:r>
              <a:rPr lang="zh-TW" altLang="zh-TW" sz="3200" dirty="0">
                <a:latin typeface="標楷體" pitchFamily="65" charset="-120"/>
                <a:ea typeface="標楷體" pitchFamily="65" charset="-120"/>
              </a:rPr>
              <a:t>自我</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0" indent="0" eaLnBrk="1" hangingPunct="1">
              <a:buFont typeface="Arial" charset="0"/>
              <a:buNone/>
              <a:defRPr/>
            </a:pPr>
            <a:endParaRPr lang="en-US" altLang="zh-TW" sz="3600" dirty="0" smtClean="0">
              <a:latin typeface="標楷體" pitchFamily="65" charset="-120"/>
              <a:ea typeface="標楷體" pitchFamily="65" charset="-120"/>
            </a:endParaRPr>
          </a:p>
        </p:txBody>
      </p:sp>
      <p:sp>
        <p:nvSpPr>
          <p:cNvPr id="4" name="圓角矩形 3"/>
          <p:cNvSpPr/>
          <p:nvPr/>
        </p:nvSpPr>
        <p:spPr>
          <a:xfrm>
            <a:off x="755278" y="4617367"/>
            <a:ext cx="7777162" cy="93563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zh-TW" altLang="en-US" sz="4800" dirty="0"/>
              <a:t>思考啟動才是學習成立！</a:t>
            </a:r>
          </a:p>
        </p:txBody>
      </p:sp>
      <p:sp>
        <p:nvSpPr>
          <p:cNvPr id="2" name="投影片編號版面配置區 1"/>
          <p:cNvSpPr>
            <a:spLocks noGrp="1"/>
          </p:cNvSpPr>
          <p:nvPr>
            <p:ph type="sldNum" sz="quarter" idx="12"/>
          </p:nvPr>
        </p:nvSpPr>
        <p:spPr/>
        <p:txBody>
          <a:bodyPr/>
          <a:lstStyle/>
          <a:p>
            <a:fld id="{6EC71237-5D7A-43D7-85B8-E4904DCDB224}" type="slidenum">
              <a:rPr lang="zh-TW" altLang="en-US" smtClean="0"/>
              <a:pPr/>
              <a:t>9</a:t>
            </a:fld>
            <a:endParaRPr lang="zh-TW" altLang="en-US"/>
          </a:p>
        </p:txBody>
      </p:sp>
    </p:spTree>
    <p:extLst>
      <p:ext uri="{BB962C8B-B14F-4D97-AF65-F5344CB8AC3E}">
        <p14:creationId xmlns:p14="http://schemas.microsoft.com/office/powerpoint/2010/main" val="93629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design001-green-">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2400" b="0" i="0" u="none" strike="noStrike" cap="none" normalizeH="0" baseline="0" smtClean="0">
            <a:ln>
              <a:noFill/>
            </a:ln>
            <a:solidFill>
              <a:schemeClr val="tx1"/>
            </a:solidFill>
            <a:effectLst/>
            <a:latin typeface="Times New Roman" charset="0"/>
            <a:ea typeface="ＭＳ Ｐゴシック" charset="-128"/>
          </a:defRPr>
        </a:defPPr>
      </a:lstStyle>
    </a:spDef>
    <a:lnDef>
      <a:spPr bwMode="auto">
        <a:xfrm>
          <a:off x="0" y="0"/>
          <a:ext cx="1" cy="1"/>
        </a:xfrm>
        <a:custGeom>
          <a:avLst/>
          <a:gdLst/>
          <a:ahLst/>
          <a:cxnLst/>
          <a:rect l="0" t="0" r="0" b="0"/>
          <a:pathLst/>
        </a:custGeom>
        <a:solidFill>
          <a:srgbClr val="9999FF"/>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2400" b="0" i="0" u="none" strike="noStrike" cap="none" normalizeH="0" baseline="0" smtClean="0">
            <a:ln>
              <a:noFill/>
            </a:ln>
            <a:solidFill>
              <a:schemeClr val="tx1"/>
            </a:solidFill>
            <a:effectLst/>
            <a:latin typeface="Times New Roman"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design001-green-</Template>
  <TotalTime>57</TotalTime>
  <Words>5929</Words>
  <Application>Microsoft Office PowerPoint</Application>
  <PresentationFormat>如螢幕大小 (4:3)</PresentationFormat>
  <Paragraphs>655</Paragraphs>
  <Slides>89</Slides>
  <Notes>2</Notes>
  <HiddenSlides>0</HiddenSlides>
  <MMClips>0</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1</vt:i4>
      </vt:variant>
      <vt:variant>
        <vt:lpstr>投影片標題</vt:lpstr>
      </vt:variant>
      <vt:variant>
        <vt:i4>89</vt:i4>
      </vt:variant>
    </vt:vector>
  </HeadingPairs>
  <TitlesOfParts>
    <vt:vector size="95" baseType="lpstr">
      <vt:lpstr>Times New Roman</vt:lpstr>
      <vt:lpstr>ＭＳ Ｐゴシック</vt:lpstr>
      <vt:lpstr>Arial</vt:lpstr>
      <vt:lpstr>ＭＳ Ｐ明朝</vt:lpstr>
      <vt:lpstr>design001-green-</vt:lpstr>
      <vt:lpstr>方程式</vt:lpstr>
      <vt:lpstr>學習共同體課程設計與實施</vt:lpstr>
      <vt:lpstr>出發點</vt:lpstr>
      <vt:lpstr>PowerPoint 簡報</vt:lpstr>
      <vt:lpstr>最初的學習</vt:lpstr>
      <vt:lpstr> </vt:lpstr>
      <vt:lpstr>學習是一種語言活動(1)</vt:lpstr>
      <vt:lpstr>學習是一種語言活動(2)</vt:lpstr>
      <vt:lpstr>學習是一種語言活動(3)</vt:lpstr>
      <vt:lpstr>PowerPoint 簡報</vt:lpstr>
      <vt:lpstr>培養學生具備因應未來世界的能力</vt:lpstr>
      <vt:lpstr>改變哲學觀</vt:lpstr>
      <vt:lpstr>教學設計的理念</vt:lpstr>
      <vt:lpstr>學習共同體中的課程</vt:lpstr>
      <vt:lpstr>課程設計的轉變(1)</vt:lpstr>
      <vt:lpstr>課程設計的轉變(2)</vt:lpstr>
      <vt:lpstr>傳統的課程設計 vs. 新的課程設計</vt:lpstr>
      <vt:lpstr>創造課程</vt:lpstr>
      <vt:lpstr>創造課程的中心課題</vt:lpstr>
      <vt:lpstr>學習經驗的設計</vt:lpstr>
      <vt:lpstr>課程實例(一)</vt:lpstr>
      <vt:lpstr>課程設計實例說明</vt:lpstr>
      <vt:lpstr>課程設計實例說明</vt:lpstr>
      <vt:lpstr>實例的設計脈絡</vt:lpstr>
      <vt:lpstr>課程設計的實務</vt:lpstr>
      <vt:lpstr>共同備課的方式</vt:lpstr>
      <vt:lpstr>教學設計的步驟</vt:lpstr>
      <vt:lpstr>教學設計的步驟</vt:lpstr>
      <vt:lpstr>教學設計說明(1)</vt:lpstr>
      <vt:lpstr>課程實例(二)</vt:lpstr>
      <vt:lpstr>課程的解構與重構</vt:lpstr>
      <vt:lpstr>課程實例(三)</vt:lpstr>
      <vt:lpstr>課程設計實例說明</vt:lpstr>
      <vt:lpstr>課程的設計脈絡</vt:lpstr>
      <vt:lpstr>教學設計說明(2)</vt:lpstr>
      <vt:lpstr>教學設計說明(3)</vt:lpstr>
      <vt:lpstr>教學設計說明(4)</vt:lpstr>
      <vt:lpstr>有效碰撞的影響因素</vt:lpstr>
      <vt:lpstr>跨章節的安排：反應速率與化學平衡</vt:lpstr>
      <vt:lpstr>記憶的知識要如何設計(1)</vt:lpstr>
      <vt:lpstr>記憶的知識要如何設計(2)</vt:lpstr>
      <vt:lpstr>Jump課程的設計</vt:lpstr>
      <vt:lpstr>科學課程設計</vt:lpstr>
      <vt:lpstr>科學的學科本質</vt:lpstr>
      <vt:lpstr>科學課程活動的類型</vt:lpstr>
      <vt:lpstr>閱讀文本</vt:lpstr>
      <vt:lpstr>異例討論</vt:lpstr>
      <vt:lpstr>類比</vt:lpstr>
      <vt:lpstr>POE活動</vt:lpstr>
      <vt:lpstr>建模</vt:lpstr>
      <vt:lpstr>實驗活動</vt:lpstr>
      <vt:lpstr>其他的可能</vt:lpstr>
      <vt:lpstr>課程的實施</vt:lpstr>
      <vt:lpstr>如果想進行學習共同體…</vt:lpstr>
      <vt:lpstr>學習從聆聽開始</vt:lpstr>
      <vt:lpstr>不可思議的「協同學習」</vt:lpstr>
      <vt:lpstr>教學型態的轉變(1)</vt:lpstr>
      <vt:lpstr>教學型態的轉換(2)</vt:lpstr>
      <vt:lpstr>教學型態的轉換(3)</vt:lpstr>
      <vt:lpstr>PowerPoint 簡報</vt:lpstr>
      <vt:lpstr>教學型態的轉換(4)</vt:lpstr>
      <vt:lpstr>課堂上教師的工作</vt:lpstr>
      <vt:lpstr>最後的提醒</vt:lpstr>
      <vt:lpstr>保障學生學習</vt:lpstr>
      <vt:lpstr>成為學習的專家</vt:lpstr>
      <vt:lpstr>你的第一步…</vt:lpstr>
      <vt:lpstr>難度更高的設計─串聯與返回</vt:lpstr>
      <vt:lpstr>實施的建議</vt:lpstr>
      <vt:lpstr>簡報完畢             謝謝聆聽</vt:lpstr>
      <vt:lpstr>學生的改變</vt:lpstr>
      <vt:lpstr>學習參與的改變(1)</vt:lpstr>
      <vt:lpstr>學習態度的改變</vt:lpstr>
      <vt:lpstr>學生的成長(1)</vt:lpstr>
      <vt:lpstr>學生的成長(2)</vt:lpstr>
      <vt:lpstr>PowerPoint 簡報</vt:lpstr>
      <vt:lpstr>PowerPoint 簡報</vt:lpstr>
      <vt:lpstr>PowerPoint 簡報</vt:lpstr>
      <vt:lpstr>問卷的結果</vt:lpstr>
      <vt:lpstr>對學習的影響(學生感受)</vt:lpstr>
      <vt:lpstr>重理解的課程設計</vt:lpstr>
      <vt:lpstr>新的思維─逆向設計</vt:lpstr>
      <vt:lpstr>理解的六個層面</vt:lpstr>
      <vt:lpstr>第一階段：預期學習結果</vt:lpstr>
      <vt:lpstr>第一階段：「水溶液中酸鹼鹽的平衡」課程設計(1)</vt:lpstr>
      <vt:lpstr>第一階段：「水溶液中酸鹼鹽的平衡」課程設計(2)</vt:lpstr>
      <vt:lpstr>第一階段：「水溶液中酸鹼鹽的平衡」課程設計(3)</vt:lpstr>
      <vt:lpstr>第二階段：評量結果</vt:lpstr>
      <vt:lpstr>第二階段：「水溶液中酸鹼鹽的平衡」的評量</vt:lpstr>
      <vt:lpstr>第三階段：學習計畫</vt:lpstr>
      <vt:lpstr>第三階段：「水溶液中酸鹼鹽的平衡」的學習活動</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學習共同體課程設計與實施</dc:title>
  <dc:creator>IrisLan</dc:creator>
  <cp:lastModifiedBy>IrisLan</cp:lastModifiedBy>
  <cp:revision>10</cp:revision>
  <dcterms:created xsi:type="dcterms:W3CDTF">2013-10-10T11:20:47Z</dcterms:created>
  <dcterms:modified xsi:type="dcterms:W3CDTF">2013-10-10T12:18:09Z</dcterms:modified>
</cp:coreProperties>
</file>