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FBEB-D439-4283-A8A3-7780A9DFAC8B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C86E81-C00C-4F07-ADB9-662149DCA4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FBEB-D439-4283-A8A3-7780A9DFAC8B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6E81-C00C-4F07-ADB9-662149DCA4B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FBEB-D439-4283-A8A3-7780A9DFAC8B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6E81-C00C-4F07-ADB9-662149DCA4B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FBEB-D439-4283-A8A3-7780A9DFAC8B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6E81-C00C-4F07-ADB9-662149DCA4B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FBEB-D439-4283-A8A3-7780A9DFAC8B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6E81-C00C-4F07-ADB9-662149DCA4B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FBEB-D439-4283-A8A3-7780A9DFAC8B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6E81-C00C-4F07-ADB9-662149DCA4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FBEB-D439-4283-A8A3-7780A9DFAC8B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6E81-C00C-4F07-ADB9-662149DCA4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FBEB-D439-4283-A8A3-7780A9DFAC8B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6E81-C00C-4F07-ADB9-662149DCA4B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FBEB-D439-4283-A8A3-7780A9DFAC8B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6E81-C00C-4F07-ADB9-662149DCA4B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FBEB-D439-4283-A8A3-7780A9DFAC8B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6E81-C00C-4F07-ADB9-662149DCA4B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FBEB-D439-4283-A8A3-7780A9DFAC8B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6E81-C00C-4F07-ADB9-662149DCA4B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088FBEB-D439-4283-A8A3-7780A9DFAC8B}" type="datetimeFigureOut">
              <a:rPr lang="zh-TW" altLang="en-US" smtClean="0"/>
              <a:t>2015/11/1</a:t>
            </a:fld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BC86E81-C00C-4F07-ADB9-662149DCA4B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033664" y="-99392"/>
            <a:ext cx="7315200" cy="2595025"/>
          </a:xfrm>
        </p:spPr>
        <p:txBody>
          <a:bodyPr>
            <a:normAutofit/>
          </a:bodyPr>
          <a:lstStyle/>
          <a:p>
            <a:r>
              <a:rPr lang="zh-TW" altLang="en-US" sz="8800" dirty="0" smtClean="0">
                <a:latin typeface="華康POP1體W7(P)" pitchFamily="82" charset="-120"/>
                <a:ea typeface="華康POP1體W7(P)" pitchFamily="82" charset="-120"/>
              </a:rPr>
              <a:t>童軍</a:t>
            </a:r>
            <a:endParaRPr lang="zh-TW" altLang="en-US" sz="8800" dirty="0">
              <a:latin typeface="華康POP1體W7(P)" pitchFamily="82" charset="-120"/>
              <a:ea typeface="華康POP1體W7(P)" pitchFamily="82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782544" y="6083888"/>
            <a:ext cx="2361456" cy="774112"/>
          </a:xfrm>
        </p:spPr>
        <p:txBody>
          <a:bodyPr/>
          <a:lstStyle/>
          <a:p>
            <a:r>
              <a:rPr lang="en-US" altLang="zh-TW" dirty="0" smtClean="0">
                <a:latin typeface="華康POP1體W7(P)" pitchFamily="82" charset="-120"/>
                <a:ea typeface="華康POP1體W7(P)" pitchFamily="82" charset="-120"/>
              </a:rPr>
              <a:t>11/2</a:t>
            </a:r>
            <a:r>
              <a:rPr lang="zh-TW" altLang="en-US" dirty="0" smtClean="0">
                <a:latin typeface="華康POP1體W7(P)" pitchFamily="82" charset="-120"/>
                <a:ea typeface="華康POP1體W7(P)" pitchFamily="82" charset="-120"/>
              </a:rPr>
              <a:t>第三次社課</a:t>
            </a:r>
            <a:endParaRPr lang="zh-TW" altLang="en-US" dirty="0">
              <a:latin typeface="華康POP1體W7(P)" pitchFamily="82" charset="-120"/>
              <a:ea typeface="華康POP1體W7(P)" pitchFamily="82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48880"/>
            <a:ext cx="4592433" cy="43783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4974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中華民國童軍諾言</a:t>
            </a:r>
            <a:r>
              <a:rPr lang="en-US" altLang="zh-TW" dirty="0" smtClean="0"/>
              <a:t>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2769833"/>
            <a:ext cx="8280920" cy="3539527"/>
          </a:xfrm>
        </p:spPr>
        <p:txBody>
          <a:bodyPr>
            <a:noAutofit/>
          </a:bodyPr>
          <a:lstStyle/>
          <a:p>
            <a:r>
              <a:rPr lang="zh-TW" altLang="en-US" sz="3200" dirty="0"/>
              <a:t>   我願參加中華民國童軍，遵守童軍規律，終身奉行下列三事；</a:t>
            </a:r>
          </a:p>
          <a:p>
            <a:r>
              <a:rPr lang="zh-TW" altLang="en-US" sz="3200" dirty="0"/>
              <a:t>   一、敬天樂群，做一個堂堂正正的好國民。</a:t>
            </a:r>
          </a:p>
          <a:p>
            <a:r>
              <a:rPr lang="zh-TW" altLang="en-US" sz="3200" dirty="0"/>
              <a:t>   二、隨時隨地扶助他人，服務社會。</a:t>
            </a:r>
          </a:p>
          <a:p>
            <a:r>
              <a:rPr lang="zh-TW" altLang="en-US" sz="3200" dirty="0"/>
              <a:t>   三、力求自己智識、品德、體格之健全。</a:t>
            </a:r>
          </a:p>
          <a:p>
            <a:endParaRPr lang="zh-TW" altLang="en-US" sz="32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4" t="12619" r="10633" b="7323"/>
          <a:stretch/>
        </p:blipFill>
        <p:spPr>
          <a:xfrm>
            <a:off x="6515100" y="0"/>
            <a:ext cx="1800225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1790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315200" cy="1154097"/>
          </a:xfrm>
        </p:spPr>
        <p:txBody>
          <a:bodyPr>
            <a:normAutofit/>
          </a:bodyPr>
          <a:lstStyle/>
          <a:p>
            <a:r>
              <a:rPr lang="zh-TW" altLang="en-US" b="1" dirty="0" smtClean="0"/>
              <a:t>中華民國童軍規律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28800"/>
            <a:ext cx="9252520" cy="4725143"/>
          </a:xfrm>
        </p:spPr>
        <p:txBody>
          <a:bodyPr>
            <a:noAutofit/>
          </a:bodyPr>
          <a:lstStyle/>
          <a:p>
            <a:r>
              <a:rPr lang="en-US" altLang="zh-TW" sz="2100" b="1" dirty="0" smtClean="0"/>
              <a:t>(</a:t>
            </a:r>
            <a:r>
              <a:rPr lang="en-US" altLang="zh-TW" sz="2100" b="1" dirty="0"/>
              <a:t>1)</a:t>
            </a:r>
            <a:r>
              <a:rPr lang="zh-TW" altLang="en-US" sz="2100" b="1" dirty="0"/>
              <a:t>、誠實：為人之道，首在誠實，無論 做事、 說話、居心，均須真實不欺。</a:t>
            </a:r>
            <a:endParaRPr lang="zh-TW" altLang="en-US" sz="2100" dirty="0"/>
          </a:p>
          <a:p>
            <a:r>
              <a:rPr lang="en-US" altLang="zh-TW" sz="2100" b="1" dirty="0"/>
              <a:t>(2)</a:t>
            </a:r>
            <a:r>
              <a:rPr lang="zh-TW" altLang="en-US" sz="2100" b="1" dirty="0"/>
              <a:t>、忠孝：對國家須盡忠，對父母應盡孝。</a:t>
            </a:r>
            <a:endParaRPr lang="zh-TW" altLang="en-US" sz="2100" dirty="0"/>
          </a:p>
          <a:p>
            <a:r>
              <a:rPr lang="en-US" altLang="zh-TW" sz="2100" b="1" dirty="0"/>
              <a:t>(3)</a:t>
            </a:r>
            <a:r>
              <a:rPr lang="zh-TW" altLang="en-US" sz="2100" b="1" dirty="0"/>
              <a:t>、助人：盡己力，扶助他人，每日至少行一善事，不受酬、不居功。</a:t>
            </a:r>
            <a:endParaRPr lang="zh-TW" altLang="en-US" sz="2100" dirty="0"/>
          </a:p>
          <a:p>
            <a:r>
              <a:rPr lang="en-US" altLang="zh-TW" sz="2100" b="1" dirty="0"/>
              <a:t>(4)</a:t>
            </a:r>
            <a:r>
              <a:rPr lang="zh-TW" altLang="en-US" sz="2100" b="1" dirty="0"/>
              <a:t>、仁愛：待眾人須和善。對生命要尊重，對社會要關心，對大自然要愛護。</a:t>
            </a:r>
            <a:endParaRPr lang="zh-TW" altLang="en-US" sz="2100" dirty="0"/>
          </a:p>
          <a:p>
            <a:r>
              <a:rPr lang="en-US" altLang="zh-TW" sz="2100" b="1" dirty="0"/>
              <a:t>(5)</a:t>
            </a:r>
            <a:r>
              <a:rPr lang="zh-TW" altLang="en-US" sz="2100" b="1" dirty="0"/>
              <a:t>、禮節：對人須有禮貌。凡應對進退，均應合乎規矩。</a:t>
            </a:r>
            <a:endParaRPr lang="zh-TW" altLang="en-US" sz="2100" dirty="0"/>
          </a:p>
          <a:p>
            <a:r>
              <a:rPr lang="en-US" altLang="zh-TW" sz="2100" b="1" dirty="0"/>
              <a:t>(6)</a:t>
            </a:r>
            <a:r>
              <a:rPr lang="zh-TW" altLang="en-US" sz="2100" b="1" dirty="0"/>
              <a:t>、公平：明事理，辨是非。待人公正，處事和平。          </a:t>
            </a:r>
            <a:endParaRPr lang="zh-TW" altLang="en-US" sz="2100" dirty="0"/>
          </a:p>
          <a:p>
            <a:r>
              <a:rPr lang="en-US" altLang="zh-TW" sz="2100" b="1" dirty="0"/>
              <a:t>(7)</a:t>
            </a:r>
            <a:r>
              <a:rPr lang="zh-TW" altLang="en-US" sz="2100" b="1" dirty="0"/>
              <a:t>、負責：信守承諾，克盡職責，遵守團體紀律，服從國法令。</a:t>
            </a:r>
            <a:endParaRPr lang="zh-TW" altLang="en-US" sz="2100" dirty="0"/>
          </a:p>
          <a:p>
            <a:r>
              <a:rPr lang="en-US" altLang="zh-TW" sz="2100" b="1" dirty="0"/>
              <a:t>(8)</a:t>
            </a:r>
            <a:r>
              <a:rPr lang="zh-TW" altLang="en-US" sz="2100" b="1" dirty="0"/>
              <a:t>、快樂：心常愉快，時露笑容。無論遇何困難，均應處之泰然。</a:t>
            </a:r>
            <a:endParaRPr lang="zh-TW" altLang="en-US" sz="2100" dirty="0"/>
          </a:p>
          <a:p>
            <a:r>
              <a:rPr lang="en-US" altLang="zh-TW" sz="2100" b="1" dirty="0"/>
              <a:t>(9)</a:t>
            </a:r>
            <a:r>
              <a:rPr lang="zh-TW" altLang="en-US" sz="2100" b="1" dirty="0"/>
              <a:t>、勤儉：好學力行，刻苦耐勞。不浪費時間，不妄用金錢。</a:t>
            </a:r>
            <a:endParaRPr lang="zh-TW" altLang="en-US" sz="2100" dirty="0"/>
          </a:p>
          <a:p>
            <a:r>
              <a:rPr lang="en-US" altLang="zh-TW" sz="2100" b="1" dirty="0"/>
              <a:t>(10)</a:t>
            </a:r>
            <a:r>
              <a:rPr lang="zh-TW" altLang="en-US" sz="2100" b="1" dirty="0"/>
              <a:t>、勇敢：義所當為，毅然為之。不為利誘，不為威屈，成敗在所不計。</a:t>
            </a:r>
            <a:endParaRPr lang="zh-TW" altLang="en-US" sz="2100" dirty="0"/>
          </a:p>
          <a:p>
            <a:r>
              <a:rPr lang="en-US" altLang="zh-TW" sz="2100" b="1" dirty="0"/>
              <a:t>(11)</a:t>
            </a:r>
            <a:r>
              <a:rPr lang="zh-TW" altLang="en-US" sz="2100" b="1" dirty="0"/>
              <a:t>、整潔：身體、服裝、住所、用具須整齊清潔，言語謹慎，心地須光明。</a:t>
            </a:r>
            <a:endParaRPr lang="zh-TW" altLang="en-US" sz="2100" dirty="0"/>
          </a:p>
          <a:p>
            <a:r>
              <a:rPr lang="en-US" altLang="zh-TW" sz="2100" b="1" dirty="0"/>
              <a:t>(12)</a:t>
            </a:r>
            <a:r>
              <a:rPr lang="zh-TW" altLang="en-US" sz="2100" b="1" dirty="0"/>
              <a:t>、公德：愛惜公物，重視環保。勿因個人便利，妨害公眾。</a:t>
            </a:r>
            <a:endParaRPr lang="zh-TW" altLang="en-US" sz="2100" dirty="0"/>
          </a:p>
          <a:p>
            <a:endParaRPr lang="zh-TW" altLang="en-US" sz="2100" dirty="0"/>
          </a:p>
        </p:txBody>
      </p:sp>
    </p:spTree>
    <p:extLst>
      <p:ext uri="{BB962C8B-B14F-4D97-AF65-F5344CB8AC3E}">
        <p14:creationId xmlns:p14="http://schemas.microsoft.com/office/powerpoint/2010/main" val="59849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4624"/>
            <a:ext cx="7315200" cy="1154097"/>
          </a:xfrm>
        </p:spPr>
        <p:txBody>
          <a:bodyPr>
            <a:normAutofit/>
          </a:bodyPr>
          <a:lstStyle/>
          <a:p>
            <a:r>
              <a:rPr lang="zh-TW" altLang="en-US" b="1" dirty="0" smtClean="0"/>
              <a:t>中華民國童軍銘言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196752"/>
            <a:ext cx="8136904" cy="4752568"/>
          </a:xfrm>
        </p:spPr>
        <p:txBody>
          <a:bodyPr>
            <a:noAutofit/>
          </a:bodyPr>
          <a:lstStyle/>
          <a:p>
            <a:r>
              <a:rPr lang="en-US" altLang="zh-TW" sz="2800" b="1" dirty="0" smtClean="0"/>
              <a:t>(</a:t>
            </a:r>
            <a:r>
              <a:rPr lang="en-US" altLang="zh-TW" sz="2800" b="1" dirty="0"/>
              <a:t>1)</a:t>
            </a:r>
            <a:r>
              <a:rPr lang="zh-TW" altLang="en-US" sz="2800" b="1" dirty="0"/>
              <a:t>、準備：</a:t>
            </a:r>
            <a:endParaRPr lang="zh-TW" altLang="en-US" sz="2800" dirty="0"/>
          </a:p>
          <a:p>
            <a:pPr marL="320040" lvl="1" indent="0">
              <a:buNone/>
            </a:pPr>
            <a:r>
              <a:rPr lang="zh-TW" altLang="en-US" sz="2400" b="1" dirty="0" smtClean="0"/>
              <a:t>是</a:t>
            </a:r>
            <a:r>
              <a:rPr lang="zh-TW" altLang="en-US" sz="2400" b="1" dirty="0"/>
              <a:t>童子軍運動創始人送給全世界童子軍的共同銘言。</a:t>
            </a:r>
            <a:endParaRPr lang="zh-TW" altLang="en-US" sz="2400" dirty="0"/>
          </a:p>
          <a:p>
            <a:pPr marL="320040" lvl="1" indent="0">
              <a:buNone/>
            </a:pPr>
            <a:r>
              <a:rPr lang="zh-TW" altLang="en-US" sz="2400" b="1" dirty="0" smtClean="0"/>
              <a:t>多</a:t>
            </a:r>
            <a:r>
              <a:rPr lang="zh-TW" altLang="en-US" sz="2400" b="1" dirty="0"/>
              <a:t>一份準備就多一份成功機會，更是我們做事成功要素。</a:t>
            </a:r>
            <a:endParaRPr lang="zh-TW" altLang="en-US" sz="2400" dirty="0"/>
          </a:p>
          <a:p>
            <a:r>
              <a:rPr lang="en-US" altLang="zh-TW" sz="2800" b="1" dirty="0"/>
              <a:t>(2)</a:t>
            </a:r>
            <a:r>
              <a:rPr lang="zh-TW" altLang="en-US" sz="2800" b="1" dirty="0"/>
              <a:t>、日行一善：</a:t>
            </a:r>
            <a:endParaRPr lang="zh-TW" altLang="en-US" sz="2800" dirty="0"/>
          </a:p>
          <a:p>
            <a:pPr marL="320040" lvl="1" indent="0">
              <a:buNone/>
            </a:pPr>
            <a:r>
              <a:rPr lang="zh-TW" altLang="en-US" sz="2400" b="1" dirty="0" smtClean="0"/>
              <a:t> </a:t>
            </a:r>
            <a:r>
              <a:rPr lang="zh-TW" altLang="en-US" sz="2400" b="1" dirty="0"/>
              <a:t>至少每天做一件善事，更期望自己能夠時時助人，</a:t>
            </a:r>
            <a:r>
              <a:rPr lang="zh-TW" altLang="en-US" sz="2400" b="1" dirty="0" smtClean="0"/>
              <a:t>處處助人</a:t>
            </a:r>
            <a:r>
              <a:rPr lang="zh-TW" altLang="en-US" sz="2400" b="1" dirty="0"/>
              <a:t>，樂於與人和作。養成行善習慣。</a:t>
            </a:r>
            <a:r>
              <a:rPr lang="zh-TW" altLang="en-US" sz="2400" dirty="0"/>
              <a:t> </a:t>
            </a:r>
          </a:p>
          <a:p>
            <a:r>
              <a:rPr lang="en-US" altLang="zh-TW" sz="2800" b="1" dirty="0"/>
              <a:t>(3)</a:t>
            </a:r>
            <a:r>
              <a:rPr lang="zh-TW" altLang="en-US" sz="2800" b="1" dirty="0"/>
              <a:t>、人生以服務為目的：</a:t>
            </a:r>
            <a:endParaRPr lang="zh-TW" altLang="en-US" sz="2800" dirty="0"/>
          </a:p>
          <a:p>
            <a:pPr marL="320040" lvl="1" indent="0">
              <a:buNone/>
            </a:pPr>
            <a:r>
              <a:rPr lang="zh-TW" altLang="en-US" sz="2400" b="1" dirty="0" smtClean="0"/>
              <a:t>社會</a:t>
            </a:r>
            <a:r>
              <a:rPr lang="zh-TW" altLang="en-US" sz="2400" b="1" dirty="0"/>
              <a:t>的進步與發展都養賴人類的互助合作，生活須</a:t>
            </a:r>
            <a:r>
              <a:rPr lang="zh-TW" altLang="en-US" sz="2400" b="1" dirty="0" smtClean="0"/>
              <a:t>求得</a:t>
            </a:r>
            <a:r>
              <a:rPr lang="zh-TW" altLang="en-US" sz="2400" b="1" dirty="0"/>
              <a:t>自各行各業的分工</a:t>
            </a:r>
            <a:r>
              <a:rPr lang="zh-TW" altLang="en-US" sz="2400" b="1" dirty="0" smtClean="0"/>
              <a:t>。</a:t>
            </a:r>
            <a:endParaRPr lang="zh-TW" altLang="en-US" sz="2400" dirty="0"/>
          </a:p>
          <a:p>
            <a:endParaRPr lang="zh-TW" altLang="en-US" sz="2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734892"/>
            <a:ext cx="1989406" cy="20784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5746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透視圖">
  <a:themeElements>
    <a:clrScheme name="透視圖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透視圖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13</TotalTime>
  <Words>110</Words>
  <Application>Microsoft Office PowerPoint</Application>
  <PresentationFormat>如螢幕大小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透視圖</vt:lpstr>
      <vt:lpstr>童軍</vt:lpstr>
      <vt:lpstr>中華民國童軍諾言︰</vt:lpstr>
      <vt:lpstr>中華民國童軍規律</vt:lpstr>
      <vt:lpstr>中華民國童軍銘言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中華民國童軍諾言︰</dc:title>
  <dc:creator>USER</dc:creator>
  <cp:lastModifiedBy>USER</cp:lastModifiedBy>
  <cp:revision>2</cp:revision>
  <dcterms:created xsi:type="dcterms:W3CDTF">2015-11-01T14:05:20Z</dcterms:created>
  <dcterms:modified xsi:type="dcterms:W3CDTF">2015-11-01T14:19:12Z</dcterms:modified>
</cp:coreProperties>
</file>