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55"/>
  </p:notesMasterIdLst>
  <p:sldIdLst>
    <p:sldId id="256" r:id="rId2"/>
    <p:sldId id="304" r:id="rId3"/>
    <p:sldId id="257" r:id="rId4"/>
    <p:sldId id="260"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83" r:id="rId25"/>
    <p:sldId id="285" r:id="rId26"/>
    <p:sldId id="286" r:id="rId27"/>
    <p:sldId id="287" r:id="rId28"/>
    <p:sldId id="288" r:id="rId29"/>
    <p:sldId id="289" r:id="rId30"/>
    <p:sldId id="290" r:id="rId31"/>
    <p:sldId id="291" r:id="rId32"/>
    <p:sldId id="293" r:id="rId33"/>
    <p:sldId id="308" r:id="rId34"/>
    <p:sldId id="294" r:id="rId35"/>
    <p:sldId id="296" r:id="rId36"/>
    <p:sldId id="297" r:id="rId37"/>
    <p:sldId id="298" r:id="rId38"/>
    <p:sldId id="299" r:id="rId39"/>
    <p:sldId id="300" r:id="rId40"/>
    <p:sldId id="301" r:id="rId41"/>
    <p:sldId id="312" r:id="rId42"/>
    <p:sldId id="313" r:id="rId43"/>
    <p:sldId id="314" r:id="rId44"/>
    <p:sldId id="315" r:id="rId45"/>
    <p:sldId id="311" r:id="rId46"/>
    <p:sldId id="316" r:id="rId47"/>
    <p:sldId id="317" r:id="rId48"/>
    <p:sldId id="318" r:id="rId49"/>
    <p:sldId id="319" r:id="rId50"/>
    <p:sldId id="303" r:id="rId51"/>
    <p:sldId id="310" r:id="rId52"/>
    <p:sldId id="309" r:id="rId53"/>
    <p:sldId id="302" r:id="rId5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AE5B2C3A-36C4-47EF-8A72-7A78C934F07D}">
          <p14:sldIdLst>
            <p14:sldId id="256"/>
            <p14:sldId id="304"/>
            <p14:sldId id="257"/>
            <p14:sldId id="260"/>
            <p14:sldId id="261"/>
            <p14:sldId id="262"/>
            <p14:sldId id="263"/>
            <p14:sldId id="264"/>
            <p14:sldId id="265"/>
            <p14:sldId id="267"/>
            <p14:sldId id="268"/>
            <p14:sldId id="269"/>
            <p14:sldId id="270"/>
            <p14:sldId id="271"/>
            <p14:sldId id="272"/>
            <p14:sldId id="273"/>
            <p14:sldId id="274"/>
            <p14:sldId id="275"/>
            <p14:sldId id="276"/>
            <p14:sldId id="278"/>
            <p14:sldId id="279"/>
            <p14:sldId id="280"/>
            <p14:sldId id="281"/>
            <p14:sldId id="283"/>
            <p14:sldId id="285"/>
            <p14:sldId id="286"/>
            <p14:sldId id="287"/>
            <p14:sldId id="288"/>
            <p14:sldId id="289"/>
            <p14:sldId id="290"/>
            <p14:sldId id="291"/>
            <p14:sldId id="293"/>
            <p14:sldId id="308"/>
            <p14:sldId id="294"/>
            <p14:sldId id="296"/>
            <p14:sldId id="297"/>
            <p14:sldId id="298"/>
            <p14:sldId id="299"/>
            <p14:sldId id="300"/>
            <p14:sldId id="301"/>
            <p14:sldId id="312"/>
            <p14:sldId id="313"/>
            <p14:sldId id="314"/>
            <p14:sldId id="315"/>
            <p14:sldId id="311"/>
            <p14:sldId id="316"/>
            <p14:sldId id="317"/>
            <p14:sldId id="318"/>
            <p14:sldId id="319"/>
            <p14:sldId id="303"/>
            <p14:sldId id="310"/>
            <p14:sldId id="309"/>
            <p14:sldId id="30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0066"/>
    <a:srgbClr val="FF6600"/>
    <a:srgbClr val="FF00FF"/>
    <a:srgbClr val="FF33CC"/>
    <a:srgbClr val="FF66CC"/>
    <a:srgbClr val="FFCC00"/>
    <a:srgbClr val="43F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6343" autoAdjust="0"/>
  </p:normalViewPr>
  <p:slideViewPr>
    <p:cSldViewPr>
      <p:cViewPr>
        <p:scale>
          <a:sx n="50" d="100"/>
          <a:sy n="50" d="100"/>
        </p:scale>
        <p:origin x="-1686" y="-12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5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D98108-F8D0-4C67-AFE3-5D9C81C17A57}"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zh-TW" altLang="en-US"/>
        </a:p>
      </dgm:t>
    </dgm:pt>
    <dgm:pt modelId="{F734B270-76F8-472D-9246-0B2092B77FCA}">
      <dgm:prSet phldrT="[文字]" custT="1"/>
      <dgm:spPr/>
      <dgm:t>
        <a:bodyPr/>
        <a:lstStyle/>
        <a:p>
          <a:pPr algn="l"/>
          <a:r>
            <a:rPr lang="en-US" sz="2000" dirty="0" smtClean="0">
              <a:latin typeface="Adobe 繁黑體 Std B" pitchFamily="34" charset="-120"/>
              <a:ea typeface="Adobe 繁黑體 Std B" pitchFamily="34" charset="-120"/>
            </a:rPr>
            <a:t>        </a:t>
          </a:r>
          <a:r>
            <a:rPr lang="en-US" sz="2000" b="1" dirty="0" smtClean="0">
              <a:latin typeface="Adobe 繁黑體 Std B" pitchFamily="34" charset="-120"/>
              <a:ea typeface="Adobe 繁黑體 Std B" pitchFamily="34" charset="-120"/>
            </a:rPr>
            <a:t>1. </a:t>
          </a:r>
          <a:r>
            <a:rPr lang="zh-TW" sz="2000" b="1" dirty="0" smtClean="0">
              <a:latin typeface="Adobe 繁黑體 Std B" pitchFamily="34" charset="-120"/>
              <a:ea typeface="Adobe 繁黑體 Std B" pitchFamily="34" charset="-120"/>
            </a:rPr>
            <a:t>老地圖新釋義</a:t>
          </a:r>
        </a:p>
        <a:p>
          <a:pPr algn="l"/>
          <a:r>
            <a:rPr lang="zh-TW" altLang="en-US" sz="2000" b="1" dirty="0" smtClean="0">
              <a:latin typeface="Adobe 繁黑體 Std B" pitchFamily="34" charset="-120"/>
              <a:ea typeface="Adobe 繁黑體 Std B" pitchFamily="34" charset="-120"/>
            </a:rPr>
            <a:t>              </a:t>
          </a:r>
          <a:r>
            <a:rPr lang="en-US" sz="2000" b="1" dirty="0" smtClean="0">
              <a:latin typeface="Adobe 繁黑體 Std B" pitchFamily="34" charset="-120"/>
              <a:ea typeface="Adobe 繁黑體 Std B" pitchFamily="34" charset="-120"/>
            </a:rPr>
            <a:t>2. </a:t>
          </a:r>
          <a:r>
            <a:rPr lang="zh-TW" sz="2000" b="1" dirty="0" smtClean="0">
              <a:latin typeface="Adobe 繁黑體 Std B" pitchFamily="34" charset="-120"/>
              <a:ea typeface="Adobe 繁黑體 Std B" pitchFamily="34" charset="-120"/>
            </a:rPr>
            <a:t>畫中地圖玄機</a:t>
          </a:r>
          <a:endParaRPr lang="en-US" altLang="zh-TW" sz="2000" b="1" dirty="0" smtClean="0">
            <a:latin typeface="Adobe 繁黑體 Std B" pitchFamily="34" charset="-120"/>
            <a:ea typeface="Adobe 繁黑體 Std B" pitchFamily="34" charset="-120"/>
          </a:endParaRPr>
        </a:p>
        <a:p>
          <a:pPr algn="l"/>
          <a:r>
            <a:rPr lang="en-US" sz="2000" b="1" dirty="0" smtClean="0">
              <a:latin typeface="Adobe 繁黑體 Std B" pitchFamily="34" charset="-120"/>
              <a:ea typeface="Adobe 繁黑體 Std B" pitchFamily="34" charset="-120"/>
            </a:rPr>
            <a:t>        3. </a:t>
          </a:r>
          <a:r>
            <a:rPr lang="zh-TW" sz="2000" b="1" dirty="0" smtClean="0">
              <a:latin typeface="Adobe 繁黑體 Std B" pitchFamily="34" charset="-120"/>
              <a:ea typeface="Adobe 繁黑體 Std B" pitchFamily="34" charset="-120"/>
            </a:rPr>
            <a:t>發現</a:t>
          </a:r>
          <a:r>
            <a:rPr lang="zh-TW" altLang="en-US" sz="2000" b="1" dirty="0" smtClean="0">
              <a:latin typeface="Adobe 繁黑體 Std B" pitchFamily="34" charset="-120"/>
              <a:ea typeface="Adobe 繁黑體 Std B" pitchFamily="34" charset="-120"/>
            </a:rPr>
            <a:t>校園</a:t>
          </a:r>
          <a:r>
            <a:rPr lang="zh-TW" sz="2000" b="1" dirty="0" smtClean="0">
              <a:latin typeface="Adobe 繁黑體 Std B" pitchFamily="34" charset="-120"/>
              <a:ea typeface="Adobe 繁黑體 Std B" pitchFamily="34" charset="-120"/>
            </a:rPr>
            <a:t>綠活圖</a:t>
          </a:r>
          <a:r>
            <a:rPr lang="en-US" altLang="zh-TW" sz="2000" b="1" dirty="0" smtClean="0">
              <a:latin typeface="Adobe 繁黑體 Std B" pitchFamily="34" charset="-120"/>
              <a:ea typeface="Adobe 繁黑體 Std B" pitchFamily="34" charset="-120"/>
            </a:rPr>
            <a:t> </a:t>
          </a:r>
          <a:endParaRPr lang="zh-TW" altLang="en-US" sz="2000" b="1" dirty="0">
            <a:latin typeface="Adobe 繁黑體 Std B" pitchFamily="34" charset="-120"/>
            <a:ea typeface="Adobe 繁黑體 Std B" pitchFamily="34" charset="-120"/>
          </a:endParaRPr>
        </a:p>
      </dgm:t>
    </dgm:pt>
    <dgm:pt modelId="{AC27DC11-2C52-4584-B566-742FB072A7EA}" type="parTrans" cxnId="{883013EB-D60E-4A5F-BB3E-BF907B063866}">
      <dgm:prSet/>
      <dgm:spPr/>
      <dgm:t>
        <a:bodyPr/>
        <a:lstStyle/>
        <a:p>
          <a:pPr algn="ctr"/>
          <a:endParaRPr lang="zh-TW" altLang="en-US">
            <a:latin typeface="+mn-ea"/>
            <a:ea typeface="+mn-ea"/>
          </a:endParaRPr>
        </a:p>
      </dgm:t>
    </dgm:pt>
    <dgm:pt modelId="{DFF1CCC3-6587-4638-A75A-5DE546CF5B5F}" type="sibTrans" cxnId="{883013EB-D60E-4A5F-BB3E-BF907B063866}">
      <dgm:prSet/>
      <dgm:spPr/>
      <dgm:t>
        <a:bodyPr/>
        <a:lstStyle/>
        <a:p>
          <a:pPr algn="ctr"/>
          <a:endParaRPr lang="zh-TW" altLang="en-US">
            <a:latin typeface="+mn-ea"/>
            <a:ea typeface="+mn-ea"/>
          </a:endParaRPr>
        </a:p>
      </dgm:t>
    </dgm:pt>
    <dgm:pt modelId="{086F764B-D265-40C7-AAEF-AB4094E63F1B}">
      <dgm:prSet phldrT="[文字]" custT="1"/>
      <dgm:spPr/>
      <dgm:t>
        <a:bodyPr/>
        <a:lstStyle/>
        <a:p>
          <a:pPr algn="ctr"/>
          <a:r>
            <a:rPr lang="zh-TW" altLang="en-US" sz="2000" b="1" dirty="0" smtClean="0">
              <a:effectLst>
                <a:outerShdw blurRad="38100" dist="38100" dir="2700000" algn="tl">
                  <a:srgbClr val="000000">
                    <a:alpha val="43137"/>
                  </a:srgbClr>
                </a:outerShdw>
              </a:effectLst>
              <a:latin typeface="Adobe 繁黑體 Std B" pitchFamily="34" charset="-120"/>
              <a:ea typeface="Adobe 繁黑體 Std B" pitchFamily="34" charset="-120"/>
            </a:rPr>
            <a:t>           </a:t>
          </a:r>
          <a:r>
            <a:rPr lang="en-US" altLang="zh-TW" sz="2000" b="1" dirty="0" smtClean="0">
              <a:effectLst>
                <a:outerShdw blurRad="38100" dist="38100" dir="2700000" algn="tl">
                  <a:srgbClr val="000000">
                    <a:alpha val="43137"/>
                  </a:srgbClr>
                </a:outerShdw>
              </a:effectLst>
              <a:latin typeface="Adobe 繁黑體 Std B" pitchFamily="34" charset="-120"/>
              <a:ea typeface="Adobe 繁黑體 Std B" pitchFamily="34" charset="-120"/>
            </a:rPr>
            <a:t>1.</a:t>
          </a:r>
          <a:r>
            <a:rPr lang="zh-TW" altLang="en-US" sz="2000" b="1" dirty="0" smtClean="0">
              <a:effectLst>
                <a:outerShdw blurRad="38100" dist="38100" dir="2700000" algn="tl">
                  <a:srgbClr val="000000">
                    <a:alpha val="43137"/>
                  </a:srgbClr>
                </a:outerShdw>
              </a:effectLst>
              <a:latin typeface="Adobe 繁黑體 Std B" pitchFamily="34" charset="-120"/>
              <a:ea typeface="Adobe 繁黑體 Std B" pitchFamily="34" charset="-120"/>
            </a:rPr>
            <a:t> </a:t>
          </a:r>
          <a:r>
            <a:rPr lang="zh-TW" sz="2000" b="1" dirty="0" smtClean="0">
              <a:effectLst>
                <a:outerShdw blurRad="38100" dist="38100" dir="2700000" algn="tl">
                  <a:srgbClr val="000000">
                    <a:alpha val="43137"/>
                  </a:srgbClr>
                </a:outerShdw>
              </a:effectLst>
              <a:latin typeface="Adobe 繁黑體 Std B" pitchFamily="34" charset="-120"/>
              <a:ea typeface="Adobe 繁黑體 Std B" pitchFamily="34" charset="-120"/>
            </a:rPr>
            <a:t>文化生活地圖－</a:t>
          </a:r>
          <a:r>
            <a:rPr lang="zh-TW" sz="1400" b="1" dirty="0" smtClean="0">
              <a:effectLst>
                <a:outerShdw blurRad="38100" dist="38100" dir="2700000" algn="tl">
                  <a:srgbClr val="000000">
                    <a:alpha val="43137"/>
                  </a:srgbClr>
                </a:outerShdw>
              </a:effectLst>
              <a:latin typeface="Adobe 繁黑體 Std B" pitchFamily="34" charset="-120"/>
              <a:ea typeface="Adobe 繁黑體 Std B" pitchFamily="34" charset="-120"/>
            </a:rPr>
            <a:t>台中市文藝空間</a:t>
          </a:r>
          <a:endParaRPr lang="en-US" altLang="zh-TW" sz="1400" b="1" dirty="0" smtClean="0">
            <a:effectLst>
              <a:outerShdw blurRad="38100" dist="38100" dir="2700000" algn="tl">
                <a:srgbClr val="000000">
                  <a:alpha val="43137"/>
                </a:srgbClr>
              </a:outerShdw>
            </a:effectLst>
            <a:latin typeface="Adobe 繁黑體 Std B" pitchFamily="34" charset="-120"/>
            <a:ea typeface="Adobe 繁黑體 Std B" pitchFamily="34" charset="-120"/>
          </a:endParaRPr>
        </a:p>
        <a:p>
          <a:pPr algn="l"/>
          <a:r>
            <a:rPr lang="zh-TW" altLang="en-US" sz="2000" b="1" dirty="0" smtClean="0">
              <a:latin typeface="+mj-ea"/>
              <a:ea typeface="+mj-ea"/>
            </a:rPr>
            <a:t>             </a:t>
          </a:r>
          <a:r>
            <a:rPr lang="en-US" altLang="zh-TW" sz="2000" b="1" dirty="0" smtClean="0">
              <a:latin typeface="+mj-ea"/>
              <a:ea typeface="+mj-ea"/>
            </a:rPr>
            <a:t>2.</a:t>
          </a:r>
          <a:r>
            <a:rPr lang="zh-TW" altLang="en-US" sz="2000" b="1" dirty="0" smtClean="0">
              <a:latin typeface="+mj-ea"/>
              <a:ea typeface="+mj-ea"/>
            </a:rPr>
            <a:t> </a:t>
          </a:r>
          <a:r>
            <a:rPr lang="zh-TW" sz="2000" b="1" dirty="0" smtClean="0">
              <a:latin typeface="+mj-ea"/>
              <a:ea typeface="+mj-ea"/>
            </a:rPr>
            <a:t>發現</a:t>
          </a:r>
          <a:r>
            <a:rPr lang="zh-TW" altLang="en-US" sz="2000" b="1" dirty="0" smtClean="0">
              <a:latin typeface="+mj-ea"/>
              <a:ea typeface="+mj-ea"/>
            </a:rPr>
            <a:t>社區</a:t>
          </a:r>
          <a:r>
            <a:rPr lang="zh-TW" sz="2000" b="1" dirty="0" smtClean="0">
              <a:latin typeface="+mj-ea"/>
              <a:ea typeface="+mj-ea"/>
            </a:rPr>
            <a:t>綠活圖</a:t>
          </a:r>
          <a:r>
            <a:rPr lang="en-US" altLang="zh-TW" sz="2000" b="1" dirty="0" smtClean="0">
              <a:latin typeface="+mj-ea"/>
              <a:ea typeface="+mj-ea"/>
            </a:rPr>
            <a:t> </a:t>
          </a:r>
          <a:endParaRPr lang="zh-TW" altLang="en-US" sz="2000" b="1" dirty="0">
            <a:effectLst>
              <a:outerShdw blurRad="38100" dist="38100" dir="2700000" algn="tl">
                <a:srgbClr val="000000">
                  <a:alpha val="43137"/>
                </a:srgbClr>
              </a:outerShdw>
            </a:effectLst>
            <a:latin typeface="+mj-ea"/>
            <a:ea typeface="+mj-ea"/>
          </a:endParaRPr>
        </a:p>
      </dgm:t>
    </dgm:pt>
    <dgm:pt modelId="{E2B96B27-9829-4144-8223-EC5158720BE5}" type="parTrans" cxnId="{4FCFB729-544B-4EA8-88A5-DAC5C4002576}">
      <dgm:prSet/>
      <dgm:spPr/>
      <dgm:t>
        <a:bodyPr/>
        <a:lstStyle/>
        <a:p>
          <a:pPr algn="ctr"/>
          <a:endParaRPr lang="zh-TW" altLang="en-US">
            <a:latin typeface="+mn-ea"/>
            <a:ea typeface="+mn-ea"/>
          </a:endParaRPr>
        </a:p>
      </dgm:t>
    </dgm:pt>
    <dgm:pt modelId="{CCF840CE-3797-4760-916A-1C1082083198}" type="sibTrans" cxnId="{4FCFB729-544B-4EA8-88A5-DAC5C4002576}">
      <dgm:prSet/>
      <dgm:spPr/>
      <dgm:t>
        <a:bodyPr/>
        <a:lstStyle/>
        <a:p>
          <a:pPr algn="ctr"/>
          <a:endParaRPr lang="zh-TW" altLang="en-US">
            <a:latin typeface="+mn-ea"/>
            <a:ea typeface="+mn-ea"/>
          </a:endParaRPr>
        </a:p>
      </dgm:t>
    </dgm:pt>
    <dgm:pt modelId="{05F4E085-8773-4838-B427-94A154AEAB75}">
      <dgm:prSet phldrT="[文字]" custT="1"/>
      <dgm:spPr/>
      <dgm:t>
        <a:bodyPr/>
        <a:lstStyle/>
        <a:p>
          <a:pPr algn="ctr"/>
          <a:r>
            <a:rPr lang="en-US" altLang="zh-TW" sz="2000" b="1" dirty="0" smtClean="0">
              <a:latin typeface="+mj-ea"/>
              <a:ea typeface="+mj-ea"/>
            </a:rPr>
            <a:t>           1.  </a:t>
          </a:r>
          <a:r>
            <a:rPr lang="zh-TW" sz="2000" b="1" dirty="0" smtClean="0">
              <a:latin typeface="+mj-ea"/>
              <a:ea typeface="+mj-ea"/>
            </a:rPr>
            <a:t>多樣貌的主題地圖</a:t>
          </a:r>
        </a:p>
        <a:p>
          <a:pPr algn="ctr"/>
          <a:r>
            <a:rPr lang="en-US" sz="2000" b="1" dirty="0" smtClean="0">
              <a:latin typeface="+mj-ea"/>
              <a:ea typeface="+mj-ea"/>
            </a:rPr>
            <a:t>          2.  </a:t>
          </a:r>
          <a:r>
            <a:rPr lang="zh-TW" sz="2000" b="1" dirty="0" smtClean="0">
              <a:latin typeface="+mj-ea"/>
              <a:ea typeface="+mj-ea"/>
            </a:rPr>
            <a:t>繪製社區導覽地圖</a:t>
          </a:r>
          <a:endParaRPr lang="zh-TW" altLang="en-US" sz="2000" b="1" dirty="0">
            <a:latin typeface="+mj-ea"/>
            <a:ea typeface="+mj-ea"/>
          </a:endParaRPr>
        </a:p>
      </dgm:t>
    </dgm:pt>
    <dgm:pt modelId="{E68C2DA6-4E4D-4C4D-B0E4-9D6160CDFC65}" type="parTrans" cxnId="{994D0979-32BA-4DA8-990E-6CAC04C5FDD5}">
      <dgm:prSet/>
      <dgm:spPr/>
      <dgm:t>
        <a:bodyPr/>
        <a:lstStyle/>
        <a:p>
          <a:pPr algn="ctr"/>
          <a:endParaRPr lang="zh-TW" altLang="en-US">
            <a:latin typeface="+mn-ea"/>
            <a:ea typeface="+mn-ea"/>
          </a:endParaRPr>
        </a:p>
      </dgm:t>
    </dgm:pt>
    <dgm:pt modelId="{07E9EFB0-84C8-4FF1-9D3E-63ADDAF49D69}" type="sibTrans" cxnId="{994D0979-32BA-4DA8-990E-6CAC04C5FDD5}">
      <dgm:prSet/>
      <dgm:spPr/>
      <dgm:t>
        <a:bodyPr/>
        <a:lstStyle/>
        <a:p>
          <a:pPr algn="ctr"/>
          <a:endParaRPr lang="zh-TW" altLang="en-US">
            <a:latin typeface="+mn-ea"/>
            <a:ea typeface="+mn-ea"/>
          </a:endParaRPr>
        </a:p>
      </dgm:t>
    </dgm:pt>
    <dgm:pt modelId="{AB202652-7148-4F6E-9F86-1460289A2006}" type="pres">
      <dgm:prSet presAssocID="{70D98108-F8D0-4C67-AFE3-5D9C81C17A57}" presName="Name0" presStyleCnt="0">
        <dgm:presLayoutVars>
          <dgm:chMax val="7"/>
          <dgm:chPref val="7"/>
          <dgm:dir/>
        </dgm:presLayoutVars>
      </dgm:prSet>
      <dgm:spPr/>
      <dgm:t>
        <a:bodyPr/>
        <a:lstStyle/>
        <a:p>
          <a:endParaRPr lang="zh-TW" altLang="en-US"/>
        </a:p>
      </dgm:t>
    </dgm:pt>
    <dgm:pt modelId="{37767E13-0CF1-4BC5-9E9F-6AFD18A6EDEA}" type="pres">
      <dgm:prSet presAssocID="{70D98108-F8D0-4C67-AFE3-5D9C81C17A57}" presName="Name1" presStyleCnt="0"/>
      <dgm:spPr/>
      <dgm:t>
        <a:bodyPr/>
        <a:lstStyle/>
        <a:p>
          <a:endParaRPr lang="zh-TW" altLang="en-US"/>
        </a:p>
      </dgm:t>
    </dgm:pt>
    <dgm:pt modelId="{1E255638-A94C-4B2F-B992-34C7E537CFEC}" type="pres">
      <dgm:prSet presAssocID="{70D98108-F8D0-4C67-AFE3-5D9C81C17A57}" presName="cycle" presStyleCnt="0"/>
      <dgm:spPr/>
      <dgm:t>
        <a:bodyPr/>
        <a:lstStyle/>
        <a:p>
          <a:endParaRPr lang="zh-TW" altLang="en-US"/>
        </a:p>
      </dgm:t>
    </dgm:pt>
    <dgm:pt modelId="{B7B8D3A8-4FE6-4B87-BB57-85E548A2423B}" type="pres">
      <dgm:prSet presAssocID="{70D98108-F8D0-4C67-AFE3-5D9C81C17A57}" presName="srcNode" presStyleLbl="node1" presStyleIdx="0" presStyleCnt="3"/>
      <dgm:spPr/>
      <dgm:t>
        <a:bodyPr/>
        <a:lstStyle/>
        <a:p>
          <a:endParaRPr lang="zh-TW" altLang="en-US"/>
        </a:p>
      </dgm:t>
    </dgm:pt>
    <dgm:pt modelId="{2805E044-C1F1-496C-86C9-4C18A3C261FC}" type="pres">
      <dgm:prSet presAssocID="{70D98108-F8D0-4C67-AFE3-5D9C81C17A57}" presName="conn" presStyleLbl="parChTrans1D2" presStyleIdx="0" presStyleCnt="1"/>
      <dgm:spPr/>
      <dgm:t>
        <a:bodyPr/>
        <a:lstStyle/>
        <a:p>
          <a:endParaRPr lang="zh-TW" altLang="en-US"/>
        </a:p>
      </dgm:t>
    </dgm:pt>
    <dgm:pt modelId="{93C14B0A-6092-459E-B742-E21149560907}" type="pres">
      <dgm:prSet presAssocID="{70D98108-F8D0-4C67-AFE3-5D9C81C17A57}" presName="extraNode" presStyleLbl="node1" presStyleIdx="0" presStyleCnt="3"/>
      <dgm:spPr/>
      <dgm:t>
        <a:bodyPr/>
        <a:lstStyle/>
        <a:p>
          <a:endParaRPr lang="zh-TW" altLang="en-US"/>
        </a:p>
      </dgm:t>
    </dgm:pt>
    <dgm:pt modelId="{28FB42B8-533B-4A20-8B56-C6B6343B1CB0}" type="pres">
      <dgm:prSet presAssocID="{70D98108-F8D0-4C67-AFE3-5D9C81C17A57}" presName="dstNode" presStyleLbl="node1" presStyleIdx="0" presStyleCnt="3"/>
      <dgm:spPr/>
      <dgm:t>
        <a:bodyPr/>
        <a:lstStyle/>
        <a:p>
          <a:endParaRPr lang="zh-TW" altLang="en-US"/>
        </a:p>
      </dgm:t>
    </dgm:pt>
    <dgm:pt modelId="{9A233D8C-C496-47D1-92A5-A3651DEC803F}" type="pres">
      <dgm:prSet presAssocID="{F734B270-76F8-472D-9246-0B2092B77FCA}" presName="text_1" presStyleLbl="node1" presStyleIdx="0" presStyleCnt="3" custScaleX="90375" custScaleY="128396" custLinFactNeighborX="-13274" custLinFactNeighborY="-27834">
        <dgm:presLayoutVars>
          <dgm:bulletEnabled val="1"/>
        </dgm:presLayoutVars>
      </dgm:prSet>
      <dgm:spPr/>
      <dgm:t>
        <a:bodyPr/>
        <a:lstStyle/>
        <a:p>
          <a:endParaRPr lang="zh-TW" altLang="en-US"/>
        </a:p>
      </dgm:t>
    </dgm:pt>
    <dgm:pt modelId="{57C4ABFD-43F9-4FC0-ACD4-E73B62F3862A}" type="pres">
      <dgm:prSet presAssocID="{F734B270-76F8-472D-9246-0B2092B77FCA}" presName="accent_1" presStyleCnt="0"/>
      <dgm:spPr/>
      <dgm:t>
        <a:bodyPr/>
        <a:lstStyle/>
        <a:p>
          <a:endParaRPr lang="zh-TW" altLang="en-US"/>
        </a:p>
      </dgm:t>
    </dgm:pt>
    <dgm:pt modelId="{FD293097-DA8B-42F3-B0D8-5A99733288D5}" type="pres">
      <dgm:prSet presAssocID="{F734B270-76F8-472D-9246-0B2092B77FCA}" presName="accentRepeatNode" presStyleLbl="solidFgAcc1" presStyleIdx="0" presStyleCnt="3" custScaleX="152673" custScaleY="62226" custLinFactNeighborY="-22913"/>
      <dgm:spPr/>
      <dgm:t>
        <a:bodyPr/>
        <a:lstStyle/>
        <a:p>
          <a:endParaRPr lang="zh-TW" altLang="en-US"/>
        </a:p>
      </dgm:t>
    </dgm:pt>
    <dgm:pt modelId="{306C9273-ACA9-4189-8527-8D3AEEA4678C}" type="pres">
      <dgm:prSet presAssocID="{086F764B-D265-40C7-AAEF-AB4094E63F1B}" presName="text_2" presStyleLbl="node1" presStyleIdx="1" presStyleCnt="3" custScaleX="98487" custLinFactNeighborX="-20033">
        <dgm:presLayoutVars>
          <dgm:bulletEnabled val="1"/>
        </dgm:presLayoutVars>
      </dgm:prSet>
      <dgm:spPr/>
      <dgm:t>
        <a:bodyPr/>
        <a:lstStyle/>
        <a:p>
          <a:endParaRPr lang="zh-TW" altLang="en-US"/>
        </a:p>
      </dgm:t>
    </dgm:pt>
    <dgm:pt modelId="{82551227-1A2E-41A3-9CE6-7E52387B2D7F}" type="pres">
      <dgm:prSet presAssocID="{086F764B-D265-40C7-AAEF-AB4094E63F1B}" presName="accent_2" presStyleCnt="0"/>
      <dgm:spPr/>
      <dgm:t>
        <a:bodyPr/>
        <a:lstStyle/>
        <a:p>
          <a:endParaRPr lang="zh-TW" altLang="en-US"/>
        </a:p>
      </dgm:t>
    </dgm:pt>
    <dgm:pt modelId="{FD6E33F7-BED9-4B34-B395-8CFDF1E5DAE4}" type="pres">
      <dgm:prSet presAssocID="{086F764B-D265-40C7-AAEF-AB4094E63F1B}" presName="accentRepeatNode" presStyleLbl="solidFgAcc1" presStyleIdx="1" presStyleCnt="3" custScaleX="152710" custScaleY="62331" custLinFactNeighborX="-28995" custLinFactNeighborY="-1164"/>
      <dgm:spPr/>
      <dgm:t>
        <a:bodyPr/>
        <a:lstStyle/>
        <a:p>
          <a:endParaRPr lang="zh-TW" altLang="en-US"/>
        </a:p>
      </dgm:t>
    </dgm:pt>
    <dgm:pt modelId="{1ACAEA4A-64D8-46A0-BDCD-B285CAAEDF4C}" type="pres">
      <dgm:prSet presAssocID="{05F4E085-8773-4838-B427-94A154AEAB75}" presName="text_3" presStyleLbl="node1" presStyleIdx="2" presStyleCnt="3" custScaleX="90395" custLinFactNeighborX="-13185" custLinFactNeighborY="12232">
        <dgm:presLayoutVars>
          <dgm:bulletEnabled val="1"/>
        </dgm:presLayoutVars>
      </dgm:prSet>
      <dgm:spPr/>
      <dgm:t>
        <a:bodyPr/>
        <a:lstStyle/>
        <a:p>
          <a:endParaRPr lang="zh-TW" altLang="en-US"/>
        </a:p>
      </dgm:t>
    </dgm:pt>
    <dgm:pt modelId="{7480E50E-37CF-41BB-A621-76717F53AB13}" type="pres">
      <dgm:prSet presAssocID="{05F4E085-8773-4838-B427-94A154AEAB75}" presName="accent_3" presStyleCnt="0"/>
      <dgm:spPr/>
      <dgm:t>
        <a:bodyPr/>
        <a:lstStyle/>
        <a:p>
          <a:endParaRPr lang="zh-TW" altLang="en-US"/>
        </a:p>
      </dgm:t>
    </dgm:pt>
    <dgm:pt modelId="{B96E1F02-D2AE-47F7-9670-2E0C3179C955}" type="pres">
      <dgm:prSet presAssocID="{05F4E085-8773-4838-B427-94A154AEAB75}" presName="accentRepeatNode" presStyleLbl="solidFgAcc1" presStyleIdx="2" presStyleCnt="3" custScaleX="176935" custScaleY="62331" custLinFactNeighborY="7269"/>
      <dgm:spPr/>
      <dgm:t>
        <a:bodyPr/>
        <a:lstStyle/>
        <a:p>
          <a:endParaRPr lang="zh-TW" altLang="en-US"/>
        </a:p>
      </dgm:t>
    </dgm:pt>
  </dgm:ptLst>
  <dgm:cxnLst>
    <dgm:cxn modelId="{4FCFB729-544B-4EA8-88A5-DAC5C4002576}" srcId="{70D98108-F8D0-4C67-AFE3-5D9C81C17A57}" destId="{086F764B-D265-40C7-AAEF-AB4094E63F1B}" srcOrd="1" destOrd="0" parTransId="{E2B96B27-9829-4144-8223-EC5158720BE5}" sibTransId="{CCF840CE-3797-4760-916A-1C1082083198}"/>
    <dgm:cxn modelId="{994D0979-32BA-4DA8-990E-6CAC04C5FDD5}" srcId="{70D98108-F8D0-4C67-AFE3-5D9C81C17A57}" destId="{05F4E085-8773-4838-B427-94A154AEAB75}" srcOrd="2" destOrd="0" parTransId="{E68C2DA6-4E4D-4C4D-B0E4-9D6160CDFC65}" sibTransId="{07E9EFB0-84C8-4FF1-9D3E-63ADDAF49D69}"/>
    <dgm:cxn modelId="{78E4367D-8CF1-4E10-A251-C794879C4313}" type="presOf" srcId="{05F4E085-8773-4838-B427-94A154AEAB75}" destId="{1ACAEA4A-64D8-46A0-BDCD-B285CAAEDF4C}" srcOrd="0" destOrd="0" presId="urn:microsoft.com/office/officeart/2008/layout/VerticalCurvedList"/>
    <dgm:cxn modelId="{026439D8-CC3E-40BF-931E-F502D2971548}" type="presOf" srcId="{086F764B-D265-40C7-AAEF-AB4094E63F1B}" destId="{306C9273-ACA9-4189-8527-8D3AEEA4678C}" srcOrd="0" destOrd="0" presId="urn:microsoft.com/office/officeart/2008/layout/VerticalCurvedList"/>
    <dgm:cxn modelId="{97862E08-C559-435E-86AA-F6376223C2B8}" type="presOf" srcId="{F734B270-76F8-472D-9246-0B2092B77FCA}" destId="{9A233D8C-C496-47D1-92A5-A3651DEC803F}" srcOrd="0" destOrd="0" presId="urn:microsoft.com/office/officeart/2008/layout/VerticalCurvedList"/>
    <dgm:cxn modelId="{7D84C977-3674-484F-A175-295B1C9CCFDB}" type="presOf" srcId="{70D98108-F8D0-4C67-AFE3-5D9C81C17A57}" destId="{AB202652-7148-4F6E-9F86-1460289A2006}" srcOrd="0" destOrd="0" presId="urn:microsoft.com/office/officeart/2008/layout/VerticalCurvedList"/>
    <dgm:cxn modelId="{883013EB-D60E-4A5F-BB3E-BF907B063866}" srcId="{70D98108-F8D0-4C67-AFE3-5D9C81C17A57}" destId="{F734B270-76F8-472D-9246-0B2092B77FCA}" srcOrd="0" destOrd="0" parTransId="{AC27DC11-2C52-4584-B566-742FB072A7EA}" sibTransId="{DFF1CCC3-6587-4638-A75A-5DE546CF5B5F}"/>
    <dgm:cxn modelId="{C4A8D8A2-7FE4-45A4-A0D0-585B865DE024}" type="presOf" srcId="{DFF1CCC3-6587-4638-A75A-5DE546CF5B5F}" destId="{2805E044-C1F1-496C-86C9-4C18A3C261FC}" srcOrd="0" destOrd="0" presId="urn:microsoft.com/office/officeart/2008/layout/VerticalCurvedList"/>
    <dgm:cxn modelId="{9B09AF51-A753-42DF-A19F-EDA43F30FA6F}" type="presParOf" srcId="{AB202652-7148-4F6E-9F86-1460289A2006}" destId="{37767E13-0CF1-4BC5-9E9F-6AFD18A6EDEA}" srcOrd="0" destOrd="0" presId="urn:microsoft.com/office/officeart/2008/layout/VerticalCurvedList"/>
    <dgm:cxn modelId="{B5EF6BD9-0E46-4A41-A12D-E44CA79C5FBB}" type="presParOf" srcId="{37767E13-0CF1-4BC5-9E9F-6AFD18A6EDEA}" destId="{1E255638-A94C-4B2F-B992-34C7E537CFEC}" srcOrd="0" destOrd="0" presId="urn:microsoft.com/office/officeart/2008/layout/VerticalCurvedList"/>
    <dgm:cxn modelId="{69BF68D6-7FB0-425E-B238-39207F38A981}" type="presParOf" srcId="{1E255638-A94C-4B2F-B992-34C7E537CFEC}" destId="{B7B8D3A8-4FE6-4B87-BB57-85E548A2423B}" srcOrd="0" destOrd="0" presId="urn:microsoft.com/office/officeart/2008/layout/VerticalCurvedList"/>
    <dgm:cxn modelId="{7A17D6CD-951B-42F3-9612-BE2C3CB23722}" type="presParOf" srcId="{1E255638-A94C-4B2F-B992-34C7E537CFEC}" destId="{2805E044-C1F1-496C-86C9-4C18A3C261FC}" srcOrd="1" destOrd="0" presId="urn:microsoft.com/office/officeart/2008/layout/VerticalCurvedList"/>
    <dgm:cxn modelId="{95264ACB-D6BF-4CCC-BAD4-9E0346819AF2}" type="presParOf" srcId="{1E255638-A94C-4B2F-B992-34C7E537CFEC}" destId="{93C14B0A-6092-459E-B742-E21149560907}" srcOrd="2" destOrd="0" presId="urn:microsoft.com/office/officeart/2008/layout/VerticalCurvedList"/>
    <dgm:cxn modelId="{AF6E86FB-DBAF-461F-8B3D-492CC1524797}" type="presParOf" srcId="{1E255638-A94C-4B2F-B992-34C7E537CFEC}" destId="{28FB42B8-533B-4A20-8B56-C6B6343B1CB0}" srcOrd="3" destOrd="0" presId="urn:microsoft.com/office/officeart/2008/layout/VerticalCurvedList"/>
    <dgm:cxn modelId="{9284D589-3D6B-42D3-A3B7-FD48D050E27A}" type="presParOf" srcId="{37767E13-0CF1-4BC5-9E9F-6AFD18A6EDEA}" destId="{9A233D8C-C496-47D1-92A5-A3651DEC803F}" srcOrd="1" destOrd="0" presId="urn:microsoft.com/office/officeart/2008/layout/VerticalCurvedList"/>
    <dgm:cxn modelId="{3C850ECE-D1CC-4E58-9FB4-B76710B94E44}" type="presParOf" srcId="{37767E13-0CF1-4BC5-9E9F-6AFD18A6EDEA}" destId="{57C4ABFD-43F9-4FC0-ACD4-E73B62F3862A}" srcOrd="2" destOrd="0" presId="urn:microsoft.com/office/officeart/2008/layout/VerticalCurvedList"/>
    <dgm:cxn modelId="{565DB013-9276-49F7-A068-83E9FCD8950D}" type="presParOf" srcId="{57C4ABFD-43F9-4FC0-ACD4-E73B62F3862A}" destId="{FD293097-DA8B-42F3-B0D8-5A99733288D5}" srcOrd="0" destOrd="0" presId="urn:microsoft.com/office/officeart/2008/layout/VerticalCurvedList"/>
    <dgm:cxn modelId="{C19C700C-86BE-47E8-B122-6CDF1FD34893}" type="presParOf" srcId="{37767E13-0CF1-4BC5-9E9F-6AFD18A6EDEA}" destId="{306C9273-ACA9-4189-8527-8D3AEEA4678C}" srcOrd="3" destOrd="0" presId="urn:microsoft.com/office/officeart/2008/layout/VerticalCurvedList"/>
    <dgm:cxn modelId="{22B6D006-853C-4FEE-8190-FDD2B98D972D}" type="presParOf" srcId="{37767E13-0CF1-4BC5-9E9F-6AFD18A6EDEA}" destId="{82551227-1A2E-41A3-9CE6-7E52387B2D7F}" srcOrd="4" destOrd="0" presId="urn:microsoft.com/office/officeart/2008/layout/VerticalCurvedList"/>
    <dgm:cxn modelId="{E0B591DC-68FB-4090-AD17-AC5B47C6E8E5}" type="presParOf" srcId="{82551227-1A2E-41A3-9CE6-7E52387B2D7F}" destId="{FD6E33F7-BED9-4B34-B395-8CFDF1E5DAE4}" srcOrd="0" destOrd="0" presId="urn:microsoft.com/office/officeart/2008/layout/VerticalCurvedList"/>
    <dgm:cxn modelId="{23A0A390-35CE-4BF9-8D6E-209279F37486}" type="presParOf" srcId="{37767E13-0CF1-4BC5-9E9F-6AFD18A6EDEA}" destId="{1ACAEA4A-64D8-46A0-BDCD-B285CAAEDF4C}" srcOrd="5" destOrd="0" presId="urn:microsoft.com/office/officeart/2008/layout/VerticalCurvedList"/>
    <dgm:cxn modelId="{93181F3D-7459-4E22-9BA1-CEB902EEB4C7}" type="presParOf" srcId="{37767E13-0CF1-4BC5-9E9F-6AFD18A6EDEA}" destId="{7480E50E-37CF-41BB-A621-76717F53AB13}" srcOrd="6" destOrd="0" presId="urn:microsoft.com/office/officeart/2008/layout/VerticalCurvedList"/>
    <dgm:cxn modelId="{6B9A10CD-4916-43BA-BC9B-4FA0796F9A86}" type="presParOf" srcId="{7480E50E-37CF-41BB-A621-76717F53AB13}" destId="{B96E1F02-D2AE-47F7-9670-2E0C3179C95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5E044-C1F1-496C-86C9-4C18A3C261FC}">
      <dsp:nvSpPr>
        <dsp:cNvPr id="0" name=""/>
        <dsp:cNvSpPr/>
      </dsp:nvSpPr>
      <dsp:spPr>
        <a:xfrm>
          <a:off x="-5980782" y="-959073"/>
          <a:ext cx="7462763" cy="7462763"/>
        </a:xfrm>
        <a:prstGeom prst="blockArc">
          <a:avLst>
            <a:gd name="adj1" fmla="val 18900000"/>
            <a:gd name="adj2" fmla="val 2700000"/>
            <a:gd name="adj3" fmla="val 289"/>
          </a:avLst>
        </a:prstGeom>
        <a:noFill/>
        <a:ln w="1905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A233D8C-C496-47D1-92A5-A3651DEC803F}">
      <dsp:nvSpPr>
        <dsp:cNvPr id="0" name=""/>
        <dsp:cNvSpPr/>
      </dsp:nvSpPr>
      <dsp:spPr>
        <a:xfrm>
          <a:off x="574050" y="88359"/>
          <a:ext cx="5150055" cy="1423813"/>
        </a:xfrm>
        <a:prstGeom prst="rect">
          <a:avLst/>
        </a:prstGeom>
        <a:solidFill>
          <a:schemeClr val="accent2">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0208"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Adobe 繁黑體 Std B" pitchFamily="34" charset="-120"/>
              <a:ea typeface="Adobe 繁黑體 Std B" pitchFamily="34" charset="-120"/>
            </a:rPr>
            <a:t>        </a:t>
          </a:r>
          <a:r>
            <a:rPr lang="en-US" sz="2000" b="1" kern="1200" dirty="0" smtClean="0">
              <a:latin typeface="Adobe 繁黑體 Std B" pitchFamily="34" charset="-120"/>
              <a:ea typeface="Adobe 繁黑體 Std B" pitchFamily="34" charset="-120"/>
            </a:rPr>
            <a:t>1. </a:t>
          </a:r>
          <a:r>
            <a:rPr lang="zh-TW" sz="2000" b="1" kern="1200" dirty="0" smtClean="0">
              <a:latin typeface="Adobe 繁黑體 Std B" pitchFamily="34" charset="-120"/>
              <a:ea typeface="Adobe 繁黑體 Std B" pitchFamily="34" charset="-120"/>
            </a:rPr>
            <a:t>老地圖新釋義</a:t>
          </a:r>
        </a:p>
        <a:p>
          <a:pPr lvl="0" algn="l" defTabSz="889000">
            <a:lnSpc>
              <a:spcPct val="90000"/>
            </a:lnSpc>
            <a:spcBef>
              <a:spcPct val="0"/>
            </a:spcBef>
            <a:spcAft>
              <a:spcPct val="35000"/>
            </a:spcAft>
          </a:pPr>
          <a:r>
            <a:rPr lang="zh-TW" altLang="en-US" sz="2000" b="1" kern="1200" dirty="0" smtClean="0">
              <a:latin typeface="Adobe 繁黑體 Std B" pitchFamily="34" charset="-120"/>
              <a:ea typeface="Adobe 繁黑體 Std B" pitchFamily="34" charset="-120"/>
            </a:rPr>
            <a:t>              </a:t>
          </a:r>
          <a:r>
            <a:rPr lang="en-US" sz="2000" b="1" kern="1200" dirty="0" smtClean="0">
              <a:latin typeface="Adobe 繁黑體 Std B" pitchFamily="34" charset="-120"/>
              <a:ea typeface="Adobe 繁黑體 Std B" pitchFamily="34" charset="-120"/>
            </a:rPr>
            <a:t>2. </a:t>
          </a:r>
          <a:r>
            <a:rPr lang="zh-TW" sz="2000" b="1" kern="1200" dirty="0" smtClean="0">
              <a:latin typeface="Adobe 繁黑體 Std B" pitchFamily="34" charset="-120"/>
              <a:ea typeface="Adobe 繁黑體 Std B" pitchFamily="34" charset="-120"/>
            </a:rPr>
            <a:t>畫中地圖玄機</a:t>
          </a:r>
          <a:endParaRPr lang="en-US" altLang="zh-TW" sz="2000" b="1" kern="1200" dirty="0" smtClean="0">
            <a:latin typeface="Adobe 繁黑體 Std B" pitchFamily="34" charset="-120"/>
            <a:ea typeface="Adobe 繁黑體 Std B" pitchFamily="34" charset="-120"/>
          </a:endParaRPr>
        </a:p>
        <a:p>
          <a:pPr lvl="0" algn="l" defTabSz="889000">
            <a:lnSpc>
              <a:spcPct val="90000"/>
            </a:lnSpc>
            <a:spcBef>
              <a:spcPct val="0"/>
            </a:spcBef>
            <a:spcAft>
              <a:spcPct val="35000"/>
            </a:spcAft>
          </a:pPr>
          <a:r>
            <a:rPr lang="en-US" sz="2000" b="1" kern="1200" dirty="0" smtClean="0">
              <a:latin typeface="Adobe 繁黑體 Std B" pitchFamily="34" charset="-120"/>
              <a:ea typeface="Adobe 繁黑體 Std B" pitchFamily="34" charset="-120"/>
            </a:rPr>
            <a:t>        3. </a:t>
          </a:r>
          <a:r>
            <a:rPr lang="zh-TW" sz="2000" b="1" kern="1200" dirty="0" smtClean="0">
              <a:latin typeface="Adobe 繁黑體 Std B" pitchFamily="34" charset="-120"/>
              <a:ea typeface="Adobe 繁黑體 Std B" pitchFamily="34" charset="-120"/>
            </a:rPr>
            <a:t>發現</a:t>
          </a:r>
          <a:r>
            <a:rPr lang="zh-TW" altLang="en-US" sz="2000" b="1" kern="1200" dirty="0" smtClean="0">
              <a:latin typeface="Adobe 繁黑體 Std B" pitchFamily="34" charset="-120"/>
              <a:ea typeface="Adobe 繁黑體 Std B" pitchFamily="34" charset="-120"/>
            </a:rPr>
            <a:t>校園</a:t>
          </a:r>
          <a:r>
            <a:rPr lang="zh-TW" sz="2000" b="1" kern="1200" dirty="0" smtClean="0">
              <a:latin typeface="Adobe 繁黑體 Std B" pitchFamily="34" charset="-120"/>
              <a:ea typeface="Adobe 繁黑體 Std B" pitchFamily="34" charset="-120"/>
            </a:rPr>
            <a:t>綠活圖</a:t>
          </a:r>
          <a:r>
            <a:rPr lang="en-US" altLang="zh-TW" sz="2000" b="1" kern="1200" dirty="0" smtClean="0">
              <a:latin typeface="Adobe 繁黑體 Std B" pitchFamily="34" charset="-120"/>
              <a:ea typeface="Adobe 繁黑體 Std B" pitchFamily="34" charset="-120"/>
            </a:rPr>
            <a:t> </a:t>
          </a:r>
          <a:endParaRPr lang="zh-TW" altLang="en-US" sz="2000" b="1" kern="1200" dirty="0">
            <a:latin typeface="Adobe 繁黑體 Std B" pitchFamily="34" charset="-120"/>
            <a:ea typeface="Adobe 繁黑體 Std B" pitchFamily="34" charset="-120"/>
          </a:endParaRPr>
        </a:p>
      </dsp:txBody>
      <dsp:txXfrm>
        <a:off x="574050" y="88359"/>
        <a:ext cx="5150055" cy="1423813"/>
      </dsp:txXfrm>
    </dsp:sp>
    <dsp:sp modelId="{FD293097-DA8B-42F3-B0D8-5A99733288D5}">
      <dsp:nvSpPr>
        <dsp:cNvPr id="0" name=""/>
        <dsp:cNvSpPr/>
      </dsp:nvSpPr>
      <dsp:spPr>
        <a:xfrm>
          <a:off x="-1909" y="360039"/>
          <a:ext cx="2116282" cy="86254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06C9273-ACA9-4189-8527-8D3AEEA4678C}">
      <dsp:nvSpPr>
        <dsp:cNvPr id="0" name=""/>
        <dsp:cNvSpPr/>
      </dsp:nvSpPr>
      <dsp:spPr>
        <a:xfrm>
          <a:off x="438549" y="2217846"/>
          <a:ext cx="5215325" cy="1108923"/>
        </a:xfrm>
        <a:prstGeom prst="rect">
          <a:avLst/>
        </a:prstGeom>
        <a:solidFill>
          <a:schemeClr val="accent2">
            <a:hueOff val="3375995"/>
            <a:satOff val="1250"/>
            <a:lumOff val="3823"/>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0208" tIns="50800" rIns="50800" bIns="50800" numCol="1" spcCol="1270" anchor="ctr" anchorCtr="0">
          <a:noAutofit/>
        </a:bodyPr>
        <a:lstStyle/>
        <a:p>
          <a:pPr lvl="0" algn="ctr" defTabSz="889000">
            <a:lnSpc>
              <a:spcPct val="90000"/>
            </a:lnSpc>
            <a:spcBef>
              <a:spcPct val="0"/>
            </a:spcBef>
            <a:spcAft>
              <a:spcPct val="35000"/>
            </a:spcAft>
          </a:pPr>
          <a:r>
            <a:rPr lang="zh-TW" altLang="en-US" sz="2000" b="1" kern="1200" dirty="0" smtClean="0">
              <a:effectLst>
                <a:outerShdw blurRad="38100" dist="38100" dir="2700000" algn="tl">
                  <a:srgbClr val="000000">
                    <a:alpha val="43137"/>
                  </a:srgbClr>
                </a:outerShdw>
              </a:effectLst>
              <a:latin typeface="Adobe 繁黑體 Std B" pitchFamily="34" charset="-120"/>
              <a:ea typeface="Adobe 繁黑體 Std B" pitchFamily="34" charset="-120"/>
            </a:rPr>
            <a:t>           </a:t>
          </a:r>
          <a:r>
            <a:rPr lang="en-US" altLang="zh-TW" sz="2000" b="1" kern="1200" dirty="0" smtClean="0">
              <a:effectLst>
                <a:outerShdw blurRad="38100" dist="38100" dir="2700000" algn="tl">
                  <a:srgbClr val="000000">
                    <a:alpha val="43137"/>
                  </a:srgbClr>
                </a:outerShdw>
              </a:effectLst>
              <a:latin typeface="Adobe 繁黑體 Std B" pitchFamily="34" charset="-120"/>
              <a:ea typeface="Adobe 繁黑體 Std B" pitchFamily="34" charset="-120"/>
            </a:rPr>
            <a:t>1.</a:t>
          </a:r>
          <a:r>
            <a:rPr lang="zh-TW" altLang="en-US" sz="2000" b="1" kern="1200" dirty="0" smtClean="0">
              <a:effectLst>
                <a:outerShdw blurRad="38100" dist="38100" dir="2700000" algn="tl">
                  <a:srgbClr val="000000">
                    <a:alpha val="43137"/>
                  </a:srgbClr>
                </a:outerShdw>
              </a:effectLst>
              <a:latin typeface="Adobe 繁黑體 Std B" pitchFamily="34" charset="-120"/>
              <a:ea typeface="Adobe 繁黑體 Std B" pitchFamily="34" charset="-120"/>
            </a:rPr>
            <a:t> </a:t>
          </a:r>
          <a:r>
            <a:rPr lang="zh-TW" sz="2000" b="1" kern="1200" dirty="0" smtClean="0">
              <a:effectLst>
                <a:outerShdw blurRad="38100" dist="38100" dir="2700000" algn="tl">
                  <a:srgbClr val="000000">
                    <a:alpha val="43137"/>
                  </a:srgbClr>
                </a:outerShdw>
              </a:effectLst>
              <a:latin typeface="Adobe 繁黑體 Std B" pitchFamily="34" charset="-120"/>
              <a:ea typeface="Adobe 繁黑體 Std B" pitchFamily="34" charset="-120"/>
            </a:rPr>
            <a:t>文化生活地圖－</a:t>
          </a:r>
          <a:r>
            <a:rPr lang="zh-TW" sz="1400" b="1" kern="1200" dirty="0" smtClean="0">
              <a:effectLst>
                <a:outerShdw blurRad="38100" dist="38100" dir="2700000" algn="tl">
                  <a:srgbClr val="000000">
                    <a:alpha val="43137"/>
                  </a:srgbClr>
                </a:outerShdw>
              </a:effectLst>
              <a:latin typeface="Adobe 繁黑體 Std B" pitchFamily="34" charset="-120"/>
              <a:ea typeface="Adobe 繁黑體 Std B" pitchFamily="34" charset="-120"/>
            </a:rPr>
            <a:t>台中市文藝空間</a:t>
          </a:r>
          <a:endParaRPr lang="en-US" altLang="zh-TW" sz="1400" b="1" kern="1200" dirty="0" smtClean="0">
            <a:effectLst>
              <a:outerShdw blurRad="38100" dist="38100" dir="2700000" algn="tl">
                <a:srgbClr val="000000">
                  <a:alpha val="43137"/>
                </a:srgbClr>
              </a:outerShdw>
            </a:effectLst>
            <a:latin typeface="Adobe 繁黑體 Std B" pitchFamily="34" charset="-120"/>
            <a:ea typeface="Adobe 繁黑體 Std B" pitchFamily="34" charset="-120"/>
          </a:endParaRPr>
        </a:p>
        <a:p>
          <a:pPr lvl="0" algn="l" defTabSz="889000">
            <a:lnSpc>
              <a:spcPct val="90000"/>
            </a:lnSpc>
            <a:spcBef>
              <a:spcPct val="0"/>
            </a:spcBef>
            <a:spcAft>
              <a:spcPct val="35000"/>
            </a:spcAft>
          </a:pPr>
          <a:r>
            <a:rPr lang="zh-TW" altLang="en-US" sz="2000" b="1" kern="1200" dirty="0" smtClean="0">
              <a:latin typeface="+mj-ea"/>
              <a:ea typeface="+mj-ea"/>
            </a:rPr>
            <a:t>             </a:t>
          </a:r>
          <a:r>
            <a:rPr lang="en-US" altLang="zh-TW" sz="2000" b="1" kern="1200" dirty="0" smtClean="0">
              <a:latin typeface="+mj-ea"/>
              <a:ea typeface="+mj-ea"/>
            </a:rPr>
            <a:t>2.</a:t>
          </a:r>
          <a:r>
            <a:rPr lang="zh-TW" altLang="en-US" sz="2000" b="1" kern="1200" dirty="0" smtClean="0">
              <a:latin typeface="+mj-ea"/>
              <a:ea typeface="+mj-ea"/>
            </a:rPr>
            <a:t> </a:t>
          </a:r>
          <a:r>
            <a:rPr lang="zh-TW" sz="2000" b="1" kern="1200" dirty="0" smtClean="0">
              <a:latin typeface="+mj-ea"/>
              <a:ea typeface="+mj-ea"/>
            </a:rPr>
            <a:t>發現</a:t>
          </a:r>
          <a:r>
            <a:rPr lang="zh-TW" altLang="en-US" sz="2000" b="1" kern="1200" dirty="0" smtClean="0">
              <a:latin typeface="+mj-ea"/>
              <a:ea typeface="+mj-ea"/>
            </a:rPr>
            <a:t>社區</a:t>
          </a:r>
          <a:r>
            <a:rPr lang="zh-TW" sz="2000" b="1" kern="1200" dirty="0" smtClean="0">
              <a:latin typeface="+mj-ea"/>
              <a:ea typeface="+mj-ea"/>
            </a:rPr>
            <a:t>綠活圖</a:t>
          </a:r>
          <a:r>
            <a:rPr lang="en-US" altLang="zh-TW" sz="2000" b="1" kern="1200" dirty="0" smtClean="0">
              <a:latin typeface="+mj-ea"/>
              <a:ea typeface="+mj-ea"/>
            </a:rPr>
            <a:t> </a:t>
          </a:r>
          <a:endParaRPr lang="zh-TW" altLang="en-US" sz="2000" b="1" kern="1200" dirty="0">
            <a:effectLst>
              <a:outerShdw blurRad="38100" dist="38100" dir="2700000" algn="tl">
                <a:srgbClr val="000000">
                  <a:alpha val="43137"/>
                </a:srgbClr>
              </a:outerShdw>
            </a:effectLst>
            <a:latin typeface="+mj-ea"/>
            <a:ea typeface="+mj-ea"/>
          </a:endParaRPr>
        </a:p>
      </dsp:txBody>
      <dsp:txXfrm>
        <a:off x="438549" y="2217846"/>
        <a:ext cx="5215325" cy="1108923"/>
      </dsp:txXfrm>
    </dsp:sp>
    <dsp:sp modelId="{FD6E33F7-BED9-4B34-B395-8CFDF1E5DAE4}">
      <dsp:nvSpPr>
        <dsp:cNvPr id="0" name=""/>
        <dsp:cNvSpPr/>
      </dsp:nvSpPr>
      <dsp:spPr>
        <a:xfrm>
          <a:off x="0" y="2324171"/>
          <a:ext cx="2116795" cy="86400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ACAEA4A-64D8-46A0-BDCD-B285CAAEDF4C}">
      <dsp:nvSpPr>
        <dsp:cNvPr id="0" name=""/>
        <dsp:cNvSpPr/>
      </dsp:nvSpPr>
      <dsp:spPr>
        <a:xfrm>
          <a:off x="578552" y="4016874"/>
          <a:ext cx="5151194" cy="1108923"/>
        </a:xfrm>
        <a:prstGeom prst="rect">
          <a:avLst/>
        </a:prstGeom>
        <a:solidFill>
          <a:schemeClr val="accent2">
            <a:hueOff val="6751989"/>
            <a:satOff val="2501"/>
            <a:lumOff val="7646"/>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0208" tIns="50800" rIns="50800" bIns="50800" numCol="1" spcCol="1270" anchor="ctr" anchorCtr="0">
          <a:noAutofit/>
        </a:bodyPr>
        <a:lstStyle/>
        <a:p>
          <a:pPr lvl="0" algn="ctr" defTabSz="889000">
            <a:lnSpc>
              <a:spcPct val="90000"/>
            </a:lnSpc>
            <a:spcBef>
              <a:spcPct val="0"/>
            </a:spcBef>
            <a:spcAft>
              <a:spcPct val="35000"/>
            </a:spcAft>
          </a:pPr>
          <a:r>
            <a:rPr lang="en-US" altLang="zh-TW" sz="2000" b="1" kern="1200" dirty="0" smtClean="0">
              <a:latin typeface="+mj-ea"/>
              <a:ea typeface="+mj-ea"/>
            </a:rPr>
            <a:t>           1.  </a:t>
          </a:r>
          <a:r>
            <a:rPr lang="zh-TW" sz="2000" b="1" kern="1200" dirty="0" smtClean="0">
              <a:latin typeface="+mj-ea"/>
              <a:ea typeface="+mj-ea"/>
            </a:rPr>
            <a:t>多樣貌的主題地圖</a:t>
          </a:r>
        </a:p>
        <a:p>
          <a:pPr lvl="0" algn="ctr" defTabSz="889000">
            <a:lnSpc>
              <a:spcPct val="90000"/>
            </a:lnSpc>
            <a:spcBef>
              <a:spcPct val="0"/>
            </a:spcBef>
            <a:spcAft>
              <a:spcPct val="35000"/>
            </a:spcAft>
          </a:pPr>
          <a:r>
            <a:rPr lang="en-US" sz="2000" b="1" kern="1200" dirty="0" smtClean="0">
              <a:latin typeface="+mj-ea"/>
              <a:ea typeface="+mj-ea"/>
            </a:rPr>
            <a:t>          2.  </a:t>
          </a:r>
          <a:r>
            <a:rPr lang="zh-TW" sz="2000" b="1" kern="1200" dirty="0" smtClean="0">
              <a:latin typeface="+mj-ea"/>
              <a:ea typeface="+mj-ea"/>
            </a:rPr>
            <a:t>繪製社區導覽地圖</a:t>
          </a:r>
          <a:endParaRPr lang="zh-TW" altLang="en-US" sz="2000" b="1" kern="1200" dirty="0">
            <a:latin typeface="+mj-ea"/>
            <a:ea typeface="+mj-ea"/>
          </a:endParaRPr>
        </a:p>
      </dsp:txBody>
      <dsp:txXfrm>
        <a:off x="578552" y="4016874"/>
        <a:ext cx="5151194" cy="1108923"/>
      </dsp:txXfrm>
    </dsp:sp>
    <dsp:sp modelId="{B96E1F02-D2AE-47F7-9670-2E0C3179C955}">
      <dsp:nvSpPr>
        <dsp:cNvPr id="0" name=""/>
        <dsp:cNvSpPr/>
      </dsp:nvSpPr>
      <dsp:spPr>
        <a:xfrm>
          <a:off x="-170063" y="4104450"/>
          <a:ext cx="2452591" cy="86400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AD78F5-74DF-48C2-8962-3A52A9FE756E}" type="datetimeFigureOut">
              <a:rPr lang="zh-TW" altLang="en-US" smtClean="0"/>
              <a:pPr/>
              <a:t>2013/8/16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7CE768-E515-47C3-B58D-4CA030768BEF}" type="slidenum">
              <a:rPr lang="zh-TW" altLang="en-US" smtClean="0"/>
              <a:pPr/>
              <a:t>‹#›</a:t>
            </a:fld>
            <a:endParaRPr lang="zh-TW" altLang="en-US"/>
          </a:p>
        </p:txBody>
      </p:sp>
    </p:spTree>
    <p:extLst>
      <p:ext uri="{BB962C8B-B14F-4D97-AF65-F5344CB8AC3E}">
        <p14:creationId xmlns:p14="http://schemas.microsoft.com/office/powerpoint/2010/main" val="26030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這張地圖的重點其實是在女王頭頂的皇冠位置，它暗示著權力的中心其實是在西班牙，因為當時西班牙在海權時代是殖民大國，經常以統治者的角色自居，而手持的寶球與權仗，更是將這種征服他國的心態完整的呈現出來。</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FF0000"/>
                </a:solidFill>
              </a:rPr>
              <a:t>從古時開始</a:t>
            </a:r>
            <a:r>
              <a:rPr lang="en-US" altLang="zh-TW" b="1" dirty="0" smtClean="0">
                <a:solidFill>
                  <a:srgbClr val="FF0000"/>
                </a:solidFill>
              </a:rPr>
              <a:t>﹐</a:t>
            </a:r>
            <a:r>
              <a:rPr lang="zh-TW" altLang="en-US" b="1" dirty="0" smtClean="0">
                <a:solidFill>
                  <a:srgbClr val="FF0000"/>
                </a:solidFill>
              </a:rPr>
              <a:t>地圖就一直與權力有著密不可分的關係</a:t>
            </a:r>
            <a:r>
              <a:rPr lang="en-US" altLang="zh-TW" b="1" dirty="0" smtClean="0">
                <a:solidFill>
                  <a:srgbClr val="FF0000"/>
                </a:solidFill>
              </a:rPr>
              <a:t>﹐</a:t>
            </a:r>
            <a:r>
              <a:rPr lang="zh-TW" altLang="en-US" b="1" dirty="0" smtClean="0">
                <a:solidFill>
                  <a:srgbClr val="FF0000"/>
                </a:solidFill>
              </a:rPr>
              <a:t>它「意味著一個權力如何合法化自身對地方的佔有。</a:t>
            </a:r>
          </a:p>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3</a:t>
            </a:fld>
            <a:endParaRPr lang="zh-TW" altLang="en-US"/>
          </a:p>
        </p:txBody>
      </p:sp>
    </p:spTree>
    <p:extLst>
      <p:ext uri="{BB962C8B-B14F-4D97-AF65-F5344CB8AC3E}">
        <p14:creationId xmlns:p14="http://schemas.microsoft.com/office/powerpoint/2010/main" val="1894777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b="0" dirty="0" smtClean="0"/>
              <a:t>賣局第五酒廠舊區為台灣少數保存現況良好之菸酒產業建築群落案例。除歷史建築以外，區內另有大批現代建築物亦處於空置狀態。它的歷史價值可以做為台灣酒製品產銷文化變遷及區域發展研究之實證</a:t>
            </a:r>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26</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ea typeface="新細明體" pitchFamily="18" charset="-120"/>
              </a:rPr>
              <a:t>2002</a:t>
            </a:r>
            <a:r>
              <a:rPr lang="zh-TW" altLang="en-US" sz="1200" dirty="0" smtClean="0">
                <a:ea typeface="新細明體" pitchFamily="18" charset="-120"/>
              </a:rPr>
              <a:t>年由台灣政府將台中舊酒廠撥交文建會做為未來文化設施發展基地。文建會希望藉此機會激發藝術、設計與建築領域共同來關心此一問題，以重新思考區域發展的願景。其中包含</a:t>
            </a:r>
            <a:r>
              <a:rPr lang="zh-TW" altLang="en-US" sz="1200" dirty="0" smtClean="0">
                <a:solidFill>
                  <a:schemeClr val="accent2">
                    <a:lumMod val="60000"/>
                    <a:lumOff val="40000"/>
                  </a:schemeClr>
                </a:solidFill>
                <a:ea typeface="新細明體" pitchFamily="18" charset="-120"/>
              </a:rPr>
              <a:t>文化設施議題</a:t>
            </a:r>
            <a:r>
              <a:rPr lang="zh-TW" altLang="en-US" sz="1200" dirty="0" smtClean="0">
                <a:ea typeface="新細明體" pitchFamily="18" charset="-120"/>
              </a:rPr>
              <a:t>、</a:t>
            </a:r>
            <a:r>
              <a:rPr lang="zh-TW" altLang="en-US" sz="1200" dirty="0" smtClean="0">
                <a:solidFill>
                  <a:schemeClr val="accent2">
                    <a:lumMod val="60000"/>
                    <a:lumOff val="40000"/>
                  </a:schemeClr>
                </a:solidFill>
                <a:ea typeface="新細明體" pitchFamily="18" charset="-120"/>
              </a:rPr>
              <a:t>建築藝術設計</a:t>
            </a:r>
            <a:r>
              <a:rPr lang="zh-TW" altLang="en-US" sz="1200" dirty="0" smtClean="0">
                <a:ea typeface="新細明體" pitchFamily="18" charset="-120"/>
              </a:rPr>
              <a:t>與</a:t>
            </a:r>
            <a:r>
              <a:rPr lang="zh-TW" altLang="en-US" sz="1200" dirty="0" smtClean="0">
                <a:solidFill>
                  <a:schemeClr val="accent2">
                    <a:lumMod val="60000"/>
                    <a:lumOff val="40000"/>
                  </a:schemeClr>
                </a:solidFill>
                <a:ea typeface="新細明體" pitchFamily="18" charset="-120"/>
              </a:rPr>
              <a:t>都市規劃問題</a:t>
            </a:r>
            <a:r>
              <a:rPr lang="zh-TW" altLang="en-US" sz="1200" dirty="0" smtClean="0">
                <a:ea typeface="新細明體" pitchFamily="18" charset="-120"/>
              </a:rPr>
              <a:t>，以及台灣</a:t>
            </a:r>
            <a:r>
              <a:rPr lang="zh-TW" altLang="en-US" sz="1200" dirty="0" smtClean="0">
                <a:solidFill>
                  <a:schemeClr val="accent2">
                    <a:lumMod val="60000"/>
                    <a:lumOff val="40000"/>
                  </a:schemeClr>
                </a:solidFill>
                <a:ea typeface="新細明體" pitchFamily="18" charset="-120"/>
              </a:rPr>
              <a:t>未來空間建築規劃發展問題</a:t>
            </a:r>
            <a:r>
              <a:rPr lang="zh-TW" altLang="en-US" sz="1200" dirty="0" smtClean="0">
                <a:ea typeface="新細明體" pitchFamily="18" charset="-120"/>
              </a:rPr>
              <a:t>。我們首先整合中部地區之相關研究機構，如自然科學博物館（清領與原住民建築文化）、國史館台灣文獻館（日治時期建築檔案）、台灣美術館（戰後台灣當代建築發展）、台灣工藝研究所（生活創意設計），以逐漸累積本中心之在地的文化資產；以創意工作坊的方式，邀集中部各大專院校設計與空間 規劃系所進駐酒廠，期望藉由各方的交流，激盪出創意的火花；期許</a:t>
            </a:r>
            <a:r>
              <a:rPr lang="en-US" altLang="zh-TW" sz="1200" dirty="0" smtClean="0">
                <a:ea typeface="新細明體" pitchFamily="18" charset="-120"/>
              </a:rPr>
              <a:t>【</a:t>
            </a:r>
            <a:r>
              <a:rPr lang="zh-TW" altLang="en-US" sz="1200" dirty="0" smtClean="0">
                <a:ea typeface="新細明體" pitchFamily="18" charset="-120"/>
              </a:rPr>
              <a:t>台灣建築．設計與藝術展演中心</a:t>
            </a:r>
            <a:r>
              <a:rPr lang="en-US" altLang="zh-TW" sz="1200" dirty="0" smtClean="0">
                <a:ea typeface="新細明體" pitchFamily="18" charset="-120"/>
              </a:rPr>
              <a:t>】(Taiwan Architecture. Design and Art Center</a:t>
            </a:r>
            <a:r>
              <a:rPr lang="zh-TW" altLang="en-US" sz="1200" dirty="0" smtClean="0">
                <a:ea typeface="新細明體" pitchFamily="18" charset="-120"/>
              </a:rPr>
              <a:t>）帶動中部設計產業有更前衛、更進步的發展。同時，也借助學術機構之「智庫」功能，網結國內的在地能量，達成各項計畫的階段性目標與品質，並與國外相關機構建立結盟與合作關係，擴展國際視野與國際能見度。 </a:t>
            </a:r>
          </a:p>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27</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latin typeface="新細明體" charset="-120"/>
              </a:rPr>
              <a:t>在「</a:t>
            </a:r>
            <a:r>
              <a:rPr lang="en-US" altLang="zh-TW" b="0" dirty="0" smtClean="0">
                <a:latin typeface="新細明體" charset="-120"/>
              </a:rPr>
              <a:t>20</a:t>
            </a:r>
            <a:r>
              <a:rPr lang="zh-TW" altLang="en-US" b="0" dirty="0" smtClean="0">
                <a:latin typeface="新細明體" charset="-120"/>
              </a:rPr>
              <a:t>號倉庫」的複合空間區裡，透過大片玻璃，或凝望著文藝復興風格的台中火車站與纖麗的月台鑄鐵雨棚，或觀察月台上送往迎來的一齣齣戲碼。</a:t>
            </a:r>
          </a:p>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29</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37</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latin typeface="新細明體" charset="-120"/>
              </a:rPr>
              <a:t>荷蘭聯合國邦包含荷蘭、比利時與盧森堡</a:t>
            </a:r>
            <a:r>
              <a:rPr lang="en-US" altLang="zh-TW" b="0" dirty="0" smtClean="0">
                <a:latin typeface="新細明體" charset="-120"/>
              </a:rPr>
              <a:t>,</a:t>
            </a:r>
            <a:r>
              <a:rPr lang="zh-TW" altLang="en-US" b="0" dirty="0" smtClean="0">
                <a:latin typeface="新細明體" charset="-120"/>
              </a:rPr>
              <a:t>當時的海上強權國家   張口咆哮的獅子 表現霸權心態與企圖的畫面。</a:t>
            </a:r>
            <a:endParaRPr lang="en-US" altLang="zh-TW" b="0" dirty="0" smtClean="0">
              <a:latin typeface="新細明體" charset="-120"/>
            </a:endParaRPr>
          </a:p>
          <a:p>
            <a:r>
              <a:rPr lang="zh-TW" altLang="en-US" dirty="0" smtClean="0"/>
              <a:t>這張圖是什麼呢？這張圖叫做</a:t>
            </a:r>
            <a:r>
              <a:rPr lang="en-US" altLang="zh-TW" dirty="0" smtClean="0"/>
              <a:t>《</a:t>
            </a:r>
            <a:r>
              <a:rPr lang="zh-TW" altLang="en-US" dirty="0" smtClean="0"/>
              <a:t>低地王國圖</a:t>
            </a:r>
            <a:r>
              <a:rPr lang="en-US" altLang="zh-TW" dirty="0" smtClean="0"/>
              <a:t>》</a:t>
            </a:r>
            <a:r>
              <a:rPr lang="zh-TW" altLang="en-US" dirty="0" smtClean="0"/>
              <a:t>，什麼叫</a:t>
            </a:r>
            <a:r>
              <a:rPr lang="en-US" altLang="zh-TW" dirty="0" smtClean="0"/>
              <a:t>《</a:t>
            </a:r>
            <a:r>
              <a:rPr lang="zh-TW" altLang="en-US" dirty="0" smtClean="0"/>
              <a:t>低地王國圖</a:t>
            </a:r>
            <a:r>
              <a:rPr lang="en-US" altLang="zh-TW" dirty="0" smtClean="0"/>
              <a:t>》</a:t>
            </a:r>
            <a:r>
              <a:rPr lang="zh-TW" altLang="en-US" dirty="0" smtClean="0"/>
              <a:t>呢？我們看一下這算是地圖嗎？這根本就是個獅子對不對。但這個獅子其實它要描繪的是個地圖，我們用一下想像力，大家腦海裏面有這麼一張歐洲地圖來對比一下，就會發現這個獅子，它描繪的其實是荷蘭、比利時跟盧森堡三個國家。</a:t>
            </a:r>
          </a:p>
          <a:p>
            <a:r>
              <a:rPr lang="zh-TW" altLang="en-US" dirty="0" smtClean="0"/>
              <a:t>那麼當時這三個國家都還沒有獨立，但是它們共稱叫“低地國”，因為我們知道當地幾乎是低於海平面的，像荷蘭這些地方。那為什麼要把這些低地國畫成的獅子呢？那是因為那個時候，這些低地國，它們正受到西班牙或者法國的干擾，常常被西班牙統治。但是這些低地的城邦國家一直很奮勇向前，想要脫離這些王國，然後自己獨立出來。</a:t>
            </a:r>
          </a:p>
          <a:p>
            <a:r>
              <a:rPr lang="zh-TW" altLang="en-US" dirty="0" smtClean="0"/>
              <a:t>那麼結果當時就有這麼一個奧地利的製圖師，覺得他們勇氣令人欽佩，他們精神讓人讚嘆，就畫了這麼一張圖。而這張圖也成為當時很多的荷蘭、比利時人看了就覺得很爽的圖，沒錯我們就像雄師一樣，別看我們很容易被海水淹沒，別看我們地方小，我們的志氣可是很大的。</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b="0" dirty="0" smtClean="0">
              <a:latin typeface="新細明體" charset="-120"/>
            </a:endParaRPr>
          </a:p>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4</a:t>
            </a:fld>
            <a:endParaRPr lang="zh-TW" altLang="en-US"/>
          </a:p>
        </p:txBody>
      </p:sp>
    </p:spTree>
    <p:extLst>
      <p:ext uri="{BB962C8B-B14F-4D97-AF65-F5344CB8AC3E}">
        <p14:creationId xmlns:p14="http://schemas.microsoft.com/office/powerpoint/2010/main" val="2164557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有些地圖渴望塑造大地</a:t>
            </a:r>
            <a:r>
              <a:rPr lang="en-US" altLang="zh-TW" dirty="0" smtClean="0"/>
              <a:t>﹐</a:t>
            </a:r>
            <a:r>
              <a:rPr lang="zh-TW" altLang="en-US" dirty="0" smtClean="0"/>
              <a:t>表達作者對世界的冀盼</a:t>
            </a:r>
            <a:r>
              <a:rPr lang="en-US" altLang="zh-TW" dirty="0" smtClean="0"/>
              <a:t>﹐</a:t>
            </a:r>
            <a:r>
              <a:rPr lang="zh-TW" altLang="en-US" dirty="0" smtClean="0"/>
              <a:t>不但扭曲了現實的土地</a:t>
            </a:r>
            <a:r>
              <a:rPr lang="en-US" altLang="zh-TW" dirty="0" smtClean="0"/>
              <a:t>﹐</a:t>
            </a:r>
            <a:r>
              <a:rPr lang="zh-TW" altLang="en-US" dirty="0" smtClean="0"/>
              <a:t>也把未必存在的土地例如伊甸園納進版圖。</a:t>
            </a:r>
          </a:p>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5</a:t>
            </a:fld>
            <a:endParaRPr lang="zh-TW" altLang="en-US"/>
          </a:p>
        </p:txBody>
      </p:sp>
    </p:spTree>
    <p:extLst>
      <p:ext uri="{BB962C8B-B14F-4D97-AF65-F5344CB8AC3E}">
        <p14:creationId xmlns:p14="http://schemas.microsoft.com/office/powerpoint/2010/main" val="657327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
            </a:r>
            <a:br>
              <a:rPr lang="zh-TW" altLang="en-US" sz="1200" kern="1200" dirty="0" smtClean="0">
                <a:solidFill>
                  <a:schemeClr val="tx1"/>
                </a:solidFill>
                <a:effectLst/>
                <a:latin typeface="+mn-lt"/>
                <a:ea typeface="+mn-ea"/>
                <a:cs typeface="+mn-cs"/>
              </a:rPr>
            </a:br>
            <a:endParaRPr lang="zh-TW" altLang="en-US" sz="1200"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6</a:t>
            </a:fld>
            <a:endParaRPr lang="zh-TW" altLang="en-US"/>
          </a:p>
        </p:txBody>
      </p:sp>
    </p:spTree>
    <p:extLst>
      <p:ext uri="{BB962C8B-B14F-4D97-AF65-F5344CB8AC3E}">
        <p14:creationId xmlns:p14="http://schemas.microsoft.com/office/powerpoint/2010/main" val="1163321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r>
              <a:rPr lang="zh-TW" altLang="en-US" dirty="0" smtClean="0"/>
              <a:t>兩個人物之間有一雙層木架，上面的陳設一方面反映了兩人的學問素養，一方面代表了教育中的四大學科：幾何、算學、天文、音樂。木架下層的地球儀上顯示的文字</a:t>
            </a:r>
            <a:r>
              <a:rPr lang="en-US" altLang="zh-TW" dirty="0" smtClean="0"/>
              <a:t>《Policy》</a:t>
            </a:r>
            <a:r>
              <a:rPr lang="zh-TW" altLang="en-US" dirty="0" smtClean="0"/>
              <a:t>指出了丹特維勒家族城堡的所在，也是這幅作品未來的歸宿。在西方，骷髏（死亡）一直是一個警惕世人的標誌：任何人逃脫不了死亡，死亡代表了無私（無情）的審判，也象徵了時間的永恆（相對於有限的生命）。</a:t>
            </a:r>
            <a:endParaRPr lang="en-US" altLang="zh-TW" dirty="0" smtClean="0"/>
          </a:p>
          <a:p>
            <a:r>
              <a:rPr lang="zh-TW" altLang="en-US" dirty="0" smtClean="0"/>
              <a:t>畫面下方的馬賽克地毯中央卻湧現一個奇怪的形狀 ─ 霍爾班在此以變形的手法隱藏了一個骷髏；正面看不出來是什麼，只有從左側斜下方或右上方以極為貼近畫面的角度才能辨認出它的原形。那麼為什麼在這幅畫肖像畫中要畫個變形的骷髏呢？在西方，骷髏（死亡）一直是一個警惕世人的標誌：任何人逃脫不了死亡，死亡代表了無私（無情）的審判，也象徵了時間的永恆（相對於有限的生命）。</a:t>
            </a:r>
          </a:p>
          <a:p>
            <a:r>
              <a:rPr lang="zh-TW" altLang="en-US" dirty="0" smtClean="0"/>
              <a:t>畫面中兩個學者外交官，雖然在青年時期已擁有了地位、財富、學問、名聲，他們卻沒有志得意滿的神情，反而略帶感傷。因為他們知道人生無常，功名利祿轉眼成空；他們的友誼也只有在藝術的見證下才得以流傳後世。生命短暫，藝術長久，但真正不朽的還是永恆的真理。</a:t>
            </a:r>
          </a:p>
          <a:p>
            <a:r>
              <a:rPr lang="zh-TW" altLang="en-US" dirty="0" smtClean="0"/>
              <a:t>這幅畫還有另一層涵義。由於骷髏是隱藏的，只有從特定的角度才能看清，隱喻了世事不能只看表面，要從不同的角度才能看清事物的真象。當觀眾從正面欣賞作品時，被畫面的精緻與逼真所感動，認為表現的是現實景象，而下方的骷髏只是一個模糊不清的幻影；可是當我們走到骷髏的角度看清它的形狀時，骷髏成為現實，而原先華麗逼真的場景反而變成了虛幻。到底何者是真實，何者是虛幻呢？它似乎藉此在說：常人總是迷於事物的表象，把虛幻當作現實，把真像當作虛幻。</a:t>
            </a:r>
          </a:p>
          <a:p>
            <a:r>
              <a:rPr lang="zh-TW" altLang="en-US" dirty="0" smtClean="0"/>
              <a:t>這幅畫在被倫敦國家畫廊收藏之前，曾收藏在</a:t>
            </a:r>
            <a:r>
              <a:rPr lang="en-US" altLang="zh-TW" dirty="0" smtClean="0"/>
              <a:t>Policy</a:t>
            </a:r>
            <a:r>
              <a:rPr lang="zh-TW" altLang="en-US" dirty="0" smtClean="0"/>
              <a:t>城堡中。據說它掛在樓梯旁邊的牆上，使得人上下樓梯時就能從斜角看到骷髏的原貌；也有人說它掛在城堡入口玄關的正面牆上，人們一進門會先看到正面的華麗肖像，當他們向右轉進入旁邊的門時就會從側面角度看到骷髏。</a:t>
            </a:r>
          </a:p>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8</a:t>
            </a:fld>
            <a:endParaRPr lang="zh-TW" altLang="en-US"/>
          </a:p>
        </p:txBody>
      </p:sp>
    </p:spTree>
    <p:extLst>
      <p:ext uri="{BB962C8B-B14F-4D97-AF65-F5344CB8AC3E}">
        <p14:creationId xmlns:p14="http://schemas.microsoft.com/office/powerpoint/2010/main" val="355653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荷蘭聯合東印度公司在甄選船長及舵手時，都會要求他們通過考試，因此他們會先到私立學校上課，學習使用航海儀器、航海指南、海員手冊及航海圖等，也要會寫航海日誌、會畫航海圖，以便於在航行於不知道的海域時，可以記錄其海岸及水文資訊。</a:t>
            </a:r>
            <a:r>
              <a:rPr lang="zh-TW" altLang="en-US" b="1" dirty="0" smtClean="0">
                <a:ea typeface="新細明體" charset="-120"/>
              </a:rPr>
              <a:t>當時的荷蘭製圖人正在引領著全歐洲的製圖風尚</a:t>
            </a:r>
            <a:r>
              <a:rPr lang="zh-TW" altLang="en-US" dirty="0" smtClean="0">
                <a:ea typeface="新細明體" charset="-120"/>
              </a:rPr>
              <a:t> </a:t>
            </a:r>
            <a:endParaRPr lang="en-US" altLang="zh-TW" dirty="0" smtClean="0">
              <a:ea typeface="新細明體"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研討大航海時期西方繪畫與地圖的關係。</a:t>
            </a:r>
            <a:r>
              <a:rPr lang="zh-TW" altLang="zh-TW" dirty="0" smtClean="0"/>
              <a:t>荷蘭人耗費了相當多的人力及財力，以期在這塊土地上穫取資源與統治權</a:t>
            </a:r>
            <a:r>
              <a:rPr lang="zh-TW" altLang="en-US" dirty="0" smtClean="0">
                <a:latin typeface="微軟正黑體"/>
                <a:ea typeface="微軟正黑體"/>
              </a:rPr>
              <a:t>。</a:t>
            </a:r>
            <a:endParaRPr lang="zh-TW" altLang="en-US" dirty="0" smtClean="0"/>
          </a:p>
          <a:p>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臺灣曾經是荷蘭、西班牙、葡萄牙等國家亟欲建立的航運中繼站。而在十七世紀時，以荷蘭所繪製的地圖（航海圖）最具權威，當時荷蘭佔據臺灣有</a:t>
            </a:r>
            <a:r>
              <a:rPr lang="en-US" altLang="zh-TW" sz="1200" kern="1200" dirty="0" smtClean="0">
                <a:solidFill>
                  <a:schemeClr val="tx1"/>
                </a:solidFill>
                <a:effectLst/>
                <a:latin typeface="+mn-lt"/>
                <a:ea typeface="+mn-ea"/>
                <a:cs typeface="+mn-cs"/>
              </a:rPr>
              <a:t>40</a:t>
            </a:r>
            <a:r>
              <a:rPr lang="zh-TW" altLang="zh-TW" sz="1200" kern="1200" dirty="0" smtClean="0">
                <a:solidFill>
                  <a:schemeClr val="tx1"/>
                </a:solidFill>
                <a:effectLst/>
                <a:latin typeface="+mn-lt"/>
                <a:ea typeface="+mn-ea"/>
                <a:cs typeface="+mn-cs"/>
              </a:rPr>
              <a:t>年之久，對於臺灣的形貌與探測，荷蘭人耗費了相當多的人力及財力，以期在這塊土地上穫取資源與統治權。</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ea typeface="新細明體" charset="-120"/>
            </a:endParaRPr>
          </a:p>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9</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12</a:t>
            </a:fld>
            <a:endParaRPr lang="zh-TW" altLang="en-US"/>
          </a:p>
        </p:txBody>
      </p:sp>
    </p:spTree>
    <p:extLst>
      <p:ext uri="{BB962C8B-B14F-4D97-AF65-F5344CB8AC3E}">
        <p14:creationId xmlns:p14="http://schemas.microsoft.com/office/powerpoint/2010/main" val="105480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但若深入剖析則會發現這是具有「榻榻米」模距概念的平面，其大小正好符合疊（榻榻米）的倍數。</a:t>
            </a:r>
          </a:p>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16</a:t>
            </a:fld>
            <a:endParaRPr lang="zh-TW" altLang="en-US"/>
          </a:p>
        </p:txBody>
      </p:sp>
    </p:spTree>
    <p:extLst>
      <p:ext uri="{BB962C8B-B14F-4D97-AF65-F5344CB8AC3E}">
        <p14:creationId xmlns:p14="http://schemas.microsoft.com/office/powerpoint/2010/main" val="1680191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eaLnBrk="1" hangingPunct="1"/>
            <a:r>
              <a:rPr lang="zh-TW" altLang="en-US" b="1" dirty="0" smtClean="0">
                <a:solidFill>
                  <a:schemeClr val="bg1"/>
                </a:solidFill>
                <a:ea typeface="新細明體" charset="-120"/>
              </a:rPr>
              <a:t>車寄是日本建築空間用語，即建築物入口處有出挑陽台、露台</a:t>
            </a:r>
          </a:p>
          <a:p>
            <a:pPr eaLnBrk="1" hangingPunct="1"/>
            <a:r>
              <a:rPr lang="zh-TW" altLang="en-US" b="1" dirty="0" smtClean="0">
                <a:solidFill>
                  <a:schemeClr val="bg1"/>
                </a:solidFill>
                <a:ea typeface="新細明體" charset="-120"/>
              </a:rPr>
              <a:t>或雨遮的部份。通常車寄都可以停靠車子，方便使用者進出入</a:t>
            </a:r>
          </a:p>
          <a:p>
            <a:pPr eaLnBrk="1" hangingPunct="1"/>
            <a:r>
              <a:rPr lang="zh-TW" altLang="en-US" b="1" dirty="0" smtClean="0">
                <a:solidFill>
                  <a:schemeClr val="bg1"/>
                </a:solidFill>
                <a:ea typeface="新細明體" charset="-120"/>
              </a:rPr>
              <a:t>口時免於日曬雨淋。由於車寄在一棟建築物中屬於重要的入口</a:t>
            </a:r>
          </a:p>
          <a:p>
            <a:pPr eaLnBrk="1" hangingPunct="1"/>
            <a:r>
              <a:rPr lang="zh-TW" altLang="en-US" b="1" dirty="0" smtClean="0">
                <a:solidFill>
                  <a:schemeClr val="bg1"/>
                </a:solidFill>
                <a:ea typeface="新細明體" charset="-120"/>
              </a:rPr>
              <a:t>位置，因此也常常成為裝飾的重點。 </a:t>
            </a:r>
          </a:p>
          <a:p>
            <a:pPr eaLnBrk="1" hangingPunct="1"/>
            <a:endParaRPr lang="zh-TW" altLang="en-US" dirty="0" smtClean="0">
              <a:ea typeface="新細明體" charset="-120"/>
            </a:endParaRPr>
          </a:p>
          <a:p>
            <a:endParaRPr lang="zh-TW" altLang="en-US" dirty="0"/>
          </a:p>
        </p:txBody>
      </p:sp>
      <p:sp>
        <p:nvSpPr>
          <p:cNvPr id="4" name="投影片編號版面配置區 3"/>
          <p:cNvSpPr>
            <a:spLocks noGrp="1"/>
          </p:cNvSpPr>
          <p:nvPr>
            <p:ph type="sldNum" sz="quarter" idx="10"/>
          </p:nvPr>
        </p:nvSpPr>
        <p:spPr/>
        <p:txBody>
          <a:bodyPr/>
          <a:lstStyle/>
          <a:p>
            <a:fld id="{857CE768-E515-47C3-B58D-4CA030768BEF}" type="slidenum">
              <a:rPr lang="zh-TW" altLang="en-US" smtClean="0"/>
              <a:pPr/>
              <a:t>20</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3" name="矩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矩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矩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矩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矩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圓角矩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圓角矩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矩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標題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a:xfrm>
            <a:off x="6705600" y="4206240"/>
            <a:ext cx="960120" cy="457200"/>
          </a:xfrm>
        </p:spPr>
        <p:txBody>
          <a:bodyPr/>
          <a:lstStyle/>
          <a:p>
            <a:fld id="{62070CBA-C826-420F-A099-57A3D675DEDC}" type="datetimeFigureOut">
              <a:rPr lang="zh-TW" altLang="en-US" smtClean="0"/>
              <a:pPr/>
              <a:t>2013/8/16</a:t>
            </a:fld>
            <a:endParaRPr lang="zh-TW" altLang="en-US"/>
          </a:p>
        </p:txBody>
      </p:sp>
      <p:sp>
        <p:nvSpPr>
          <p:cNvPr id="17" name="頁尾版面配置區 16"/>
          <p:cNvSpPr>
            <a:spLocks noGrp="1"/>
          </p:cNvSpPr>
          <p:nvPr>
            <p:ph type="ftr" sz="quarter" idx="11"/>
          </p:nvPr>
        </p:nvSpPr>
        <p:spPr>
          <a:xfrm>
            <a:off x="5410200" y="4205288"/>
            <a:ext cx="1295400" cy="457200"/>
          </a:xfrm>
        </p:spPr>
        <p:txBody>
          <a:bodyPr/>
          <a:lstStyle/>
          <a:p>
            <a:endParaRPr lang="zh-TW" altLang="en-US"/>
          </a:p>
        </p:txBody>
      </p:sp>
      <p:sp>
        <p:nvSpPr>
          <p:cNvPr id="29" name="投影片編號版面配置區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6554D2F7-F5F7-4547-81CB-68ED69AB45C6}"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62070CBA-C826-420F-A099-57A3D675DEDC}" type="datetimeFigureOut">
              <a:rPr lang="zh-TW" altLang="en-US" smtClean="0"/>
              <a:pPr/>
              <a:t>2013/8/16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554D2F7-F5F7-4547-81CB-68ED69AB45C6}"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81800" y="1143000"/>
            <a:ext cx="1905000" cy="5486400"/>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1143000"/>
            <a:ext cx="6248400" cy="5486400"/>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62070CBA-C826-420F-A099-57A3D675DEDC}" type="datetimeFigureOut">
              <a:rPr lang="zh-TW" altLang="en-US" smtClean="0"/>
              <a:pPr/>
              <a:t>2013/8/16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554D2F7-F5F7-4547-81CB-68ED69AB45C6}"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62070CBA-C826-420F-A099-57A3D675DEDC}" type="datetimeFigureOut">
              <a:rPr lang="zh-TW" altLang="en-US" smtClean="0"/>
              <a:pPr/>
              <a:t>2013/8/16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554D2F7-F5F7-4547-81CB-68ED69AB45C6}"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p>
            <a:fld id="{62070CBA-C826-420F-A099-57A3D675DEDC}" type="datetimeFigureOut">
              <a:rPr lang="zh-TW" altLang="en-US" smtClean="0"/>
              <a:pPr/>
              <a:t>2013/8/16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554D2F7-F5F7-4547-81CB-68ED69AB45C6}"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62070CBA-C826-420F-A099-57A3D675DEDC}" type="datetimeFigureOut">
              <a:rPr lang="zh-TW" altLang="en-US" smtClean="0"/>
              <a:pPr/>
              <a:t>2013/8/16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554D2F7-F5F7-4547-81CB-68ED69AB45C6}"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381000" y="1143000"/>
            <a:ext cx="8382000" cy="1069848"/>
          </a:xfrm>
        </p:spPr>
        <p:txBody>
          <a:bodyPr anchor="ctr"/>
          <a:lstStyle>
            <a:lvl1pPr>
              <a:defRPr sz="4000" b="0" i="0" cap="none" baseline="0"/>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6" name="日期版面配置區 25"/>
          <p:cNvSpPr>
            <a:spLocks noGrp="1"/>
          </p:cNvSpPr>
          <p:nvPr>
            <p:ph type="dt" sz="half" idx="10"/>
          </p:nvPr>
        </p:nvSpPr>
        <p:spPr/>
        <p:txBody>
          <a:bodyPr rtlCol="0"/>
          <a:lstStyle/>
          <a:p>
            <a:fld id="{62070CBA-C826-420F-A099-57A3D675DEDC}" type="datetimeFigureOut">
              <a:rPr lang="zh-TW" altLang="en-US" smtClean="0"/>
              <a:pPr/>
              <a:t>2013/8/16</a:t>
            </a:fld>
            <a:endParaRPr lang="zh-TW" altLang="en-US"/>
          </a:p>
        </p:txBody>
      </p:sp>
      <p:sp>
        <p:nvSpPr>
          <p:cNvPr id="27" name="投影片編號版面配置區 26"/>
          <p:cNvSpPr>
            <a:spLocks noGrp="1"/>
          </p:cNvSpPr>
          <p:nvPr>
            <p:ph type="sldNum" sz="quarter" idx="11"/>
          </p:nvPr>
        </p:nvSpPr>
        <p:spPr/>
        <p:txBody>
          <a:bodyPr rtlCol="0"/>
          <a:lstStyle/>
          <a:p>
            <a:fld id="{6554D2F7-F5F7-4547-81CB-68ED69AB45C6}" type="slidenum">
              <a:rPr lang="zh-TW" altLang="en-US" smtClean="0"/>
              <a:pPr/>
              <a:t>‹#›</a:t>
            </a:fld>
            <a:endParaRPr lang="zh-TW" altLang="en-US"/>
          </a:p>
        </p:txBody>
      </p:sp>
      <p:sp>
        <p:nvSpPr>
          <p:cNvPr id="28" name="頁尾版面配置區 27"/>
          <p:cNvSpPr>
            <a:spLocks noGrp="1"/>
          </p:cNvSpPr>
          <p:nvPr>
            <p:ph type="ftr" sz="quarter" idx="12"/>
          </p:nvPr>
        </p:nvSpPr>
        <p:spPr/>
        <p:txBody>
          <a:bodyPr rtlCol="0"/>
          <a:lstStyle/>
          <a:p>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a:xfrm>
            <a:off x="6583680" y="612648"/>
            <a:ext cx="957264" cy="457200"/>
          </a:xfrm>
        </p:spPr>
        <p:txBody>
          <a:bodyPr/>
          <a:lstStyle/>
          <a:p>
            <a:fld id="{62070CBA-C826-420F-A099-57A3D675DEDC}" type="datetimeFigureOut">
              <a:rPr lang="zh-TW" altLang="en-US" smtClean="0"/>
              <a:pPr/>
              <a:t>2013/8/16</a:t>
            </a:fld>
            <a:endParaRPr lang="zh-TW" altLang="en-US"/>
          </a:p>
        </p:txBody>
      </p:sp>
      <p:sp>
        <p:nvSpPr>
          <p:cNvPr id="4" name="頁尾版面配置區 3"/>
          <p:cNvSpPr>
            <a:spLocks noGrp="1"/>
          </p:cNvSpPr>
          <p:nvPr>
            <p:ph type="ftr" sz="quarter" idx="11"/>
          </p:nvPr>
        </p:nvSpPr>
        <p:spPr>
          <a:xfrm>
            <a:off x="5257800" y="612648"/>
            <a:ext cx="1325880" cy="457200"/>
          </a:xfrm>
        </p:spPr>
        <p:txBody>
          <a:bodyPr/>
          <a:lstStyle/>
          <a:p>
            <a:endParaRPr lang="zh-TW" altLang="en-US"/>
          </a:p>
        </p:txBody>
      </p:sp>
      <p:sp>
        <p:nvSpPr>
          <p:cNvPr id="5" name="投影片編號版面配置區 4"/>
          <p:cNvSpPr>
            <a:spLocks noGrp="1"/>
          </p:cNvSpPr>
          <p:nvPr>
            <p:ph type="sldNum" sz="quarter" idx="12"/>
          </p:nvPr>
        </p:nvSpPr>
        <p:spPr>
          <a:xfrm>
            <a:off x="8174736" y="2272"/>
            <a:ext cx="762000" cy="365760"/>
          </a:xfrm>
        </p:spPr>
        <p:txBody>
          <a:bodyPr/>
          <a:lstStyle/>
          <a:p>
            <a:fld id="{6554D2F7-F5F7-4547-81CB-68ED69AB45C6}"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2070CBA-C826-420F-A099-57A3D675DEDC}" type="datetimeFigureOut">
              <a:rPr lang="zh-TW" altLang="en-US" smtClean="0"/>
              <a:pPr/>
              <a:t>2013/8/16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554D2F7-F5F7-4547-81CB-68ED69AB45C6}"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353496" y="1101970"/>
            <a:ext cx="3383280" cy="877824"/>
          </a:xfrm>
        </p:spPr>
        <p:txBody>
          <a:bodyPr anchor="b"/>
          <a:lstStyle>
            <a:lvl1pPr algn="l">
              <a:buNone/>
              <a:defRPr sz="1800" b="1"/>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62070CBA-C826-420F-A099-57A3D675DEDC}" type="datetimeFigureOut">
              <a:rPr lang="zh-TW" altLang="en-US" smtClean="0"/>
              <a:pPr/>
              <a:t>2013/8/16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554D2F7-F5F7-4547-81CB-68ED69AB45C6}"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p:txBody>
          <a:bodyPr/>
          <a:lstStyle/>
          <a:p>
            <a:fld id="{62070CBA-C826-420F-A099-57A3D675DEDC}" type="datetimeFigureOut">
              <a:rPr lang="zh-TW" altLang="en-US" smtClean="0"/>
              <a:pPr/>
              <a:t>2013/8/16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554D2F7-F5F7-4547-81CB-68ED69AB45C6}"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矩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矩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矩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矩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矩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圓角矩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圓角矩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矩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矩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矩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矩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矩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矩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標題版面配置區 21"/>
          <p:cNvSpPr>
            <a:spLocks noGrp="1"/>
          </p:cNvSpPr>
          <p:nvPr>
            <p:ph type="title"/>
          </p:nvPr>
        </p:nvSpPr>
        <p:spPr>
          <a:xfrm>
            <a:off x="457200" y="1143000"/>
            <a:ext cx="8229600" cy="1066800"/>
          </a:xfrm>
          <a:prstGeom prst="rect">
            <a:avLst/>
          </a:prstGeom>
        </p:spPr>
        <p:txBody>
          <a:bodyPr vert="horz" anchor="ctr">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62070CBA-C826-420F-A099-57A3D675DEDC}" type="datetimeFigureOut">
              <a:rPr lang="zh-TW" altLang="en-US" smtClean="0"/>
              <a:pPr/>
              <a:t>2013/8/16</a:t>
            </a:fld>
            <a:endParaRPr lang="zh-TW" altLang="en-US"/>
          </a:p>
        </p:txBody>
      </p:sp>
      <p:sp>
        <p:nvSpPr>
          <p:cNvPr id="3" name="頁尾版面配置區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zh-TW" altLang="en-US"/>
          </a:p>
        </p:txBody>
      </p:sp>
      <p:sp>
        <p:nvSpPr>
          <p:cNvPr id="23" name="投影片編號版面配置區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6554D2F7-F5F7-4547-81CB-68ED69AB45C6}"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hyperlink" Target="http://tw.wrs.yahoo.com/_ylt=A8tUwJg4dlFP.DMAa1J21gt.;_ylu=X3oDMTBpcGszamw0BHNlYwNmcC1pbWcEc2xrA2ltZw--/SIG=11jt2tqhu/EXP=1330767544/**http:/taichung.fun-taiwan.com/" TargetMode="Externa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mf"/><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w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hyperlink" Target="http://www.wretch.cc/album/show.php?i=c8917374&amp;b=41&amp;f=1860364012.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wretch.cc/album/show.php?i=c8917374&amp;b=41&amp;f=1860355354.jpg" TargetMode="Externa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hyperlink" Target="http://www.wretch.cc/album/show.php?i=c8917374&amp;b=41&amp;f=1860355353.jp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big5.zhengjian.org/news_images/2004-6-27-pic-1.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Detail"/>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455" b="96104" l="0" r="99429"/>
                    </a14:imgEffect>
                    <a14:imgEffect>
                      <a14:artisticFilmGrain/>
                    </a14:imgEffect>
                  </a14:imgLayer>
                </a14:imgProps>
              </a:ext>
              <a:ext uri="{28A0092B-C50C-407E-A947-70E740481C1C}">
                <a14:useLocalDpi xmlns:a14="http://schemas.microsoft.com/office/drawing/2010/main" val="0"/>
              </a:ext>
            </a:extLst>
          </a:blip>
          <a:srcRect t="5621" b="3563"/>
          <a:stretch/>
        </p:blipFill>
        <p:spPr bwMode="auto">
          <a:xfrm>
            <a:off x="83148" y="845956"/>
            <a:ext cx="8953348" cy="4472141"/>
          </a:xfrm>
          <a:prstGeom prst="rect">
            <a:avLst/>
          </a:prstGeom>
          <a:ln w="9525">
            <a:solidFill>
              <a:schemeClr val="accent2">
                <a:lumMod val="50000"/>
              </a:schemeClr>
            </a:solidFill>
          </a:ln>
          <a:effectLst>
            <a:outerShdw blurRad="292100" dist="139700" dir="2700000" algn="tl" rotWithShape="0">
              <a:srgbClr val="333333">
                <a:alpha val="65000"/>
              </a:srgbClr>
            </a:outerShdw>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1294860" y="2505670"/>
            <a:ext cx="2869536" cy="923330"/>
          </a:xfrm>
          <a:prstGeom prst="rect">
            <a:avLst/>
          </a:prstGeom>
          <a:solidFill>
            <a:srgbClr val="00B050"/>
          </a:solidFill>
          <a:effectLst>
            <a:outerShdw blurRad="50800" dist="25400" dir="5400000" rotWithShape="0">
              <a:srgbClr val="000000">
                <a:alpha val="45000"/>
              </a:srgbClr>
            </a:outerShdw>
            <a:softEdge rad="12700"/>
          </a:effectLst>
          <a:scene3d>
            <a:camera prst="orthographicFront"/>
            <a:lightRig rig="threePt" dir="t"/>
          </a:scene3d>
          <a:sp3d>
            <a:bevelT w="101600" prst="riblet"/>
          </a:sp3d>
        </p:spPr>
        <p:style>
          <a:lnRef idx="1">
            <a:schemeClr val="accent1"/>
          </a:lnRef>
          <a:fillRef idx="1003">
            <a:schemeClr val="dk2"/>
          </a:fillRef>
          <a:effectRef idx="2">
            <a:schemeClr val="accent1"/>
          </a:effectRef>
          <a:fontRef idx="minor">
            <a:schemeClr val="lt1"/>
          </a:fontRef>
        </p:style>
        <p:txBody>
          <a:bodyPr wrap="square">
            <a:spAutoFit/>
          </a:bodyPr>
          <a:lstStyle/>
          <a:p>
            <a:r>
              <a:rPr lang="en-US" altLang="zh-TW" sz="5400" b="1" dirty="0" smtClean="0">
                <a:solidFill>
                  <a:schemeClr val="bg1"/>
                </a:solidFill>
                <a:ea typeface="華康少女文字W3"/>
              </a:rPr>
              <a:t>      </a:t>
            </a:r>
            <a:r>
              <a:rPr lang="zh-TW" altLang="zh-TW" sz="5400" b="1" dirty="0" smtClean="0">
                <a:solidFill>
                  <a:schemeClr val="bg1"/>
                </a:solidFill>
                <a:ea typeface="華康少女文字W3"/>
              </a:rPr>
              <a:t>職</a:t>
            </a:r>
            <a:endParaRPr lang="zh-TW" altLang="en-US" sz="5400" dirty="0">
              <a:solidFill>
                <a:schemeClr val="bg1"/>
              </a:solidFill>
            </a:endParaRPr>
          </a:p>
        </p:txBody>
      </p:sp>
      <p:sp>
        <p:nvSpPr>
          <p:cNvPr id="7" name="文字方塊 1"/>
          <p:cNvSpPr txBox="1">
            <a:spLocks noChangeArrowheads="1"/>
          </p:cNvSpPr>
          <p:nvPr/>
        </p:nvSpPr>
        <p:spPr bwMode="auto">
          <a:xfrm>
            <a:off x="3851920" y="6423719"/>
            <a:ext cx="5329394" cy="461665"/>
          </a:xfrm>
          <a:prstGeom prst="rect">
            <a:avLst/>
          </a:prstGeom>
          <a:noFill/>
          <a:ln>
            <a:noFill/>
          </a:ln>
          <a:extLst/>
        </p:spPr>
        <p:txBody>
          <a:bodyPr wrap="square" anchor="ctr">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lnSpc>
                <a:spcPct val="150000"/>
              </a:lnSpc>
              <a:defRPr/>
            </a:pPr>
            <a:r>
              <a:rPr lang="zh-TW" altLang="en-US" sz="1600" dirty="0" smtClean="0">
                <a:solidFill>
                  <a:srgbClr val="00B050"/>
                </a:solidFill>
                <a:effectLst>
                  <a:outerShdw blurRad="38100" dist="38100" dir="2700000" algn="tl">
                    <a:srgbClr val="000000">
                      <a:alpha val="43137"/>
                    </a:srgbClr>
                  </a:outerShdw>
                </a:effectLst>
                <a:latin typeface="華康少女文字W3" pitchFamily="81" charset="-120"/>
                <a:ea typeface="華康少女文字W3" pitchFamily="81" charset="-120"/>
              </a:rPr>
              <a:t>邊走邊看   透過簡單文字與照片 記錄下我們走過的足跡</a:t>
            </a:r>
          </a:p>
        </p:txBody>
      </p:sp>
      <p:sp>
        <p:nvSpPr>
          <p:cNvPr id="2" name="矩形 1"/>
          <p:cNvSpPr/>
          <p:nvPr/>
        </p:nvSpPr>
        <p:spPr>
          <a:xfrm>
            <a:off x="1462589" y="2204864"/>
            <a:ext cx="877163" cy="1754326"/>
          </a:xfrm>
          <a:prstGeom prst="rect">
            <a:avLst/>
          </a:prstGeom>
          <a:solidFill>
            <a:srgbClr val="FF9900"/>
          </a:solidFill>
          <a:scene3d>
            <a:camera prst="orthographicFront"/>
            <a:lightRig rig="threePt" dir="t"/>
          </a:scene3d>
          <a:sp3d>
            <a:bevelT w="139700" h="139700" prst="divot"/>
          </a:sp3d>
        </p:spPr>
        <p:txBody>
          <a:bodyPr wrap="none" anchor="ctr" anchorCtr="0">
            <a:spAutoFit/>
          </a:bodyPr>
          <a:lstStyle/>
          <a:p>
            <a:r>
              <a:rPr lang="zh-TW" altLang="zh-TW" sz="5400" b="1" dirty="0" smtClean="0">
                <a:solidFill>
                  <a:schemeClr val="bg1"/>
                </a:solidFill>
                <a:ea typeface="華康少女文字W3"/>
              </a:rPr>
              <a:t>高</a:t>
            </a:r>
            <a:endParaRPr lang="en-US" altLang="zh-TW" sz="5400" b="1" dirty="0" smtClean="0">
              <a:solidFill>
                <a:schemeClr val="bg1"/>
              </a:solidFill>
              <a:ea typeface="華康少女文字W3"/>
            </a:endParaRPr>
          </a:p>
          <a:p>
            <a:endParaRPr lang="zh-TW" altLang="en-US" sz="5400" dirty="0">
              <a:solidFill>
                <a:schemeClr val="bg1"/>
              </a:solidFill>
            </a:endParaRPr>
          </a:p>
        </p:txBody>
      </p:sp>
      <p:sp>
        <p:nvSpPr>
          <p:cNvPr id="10" name="矩形 9"/>
          <p:cNvSpPr/>
          <p:nvPr/>
        </p:nvSpPr>
        <p:spPr>
          <a:xfrm>
            <a:off x="3230132" y="2276872"/>
            <a:ext cx="981828" cy="1061829"/>
          </a:xfrm>
          <a:prstGeom prst="rect">
            <a:avLst/>
          </a:prstGeom>
          <a:solidFill>
            <a:srgbClr val="FF66CC"/>
          </a:solidFill>
          <a:scene3d>
            <a:camera prst="orthographicFront"/>
            <a:lightRig rig="threePt" dir="t"/>
          </a:scene3d>
          <a:sp3d>
            <a:bevelT w="139700" h="139700" prst="divot"/>
          </a:sp3d>
        </p:spPr>
        <p:txBody>
          <a:bodyPr wrap="square" anchor="ctr" anchorCtr="1">
            <a:spAutoFit/>
          </a:bodyPr>
          <a:lstStyle/>
          <a:p>
            <a:r>
              <a:rPr lang="zh-TW" altLang="zh-TW" sz="5400" b="1" dirty="0" smtClean="0">
                <a:solidFill>
                  <a:schemeClr val="bg1"/>
                </a:solidFill>
                <a:ea typeface="華康少女文字W3"/>
              </a:rPr>
              <a:t>生</a:t>
            </a:r>
            <a:endParaRPr lang="en-US" altLang="zh-TW" sz="5400" b="1" dirty="0" smtClean="0">
              <a:solidFill>
                <a:schemeClr val="bg1"/>
              </a:solidFill>
              <a:ea typeface="華康少女文字W3"/>
            </a:endParaRPr>
          </a:p>
          <a:p>
            <a:r>
              <a:rPr lang="en-US" altLang="zh-TW" sz="900" b="1" dirty="0" smtClean="0">
                <a:solidFill>
                  <a:schemeClr val="bg1"/>
                </a:solidFill>
              </a:rPr>
              <a:t> </a:t>
            </a:r>
            <a:endParaRPr lang="zh-TW" altLang="en-US" sz="900" b="1" dirty="0">
              <a:solidFill>
                <a:schemeClr val="bg1"/>
              </a:solidFill>
            </a:endParaRPr>
          </a:p>
        </p:txBody>
      </p:sp>
      <p:sp>
        <p:nvSpPr>
          <p:cNvPr id="4" name="矩形 3"/>
          <p:cNvSpPr/>
          <p:nvPr/>
        </p:nvSpPr>
        <p:spPr>
          <a:xfrm>
            <a:off x="1294859" y="3312859"/>
            <a:ext cx="5322291" cy="646331"/>
          </a:xfrm>
          <a:prstGeom prst="rect">
            <a:avLst/>
          </a:prstGeom>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zh-TW" altLang="zh-TW"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社</a:t>
            </a:r>
            <a:r>
              <a:rPr lang="zh-TW" altLang="en-US"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 </a:t>
            </a:r>
            <a:r>
              <a:rPr lang="zh-TW" altLang="zh-TW"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區</a:t>
            </a:r>
            <a:r>
              <a:rPr lang="zh-TW" altLang="en-US"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 </a:t>
            </a:r>
            <a:r>
              <a:rPr lang="zh-TW" altLang="en-US"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文化生活</a:t>
            </a:r>
            <a:r>
              <a:rPr lang="zh-TW" altLang="zh-TW"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地</a:t>
            </a:r>
            <a:r>
              <a:rPr lang="zh-TW" altLang="en-US"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 </a:t>
            </a:r>
            <a:r>
              <a:rPr lang="zh-TW" altLang="zh-TW"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圖</a:t>
            </a:r>
            <a:r>
              <a:rPr lang="zh-TW" altLang="en-US"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 </a:t>
            </a:r>
            <a:r>
              <a:rPr lang="zh-TW" altLang="zh-TW"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繪</a:t>
            </a:r>
            <a:r>
              <a:rPr lang="zh-TW" altLang="en-US"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 </a:t>
            </a:r>
            <a:r>
              <a:rPr lang="zh-TW" altLang="zh-TW" sz="3600" b="1" dirty="0" smtClean="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製</a:t>
            </a:r>
            <a:endParaRPr lang="zh-TW" altLang="en-US" sz="3600" b="1"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89720" y="1268760"/>
            <a:ext cx="8443337" cy="523220"/>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zh-TW" altLang="zh-TW"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「談一場綠色戀情」ー綠活篇（校園綠色生活地圖）</a:t>
            </a:r>
            <a:endParaRPr lang="zh-TW" altLang="zh-TW"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文字方塊 6"/>
          <p:cNvSpPr txBox="1"/>
          <p:nvPr/>
        </p:nvSpPr>
        <p:spPr>
          <a:xfrm>
            <a:off x="179512" y="1844824"/>
            <a:ext cx="8712968" cy="3647152"/>
          </a:xfrm>
          <a:prstGeom prst="rect">
            <a:avLst/>
          </a:prstGeom>
          <a:noFill/>
        </p:spPr>
        <p:txBody>
          <a:bodyPr wrap="square" rtlCol="0">
            <a:spAutoFit/>
          </a:bodyPr>
          <a:lstStyle/>
          <a:p>
            <a:pPr>
              <a:lnSpc>
                <a:spcPct val="150000"/>
              </a:lnSpc>
            </a:pPr>
            <a:r>
              <a:rPr lang="zh-TW" altLang="zh-TW" sz="2200" dirty="0" smtClean="0">
                <a:latin typeface="+mj-ea"/>
                <a:ea typeface="+mj-ea"/>
              </a:rPr>
              <a:t>新竹中學製作的「談一場綠色戀情」ー綠活篇（校園綠色生活地圖）</a:t>
            </a:r>
            <a:r>
              <a:rPr lang="en-US" altLang="zh-TW" sz="2200" dirty="0" smtClean="0">
                <a:latin typeface="+mj-ea"/>
                <a:ea typeface="+mj-ea"/>
              </a:rPr>
              <a:t>DVD </a:t>
            </a:r>
            <a:r>
              <a:rPr lang="zh-TW" altLang="zh-TW" sz="2200" dirty="0" smtClean="0">
                <a:latin typeface="+mj-ea"/>
                <a:ea typeface="+mj-ea"/>
              </a:rPr>
              <a:t>影片，學生悉心的捕捉校園看似平凡無奇的事物，在在顯現學生重新觀後細膩獨特的見解與以不同的思維，從校園的花草樹木、昆蟲走獸、建築外觀，乃至校園動線規劃，更深入探討水質、交通路障、空間配置及危險地帶，他們積極的找出潛在問題，並提出積極改進方案。走在校園，對一草一物不再視而不見，開始和自然有了特殊的聯結，這是大家製作綠活圖共同的心聲。</a:t>
            </a:r>
          </a:p>
        </p:txBody>
      </p:sp>
      <p:sp>
        <p:nvSpPr>
          <p:cNvPr id="2" name="文字方塊 1"/>
          <p:cNvSpPr txBox="1"/>
          <p:nvPr/>
        </p:nvSpPr>
        <p:spPr>
          <a:xfrm>
            <a:off x="177495" y="5580918"/>
            <a:ext cx="8426953" cy="1015663"/>
          </a:xfrm>
          <a:prstGeom prst="rect">
            <a:avLst/>
          </a:prstGeom>
          <a:noFill/>
        </p:spPr>
        <p:txBody>
          <a:bodyPr wrap="square" rtlCol="0">
            <a:spAutoFit/>
          </a:bodyPr>
          <a:lstStyle/>
          <a:p>
            <a:pPr>
              <a:lnSpc>
                <a:spcPct val="150000"/>
              </a:lnSpc>
            </a:pPr>
            <a:r>
              <a:rPr lang="zh-TW" altLang="en-US" sz="2000" b="1" dirty="0" smtClean="0">
                <a:solidFill>
                  <a:schemeClr val="accent3">
                    <a:lumMod val="75000"/>
                  </a:schemeClr>
                </a:solidFill>
                <a:latin typeface="+mj-ea"/>
                <a:ea typeface="+mj-ea"/>
              </a:rPr>
              <a:t>分享觀賞心得   </a:t>
            </a:r>
            <a:r>
              <a:rPr lang="en-US" altLang="zh-TW" sz="2000" b="1" dirty="0" smtClean="0">
                <a:solidFill>
                  <a:schemeClr val="accent3">
                    <a:lumMod val="75000"/>
                  </a:schemeClr>
                </a:solidFill>
                <a:latin typeface="+mj-ea"/>
                <a:ea typeface="+mj-ea"/>
              </a:rPr>
              <a:t>1.</a:t>
            </a:r>
            <a:r>
              <a:rPr lang="zh-TW" altLang="en-US" sz="2000" b="1" dirty="0" smtClean="0">
                <a:solidFill>
                  <a:schemeClr val="accent3">
                    <a:lumMod val="75000"/>
                  </a:schemeClr>
                </a:solidFill>
                <a:latin typeface="+mj-ea"/>
                <a:ea typeface="+mj-ea"/>
              </a:rPr>
              <a:t>竹中之音      </a:t>
            </a:r>
            <a:r>
              <a:rPr lang="en-US" altLang="zh-TW" sz="2000" b="1" dirty="0" smtClean="0">
                <a:solidFill>
                  <a:schemeClr val="accent3">
                    <a:lumMod val="75000"/>
                  </a:schemeClr>
                </a:solidFill>
                <a:latin typeface="+mj-ea"/>
                <a:ea typeface="+mj-ea"/>
              </a:rPr>
              <a:t>2.</a:t>
            </a:r>
            <a:r>
              <a:rPr lang="zh-TW" altLang="en-US" sz="2000" b="1" dirty="0" smtClean="0">
                <a:solidFill>
                  <a:schemeClr val="accent3">
                    <a:lumMod val="75000"/>
                  </a:schemeClr>
                </a:solidFill>
                <a:latin typeface="+mj-ea"/>
                <a:ea typeface="+mj-ea"/>
              </a:rPr>
              <a:t>危機四伏   </a:t>
            </a:r>
            <a:r>
              <a:rPr lang="en-US" altLang="zh-TW" sz="2000" b="1" dirty="0" smtClean="0">
                <a:solidFill>
                  <a:schemeClr val="accent3">
                    <a:lumMod val="75000"/>
                  </a:schemeClr>
                </a:solidFill>
                <a:latin typeface="+mj-ea"/>
                <a:ea typeface="+mj-ea"/>
              </a:rPr>
              <a:t>3.</a:t>
            </a:r>
            <a:r>
              <a:rPr lang="zh-TW" altLang="en-US" sz="2000" b="1" dirty="0" smtClean="0">
                <a:solidFill>
                  <a:schemeClr val="accent3">
                    <a:lumMod val="75000"/>
                  </a:schemeClr>
                </a:solidFill>
                <a:latin typeface="+mj-ea"/>
                <a:ea typeface="+mj-ea"/>
              </a:rPr>
              <a:t> 校園</a:t>
            </a:r>
            <a:r>
              <a:rPr lang="zh-TW" altLang="en-US" sz="2000" b="1" dirty="0">
                <a:solidFill>
                  <a:schemeClr val="accent3">
                    <a:lumMod val="75000"/>
                  </a:schemeClr>
                </a:solidFill>
                <a:latin typeface="+mj-ea"/>
                <a:ea typeface="+mj-ea"/>
              </a:rPr>
              <a:t>十</a:t>
            </a:r>
            <a:r>
              <a:rPr lang="zh-TW" altLang="en-US" sz="2000" b="1" dirty="0" smtClean="0">
                <a:solidFill>
                  <a:schemeClr val="accent3">
                    <a:lumMod val="75000"/>
                  </a:schemeClr>
                </a:solidFill>
                <a:latin typeface="+mj-ea"/>
                <a:ea typeface="+mj-ea"/>
              </a:rPr>
              <a:t>大約會地點  </a:t>
            </a:r>
            <a:endParaRPr lang="en-US" altLang="zh-TW" sz="2000" b="1" dirty="0" smtClean="0">
              <a:solidFill>
                <a:schemeClr val="accent3">
                  <a:lumMod val="75000"/>
                </a:schemeClr>
              </a:solidFill>
              <a:latin typeface="+mj-ea"/>
              <a:ea typeface="+mj-ea"/>
            </a:endParaRPr>
          </a:p>
          <a:p>
            <a:pPr>
              <a:lnSpc>
                <a:spcPct val="150000"/>
              </a:lnSpc>
            </a:pPr>
            <a:r>
              <a:rPr lang="zh-TW" altLang="en-US" sz="2000" b="1" dirty="0" smtClean="0">
                <a:solidFill>
                  <a:schemeClr val="accent3">
                    <a:lumMod val="75000"/>
                  </a:schemeClr>
                </a:solidFill>
                <a:latin typeface="+mj-ea"/>
                <a:ea typeface="+mj-ea"/>
              </a:rPr>
              <a:t>                           </a:t>
            </a:r>
            <a:r>
              <a:rPr lang="en-US" altLang="zh-TW" sz="2000" b="1" dirty="0" smtClean="0">
                <a:solidFill>
                  <a:schemeClr val="accent3">
                    <a:lumMod val="75000"/>
                  </a:schemeClr>
                </a:solidFill>
                <a:latin typeface="+mj-ea"/>
                <a:ea typeface="+mj-ea"/>
              </a:rPr>
              <a:t>4.</a:t>
            </a:r>
            <a:r>
              <a:rPr lang="zh-TW" altLang="en-US" sz="2000" b="1" dirty="0" smtClean="0">
                <a:solidFill>
                  <a:schemeClr val="accent3">
                    <a:lumMod val="75000"/>
                  </a:schemeClr>
                </a:solidFill>
                <a:latin typeface="+mj-ea"/>
                <a:ea typeface="+mj-ea"/>
              </a:rPr>
              <a:t>不朽的意志   </a:t>
            </a:r>
            <a:r>
              <a:rPr lang="en-US" altLang="zh-TW" sz="2000" b="1" dirty="0" smtClean="0">
                <a:solidFill>
                  <a:schemeClr val="accent3">
                    <a:lumMod val="75000"/>
                  </a:schemeClr>
                </a:solidFill>
                <a:latin typeface="+mj-ea"/>
                <a:ea typeface="+mj-ea"/>
              </a:rPr>
              <a:t>5.</a:t>
            </a:r>
            <a:r>
              <a:rPr lang="zh-TW" altLang="en-US" sz="2000" b="1" dirty="0" smtClean="0">
                <a:solidFill>
                  <a:schemeClr val="accent3">
                    <a:lumMod val="75000"/>
                  </a:schemeClr>
                </a:solidFill>
                <a:latin typeface="+mj-ea"/>
                <a:ea typeface="+mj-ea"/>
              </a:rPr>
              <a:t>條條大路通竹中 </a:t>
            </a:r>
            <a:endParaRPr lang="en-US" altLang="zh-TW" sz="2000" b="1" dirty="0" smtClean="0">
              <a:solidFill>
                <a:schemeClr val="accent3">
                  <a:lumMod val="75000"/>
                </a:schemeClr>
              </a:solidFill>
              <a:latin typeface="+mj-ea"/>
              <a:ea typeface="+mj-ea"/>
            </a:endParaRPr>
          </a:p>
        </p:txBody>
      </p:sp>
      <p:sp>
        <p:nvSpPr>
          <p:cNvPr id="8" name="矩形 7"/>
          <p:cNvSpPr/>
          <p:nvPr/>
        </p:nvSpPr>
        <p:spPr>
          <a:xfrm>
            <a:off x="0" y="476672"/>
            <a:ext cx="2698175" cy="523220"/>
          </a:xfrm>
          <a:prstGeom prst="rect">
            <a:avLst/>
          </a:prstGeom>
        </p:spPr>
        <p:txBody>
          <a:bodyPr wrap="none">
            <a:spAutoFit/>
          </a:bodyPr>
          <a:lstStyle/>
          <a:p>
            <a:pPr lvl="0"/>
            <a:r>
              <a:rPr lang="zh-TW" altLang="en-US" sz="2800" b="1" dirty="0" smtClean="0">
                <a:solidFill>
                  <a:srgbClr val="FF0000"/>
                </a:solidFill>
                <a:effectLst>
                  <a:outerShdw blurRad="38100" dist="38100" dir="2700000" algn="tl">
                    <a:srgbClr val="000000">
                      <a:alpha val="43137"/>
                    </a:srgbClr>
                  </a:outerShdw>
                </a:effectLst>
                <a:latin typeface="+mj-ea"/>
                <a:ea typeface="+mj-ea"/>
              </a:rPr>
              <a:t>發現校園綠活圖</a:t>
            </a:r>
            <a:endParaRPr lang="zh-TW" altLang="en-US" sz="2800" b="1" dirty="0">
              <a:solidFill>
                <a:srgbClr val="FF0000"/>
              </a:solidFill>
              <a:effectLst>
                <a:outerShdw blurRad="38100" dist="38100" dir="2700000" algn="tl">
                  <a:srgbClr val="000000">
                    <a:alpha val="43137"/>
                  </a:srgbClr>
                </a:outerShdw>
              </a:effectLst>
              <a:latin typeface="+mj-ea"/>
              <a:ea typeface="+mj-ea"/>
            </a:endParaRPr>
          </a:p>
        </p:txBody>
      </p:sp>
      <p:sp>
        <p:nvSpPr>
          <p:cNvPr id="9" name="文字方塊 8"/>
          <p:cNvSpPr txBox="1"/>
          <p:nvPr/>
        </p:nvSpPr>
        <p:spPr>
          <a:xfrm>
            <a:off x="-36512" y="35332"/>
            <a:ext cx="1403648" cy="369332"/>
          </a:xfrm>
          <a:prstGeom prst="rect">
            <a:avLst/>
          </a:prstGeom>
          <a:noFill/>
        </p:spPr>
        <p:txBody>
          <a:bodyPr wrap="square" rtlCol="0">
            <a:spAutoFit/>
          </a:bodyPr>
          <a:lstStyle/>
          <a:p>
            <a:r>
              <a:rPr lang="zh-TW" altLang="zh-TW" b="1" dirty="0">
                <a:solidFill>
                  <a:schemeClr val="bg1"/>
                </a:solidFill>
                <a:latin typeface="Adobe 繁黑體 Std B" pitchFamily="34" charset="-120"/>
                <a:ea typeface="Adobe 繁黑體 Std B" pitchFamily="34" charset="-120"/>
              </a:rPr>
              <a:t>地圖</a:t>
            </a:r>
            <a:r>
              <a:rPr lang="zh-TW" altLang="zh-TW" b="1" dirty="0" smtClean="0">
                <a:solidFill>
                  <a:schemeClr val="bg1"/>
                </a:solidFill>
                <a:latin typeface="Adobe 繁黑體 Std B" pitchFamily="34" charset="-120"/>
                <a:ea typeface="Adobe 繁黑體 Std B" pitchFamily="34" charset="-120"/>
              </a:rPr>
              <a:t>大觀園</a:t>
            </a:r>
            <a:endParaRPr lang="zh-TW" altLang="zh-TW" b="1" dirty="0">
              <a:solidFill>
                <a:schemeClr val="bg1"/>
              </a:solidFill>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6"/>
          <p:cNvPicPr>
            <a:picLocks noChangeAspect="1"/>
          </p:cNvPicPr>
          <p:nvPr/>
        </p:nvPicPr>
        <p:blipFill>
          <a:blip r:embed="rId2" cstate="print">
            <a:lum bright="18000" contrast="20000"/>
          </a:blip>
          <a:stretch>
            <a:fillRect/>
          </a:stretch>
        </p:blipFill>
        <p:spPr bwMode="auto">
          <a:xfrm>
            <a:off x="3995936" y="332656"/>
            <a:ext cx="4813069" cy="6080760"/>
          </a:xfrm>
          <a:prstGeom prst="rect">
            <a:avLst/>
          </a:prstGeom>
          <a:ln>
            <a:noFill/>
          </a:ln>
          <a:effectLst>
            <a:outerShdw blurRad="292100" dist="139700" dir="2700000" algn="tl" rotWithShape="0">
              <a:srgbClr val="333333">
                <a:alpha val="65000"/>
              </a:srgbClr>
            </a:outerShdw>
          </a:effectLst>
        </p:spPr>
      </p:pic>
      <p:sp>
        <p:nvSpPr>
          <p:cNvPr id="5" name="矩形 9"/>
          <p:cNvSpPr>
            <a:spLocks noChangeArrowheads="1"/>
          </p:cNvSpPr>
          <p:nvPr/>
        </p:nvSpPr>
        <p:spPr bwMode="auto">
          <a:xfrm>
            <a:off x="3995936" y="6453336"/>
            <a:ext cx="2944812" cy="369332"/>
          </a:xfrm>
          <a:prstGeom prst="rect">
            <a:avLst/>
          </a:prstGeom>
          <a:noFill/>
          <a:ln w="9525">
            <a:noFill/>
            <a:miter lim="800000"/>
            <a:headEnd/>
            <a:tailEnd/>
          </a:ln>
        </p:spPr>
        <p:txBody>
          <a:bodyPr>
            <a:spAutoFit/>
          </a:bodyPr>
          <a:lstStyle/>
          <a:p>
            <a:r>
              <a:rPr lang="zh-TW" altLang="en-US" dirty="0" smtClean="0">
                <a:solidFill>
                  <a:schemeClr val="accent6">
                    <a:lumMod val="75000"/>
                  </a:schemeClr>
                </a:solidFill>
                <a:latin typeface="+mj-ea"/>
              </a:rPr>
              <a:t>邱雅琳  </a:t>
            </a:r>
            <a:r>
              <a:rPr lang="zh-TW" altLang="en-US" dirty="0" smtClean="0">
                <a:solidFill>
                  <a:schemeClr val="accent6">
                    <a:lumMod val="75000"/>
                  </a:schemeClr>
                </a:solidFill>
                <a:latin typeface="+mj-ea"/>
                <a:ea typeface="+mj-ea"/>
              </a:rPr>
              <a:t>王雅文 製作 </a:t>
            </a:r>
            <a:r>
              <a:rPr lang="en-US" altLang="zh-TW" dirty="0">
                <a:solidFill>
                  <a:schemeClr val="accent6">
                    <a:lumMod val="75000"/>
                  </a:schemeClr>
                </a:solidFill>
                <a:latin typeface="+mj-ea"/>
                <a:ea typeface="+mj-ea"/>
              </a:rPr>
              <a:t>2010</a:t>
            </a:r>
            <a:endParaRPr lang="zh-TW" altLang="en-US" dirty="0">
              <a:solidFill>
                <a:schemeClr val="accent6">
                  <a:lumMod val="75000"/>
                </a:schemeClr>
              </a:solidFill>
              <a:latin typeface="+mj-ea"/>
              <a:ea typeface="+mj-ea"/>
            </a:endParaRPr>
          </a:p>
        </p:txBody>
      </p:sp>
      <p:sp>
        <p:nvSpPr>
          <p:cNvPr id="8" name="矩形 7"/>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0" name="文字方塊 9"/>
          <p:cNvSpPr txBox="1"/>
          <p:nvPr/>
        </p:nvSpPr>
        <p:spPr>
          <a:xfrm>
            <a:off x="-36512" y="1354698"/>
            <a:ext cx="3995936" cy="6047809"/>
          </a:xfrm>
          <a:prstGeom prst="rect">
            <a:avLst/>
          </a:prstGeom>
          <a:noFill/>
        </p:spPr>
        <p:txBody>
          <a:bodyPr wrap="square" rtlCol="0">
            <a:spAutoFit/>
          </a:bodyPr>
          <a:lstStyle/>
          <a:p>
            <a:pPr>
              <a:lnSpc>
                <a:spcPct val="150000"/>
              </a:lnSpc>
            </a:pPr>
            <a:r>
              <a:rPr lang="zh-TW" altLang="en-US" sz="2000" dirty="0" smtClean="0">
                <a:solidFill>
                  <a:schemeClr val="accent1">
                    <a:lumMod val="50000"/>
                  </a:schemeClr>
                </a:solidFill>
                <a:latin typeface="+mj-ea"/>
                <a:ea typeface="+mj-ea"/>
              </a:rPr>
              <a:t>        每個城市都有不少令人印象深刻的建築，隨著時光的淘洗這些建築往往與城市文化發展是最緊密連結關係的印記，並清楚見證先民生活的軌跡。</a:t>
            </a:r>
            <a:endParaRPr lang="en-US" altLang="zh-TW" sz="2000" dirty="0" smtClean="0">
              <a:solidFill>
                <a:schemeClr val="accent1">
                  <a:lumMod val="50000"/>
                </a:schemeClr>
              </a:solidFill>
              <a:latin typeface="+mj-ea"/>
              <a:ea typeface="+mj-ea"/>
            </a:endParaRPr>
          </a:p>
          <a:p>
            <a:pPr>
              <a:lnSpc>
                <a:spcPct val="150000"/>
              </a:lnSpc>
            </a:pPr>
            <a:r>
              <a:rPr lang="zh-TW" altLang="en-US" sz="2000" dirty="0" smtClean="0">
                <a:solidFill>
                  <a:schemeClr val="accent1">
                    <a:lumMod val="50000"/>
                  </a:schemeClr>
                </a:solidFill>
                <a:latin typeface="+mj-ea"/>
                <a:ea typeface="+mj-ea"/>
              </a:rPr>
              <a:t>       漫步於略顯疏離的老屋街道中，其精釀出的文化風情猶似城市不同姿態與歲月的臉譜。即便遲暮美人有的只是滄桑歲月，但是台中市古蹟卻是具有難以複刻的獨具風韻。因此將這些</a:t>
            </a:r>
            <a:r>
              <a:rPr lang="zh-TW" altLang="zh-TW" sz="2000" dirty="0" smtClean="0">
                <a:solidFill>
                  <a:schemeClr val="accent1">
                    <a:lumMod val="50000"/>
                  </a:schemeClr>
                </a:solidFill>
                <a:latin typeface="+mj-ea"/>
                <a:ea typeface="+mj-ea"/>
              </a:rPr>
              <a:t>文化城的共同記憶轉型為</a:t>
            </a:r>
            <a:r>
              <a:rPr lang="zh-TW" altLang="en-US" sz="2000" dirty="0" smtClean="0">
                <a:solidFill>
                  <a:schemeClr val="accent1">
                    <a:lumMod val="50000"/>
                  </a:schemeClr>
                </a:solidFill>
                <a:latin typeface="+mj-ea"/>
                <a:ea typeface="+mj-ea"/>
              </a:rPr>
              <a:t>公共的</a:t>
            </a:r>
            <a:r>
              <a:rPr lang="zh-TW" altLang="zh-TW" sz="2000" dirty="0" smtClean="0">
                <a:solidFill>
                  <a:schemeClr val="accent1">
                    <a:lumMod val="50000"/>
                  </a:schemeClr>
                </a:solidFill>
                <a:latin typeface="+mj-ea"/>
                <a:ea typeface="+mj-ea"/>
              </a:rPr>
              <a:t>文藝空間</a:t>
            </a:r>
            <a:r>
              <a:rPr lang="zh-TW" altLang="en-US" sz="2000" dirty="0" smtClean="0">
                <a:solidFill>
                  <a:schemeClr val="accent1">
                    <a:lumMod val="50000"/>
                  </a:schemeClr>
                </a:solidFill>
                <a:latin typeface="+mj-ea"/>
                <a:ea typeface="+mj-ea"/>
              </a:rPr>
              <a:t>。</a:t>
            </a:r>
          </a:p>
          <a:p>
            <a:pPr>
              <a:lnSpc>
                <a:spcPct val="150000"/>
              </a:lnSpc>
            </a:pPr>
            <a:endParaRPr lang="zh-TW" altLang="en-US" sz="2000" dirty="0">
              <a:latin typeface="+mj-ea"/>
              <a:ea typeface="+mj-ea"/>
            </a:endParaRPr>
          </a:p>
        </p:txBody>
      </p:sp>
      <p:sp>
        <p:nvSpPr>
          <p:cNvPr id="9" name="文字方塊 8"/>
          <p:cNvSpPr txBox="1"/>
          <p:nvPr/>
        </p:nvSpPr>
        <p:spPr>
          <a:xfrm>
            <a:off x="0" y="476672"/>
            <a:ext cx="3635896" cy="954107"/>
          </a:xfrm>
          <a:prstGeom prst="rect">
            <a:avLst/>
          </a:prstGeom>
          <a:noFill/>
        </p:spPr>
        <p:txBody>
          <a:bodyPr wrap="square" rtlCol="0">
            <a:spAutoFit/>
          </a:bodyPr>
          <a:lstStyle/>
          <a:p>
            <a:r>
              <a:rPr lang="zh-TW" altLang="en-US" sz="2800" b="1" dirty="0" smtClean="0">
                <a:solidFill>
                  <a:schemeClr val="accent6">
                    <a:lumMod val="50000"/>
                  </a:schemeClr>
                </a:solidFill>
                <a:effectLst>
                  <a:outerShdw blurRad="38100" dist="38100" dir="2700000" algn="tl">
                    <a:srgbClr val="000000">
                      <a:alpha val="43137"/>
                    </a:srgbClr>
                  </a:outerShdw>
                </a:effectLst>
                <a:latin typeface="+mj-ea"/>
                <a:ea typeface="+mj-ea"/>
              </a:rPr>
              <a:t>文化生活地圖</a:t>
            </a:r>
            <a:endParaRPr lang="en-US" altLang="zh-TW" sz="2800" b="1" dirty="0" smtClean="0">
              <a:solidFill>
                <a:schemeClr val="accent6">
                  <a:lumMod val="50000"/>
                </a:schemeClr>
              </a:solidFill>
              <a:effectLst>
                <a:outerShdw blurRad="38100" dist="38100" dir="2700000" algn="tl">
                  <a:srgbClr val="000000">
                    <a:alpha val="43137"/>
                  </a:srgbClr>
                </a:outerShdw>
              </a:effectLst>
              <a:latin typeface="+mj-ea"/>
              <a:ea typeface="+mj-ea"/>
            </a:endParaRPr>
          </a:p>
          <a:p>
            <a:r>
              <a:rPr lang="zh-TW" altLang="en-US" sz="2800" b="1" dirty="0" smtClean="0">
                <a:solidFill>
                  <a:schemeClr val="accent1">
                    <a:lumMod val="50000"/>
                  </a:schemeClr>
                </a:solidFill>
                <a:effectLst>
                  <a:outerShdw blurRad="38100" dist="38100" dir="2700000" algn="tl">
                    <a:srgbClr val="000000">
                      <a:alpha val="43137"/>
                    </a:srgbClr>
                  </a:outerShdw>
                </a:effectLst>
                <a:latin typeface="華康流風體W3" pitchFamily="65" charset="-120"/>
                <a:ea typeface="華康流風體W3" pitchFamily="65" charset="-120"/>
              </a:rPr>
              <a:t> </a:t>
            </a:r>
            <a:r>
              <a:rPr lang="en-US" altLang="zh-TW" sz="2800" b="1" dirty="0" smtClean="0">
                <a:solidFill>
                  <a:srgbClr val="FF6600"/>
                </a:solidFill>
                <a:effectLst>
                  <a:outerShdw blurRad="38100" dist="38100" dir="2700000" algn="tl">
                    <a:srgbClr val="000000">
                      <a:alpha val="43137"/>
                    </a:srgbClr>
                  </a:outerShdw>
                </a:effectLst>
                <a:latin typeface="華康流風體W3" pitchFamily="65" charset="-120"/>
                <a:ea typeface="華康流風體W3" pitchFamily="65" charset="-120"/>
              </a:rPr>
              <a:t>-</a:t>
            </a:r>
            <a:r>
              <a:rPr lang="zh-TW" altLang="en-US" sz="2800" b="1" dirty="0" smtClean="0">
                <a:solidFill>
                  <a:srgbClr val="FF6600"/>
                </a:solidFill>
                <a:effectLst>
                  <a:outerShdw blurRad="38100" dist="38100" dir="2700000" algn="tl">
                    <a:srgbClr val="000000">
                      <a:alpha val="43137"/>
                    </a:srgbClr>
                  </a:outerShdw>
                </a:effectLst>
                <a:latin typeface="華康流風體W3" pitchFamily="65" charset="-120"/>
                <a:ea typeface="華康流風體W3" pitchFamily="65" charset="-120"/>
              </a:rPr>
              <a:t>臺中市文藝空間</a:t>
            </a:r>
            <a:endParaRPr lang="zh-TW" altLang="en-US" sz="2800" b="1" dirty="0">
              <a:solidFill>
                <a:srgbClr val="FF6600"/>
              </a:solidFill>
              <a:effectLst>
                <a:outerShdw blurRad="38100" dist="38100" dir="2700000" algn="tl">
                  <a:srgbClr val="000000">
                    <a:alpha val="43137"/>
                  </a:srgbClr>
                </a:outerShdw>
              </a:effectLst>
              <a:latin typeface="華康流風體W3" pitchFamily="65" charset="-120"/>
              <a:ea typeface="華康流風體W3" pitchFamily="65" charset="-12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404664"/>
            <a:ext cx="4067944" cy="646331"/>
          </a:xfrm>
          <a:prstGeom prst="rect">
            <a:avLst/>
          </a:prstGeom>
        </p:spPr>
        <p:txBody>
          <a:bodyPr wrap="square">
            <a:spAutoFit/>
          </a:bodyPr>
          <a:lstStyle/>
          <a:p>
            <a:r>
              <a:rPr lang="zh-TW" altLang="zh-TW" b="1" dirty="0" smtClean="0">
                <a:solidFill>
                  <a:srgbClr val="FF6600"/>
                </a:solidFill>
                <a:latin typeface="+mj-ea"/>
                <a:ea typeface="+mj-ea"/>
              </a:rPr>
              <a:t>日治時期台中州、台中市與縣市合併後大台中各時期的行政區域圖</a:t>
            </a:r>
            <a:endParaRPr lang="zh-TW" altLang="en-US" b="1" dirty="0">
              <a:solidFill>
                <a:srgbClr val="FF6600"/>
              </a:solidFill>
              <a:latin typeface="+mj-ea"/>
              <a:ea typeface="+mj-ea"/>
            </a:endParaRPr>
          </a:p>
        </p:txBody>
      </p:sp>
      <p:pic>
        <p:nvPicPr>
          <p:cNvPr id="1026" name="Picture 2" descr="Image Det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68760"/>
            <a:ext cx="3932654" cy="2526433"/>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pic>
        <p:nvPicPr>
          <p:cNvPr id="8" name="Picture 6" descr="map608a"/>
          <p:cNvPicPr>
            <a:picLocks noChangeAspect="1" noChangeArrowheads="1"/>
          </p:cNvPicPr>
          <p:nvPr/>
        </p:nvPicPr>
        <p:blipFill>
          <a:blip r:embed="rId4" cstate="print"/>
          <a:srcRect/>
          <a:stretch>
            <a:fillRect/>
          </a:stretch>
        </p:blipFill>
        <p:spPr bwMode="auto">
          <a:xfrm>
            <a:off x="5580112" y="139098"/>
            <a:ext cx="3394644" cy="3289902"/>
          </a:xfrm>
          <a:prstGeom prst="rect">
            <a:avLst/>
          </a:prstGeom>
          <a:noFill/>
          <a:ln w="9525">
            <a:noFill/>
            <a:miter lim="800000"/>
            <a:headEnd/>
            <a:tailEnd/>
          </a:ln>
        </p:spPr>
      </p:pic>
      <p:pic>
        <p:nvPicPr>
          <p:cNvPr id="5" name="圖片 4" descr="Image Detail">
            <a:hlinkClick r:id="rId5" tgtFrame="&quot;_top&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414" y="3717032"/>
            <a:ext cx="5531620" cy="3137695"/>
          </a:xfrm>
          <a:prstGeom prst="rect">
            <a:avLst/>
          </a:prstGeom>
          <a:noFill/>
          <a:ln>
            <a:noFill/>
          </a:ln>
        </p:spPr>
      </p:pic>
      <p:sp>
        <p:nvSpPr>
          <p:cNvPr id="6" name="弧形箭號 (左彎) 5"/>
          <p:cNvSpPr/>
          <p:nvPr/>
        </p:nvSpPr>
        <p:spPr>
          <a:xfrm rot="20386581" flipH="1">
            <a:off x="267655" y="3533348"/>
            <a:ext cx="463423" cy="1549397"/>
          </a:xfrm>
          <a:prstGeom prst="curvedLeftArrow">
            <a:avLst>
              <a:gd name="adj1" fmla="val 25000"/>
              <a:gd name="adj2" fmla="val 50000"/>
              <a:gd name="adj3" fmla="val 29452"/>
            </a:avLst>
          </a:prstGeom>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solidFill>
                <a:schemeClr val="tx1"/>
              </a:solidFill>
            </a:endParaRPr>
          </a:p>
        </p:txBody>
      </p:sp>
      <p:sp>
        <p:nvSpPr>
          <p:cNvPr id="2" name="文字方塊 1"/>
          <p:cNvSpPr txBox="1"/>
          <p:nvPr/>
        </p:nvSpPr>
        <p:spPr>
          <a:xfrm>
            <a:off x="6409623" y="3525393"/>
            <a:ext cx="2699792" cy="1384995"/>
          </a:xfrm>
          <a:prstGeom prst="rect">
            <a:avLst/>
          </a:prstGeom>
          <a:noFill/>
        </p:spPr>
        <p:txBody>
          <a:bodyPr wrap="square" rtlCol="0">
            <a:spAutoFit/>
          </a:bodyPr>
          <a:lstStyle/>
          <a:p>
            <a:pPr>
              <a:defRPr/>
            </a:pPr>
            <a:r>
              <a:rPr lang="zh-TW" altLang="en-US" sz="1400" dirty="0">
                <a:solidFill>
                  <a:schemeClr val="accent6">
                    <a:lumMod val="50000"/>
                  </a:schemeClr>
                </a:solidFill>
              </a:rPr>
              <a:t>台中州管轄二市十一郡包括： 台中市、彰化市（兩市）及大屯郡、豐原郡、大甲郡、東勢郡、彰化郡、員林郡、北斗郡、南投郡、竹山郡、能高郡、新高郡（十一郡）。 </a:t>
            </a:r>
          </a:p>
        </p:txBody>
      </p:sp>
      <p:sp>
        <p:nvSpPr>
          <p:cNvPr id="10" name="弧形箭號 (左彎) 9"/>
          <p:cNvSpPr/>
          <p:nvPr/>
        </p:nvSpPr>
        <p:spPr>
          <a:xfrm rot="4440532" flipH="1">
            <a:off x="4229199" y="-480616"/>
            <a:ext cx="522977" cy="2416421"/>
          </a:xfrm>
          <a:prstGeom prst="curvedLeftArrow">
            <a:avLst>
              <a:gd name="adj1" fmla="val 25000"/>
              <a:gd name="adj2" fmla="val 50000"/>
              <a:gd name="adj3" fmla="val 29452"/>
            </a:avLst>
          </a:prstGeom>
          <a:solidFill>
            <a:srgbClr val="FF0066"/>
          </a:solidFill>
          <a:ln w="12700">
            <a:solidFill>
              <a:srgbClr val="FF9900"/>
            </a:solidFill>
            <a:headEnd type="none" w="med" len="med"/>
            <a:tailEnd type="none" w="med" len="med"/>
          </a:ln>
          <a:effectLst>
            <a:outerShdw blurRad="50800" dist="38100" dir="16200000"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b="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07504" y="620688"/>
            <a:ext cx="2339102" cy="523220"/>
          </a:xfrm>
          <a:prstGeom prst="rect">
            <a:avLst/>
          </a:prstGeom>
          <a:noFill/>
          <a:ln>
            <a:noFill/>
            <a:prstDash val="sysDot"/>
          </a:ln>
          <a:effectLst>
            <a:outerShdw blurRad="50800" dist="38100" dir="5400000" algn="t" rotWithShape="0">
              <a:prstClr val="black">
                <a:alpha val="40000"/>
              </a:prstClr>
            </a:outerShdw>
            <a:reflection blurRad="6350" stA="52000" endA="300" endPos="35000" dir="5400000" sy="-100000" algn="bl" rotWithShape="0"/>
          </a:effectLst>
          <a:scene3d>
            <a:camera prst="perspectiveLeft"/>
            <a:lightRig rig="threePt" dir="t"/>
          </a:scene3d>
          <a:sp3d prstMaterial="matte">
            <a:bevelT/>
          </a:sp3d>
        </p:spPr>
        <p:txBody>
          <a:bodyPr wrap="none" anchor="ctr" anchorCtr="0">
            <a:spAutoFit/>
          </a:bodyPr>
          <a:lstStyle/>
          <a:p>
            <a:pPr>
              <a:defRPr/>
            </a:pPr>
            <a:r>
              <a:rPr lang="zh-TW" altLang="en-US" sz="2800" b="1" dirty="0">
                <a:solidFill>
                  <a:srgbClr val="FF0000"/>
                </a:solidFill>
                <a:effectLst>
                  <a:outerShdw blurRad="38100" dist="38100" dir="2700000" algn="tl">
                    <a:srgbClr val="000000">
                      <a:alpha val="43137"/>
                    </a:srgbClr>
                  </a:outerShdw>
                </a:effectLst>
                <a:latin typeface="微軟正黑體"/>
                <a:ea typeface="微軟正黑體"/>
              </a:rPr>
              <a:t>台中歷史沿革</a:t>
            </a:r>
          </a:p>
        </p:txBody>
      </p:sp>
      <p:sp>
        <p:nvSpPr>
          <p:cNvPr id="5" name="Text Box 9"/>
          <p:cNvSpPr txBox="1">
            <a:spLocks noChangeArrowheads="1"/>
          </p:cNvSpPr>
          <p:nvPr/>
        </p:nvSpPr>
        <p:spPr bwMode="auto">
          <a:xfrm>
            <a:off x="179512" y="1212763"/>
            <a:ext cx="4933469" cy="5170646"/>
          </a:xfrm>
          <a:prstGeom prst="rect">
            <a:avLst/>
          </a:prstGeom>
          <a:noFill/>
          <a:ln>
            <a:noFill/>
          </a:ln>
          <a:ex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lnSpc>
                <a:spcPct val="150000"/>
              </a:lnSpc>
              <a:defRPr/>
            </a:pPr>
            <a:r>
              <a:rPr lang="zh-TW" altLang="en-US" sz="2000" b="0" dirty="0" smtClean="0">
                <a:latin typeface="+mj-ea"/>
                <a:ea typeface="+mj-ea"/>
              </a:rPr>
              <a:t>台中公園中的砲台山是一座海拔僅約</a:t>
            </a:r>
            <a:r>
              <a:rPr lang="en-US" altLang="zh-TW" sz="2000" b="0" dirty="0" smtClean="0">
                <a:latin typeface="+mj-ea"/>
                <a:ea typeface="+mj-ea"/>
              </a:rPr>
              <a:t>89.5</a:t>
            </a:r>
            <a:r>
              <a:rPr lang="zh-TW" altLang="en-US" sz="2000" b="0" dirty="0" smtClean="0">
                <a:latin typeface="+mj-ea"/>
                <a:ea typeface="+mj-ea"/>
              </a:rPr>
              <a:t>公尺的小丘，卻是台中舊地名的起源，已被列為台中市的歷史建築。台灣民間稱平地上凸起的小丘陵為「墩」，這塊小丘陵是台中市區的</a:t>
            </a:r>
            <a:r>
              <a:rPr lang="zh-TW" altLang="en-US" sz="2000" b="0" dirty="0">
                <a:latin typeface="+mj-ea"/>
                <a:ea typeface="+mj-ea"/>
              </a:rPr>
              <a:t>為日治時期的台中市第一高峰（當時北屯、西屯、南屯三區尚未納入台中市</a:t>
            </a:r>
            <a:r>
              <a:rPr lang="zh-TW" altLang="en-US" sz="2000" b="0" dirty="0" smtClean="0">
                <a:latin typeface="+mj-ea"/>
                <a:ea typeface="+mj-ea"/>
              </a:rPr>
              <a:t>），被稱為「大墩」。於是「大墩」成了台中的舊地名，清朝設有「大墩街」。直到日本統治台灣，設立台中縣，而將「大墩街」改名「台中街」，「大墩」才演變成為「台中」。</a:t>
            </a:r>
          </a:p>
        </p:txBody>
      </p:sp>
      <p:pic>
        <p:nvPicPr>
          <p:cNvPr id="6" name="Picture 3" descr="1930台中市街道圖"/>
          <p:cNvPicPr>
            <a:picLocks noChangeAspect="1" noChangeArrowheads="1"/>
          </p:cNvPicPr>
          <p:nvPr/>
        </p:nvPicPr>
        <p:blipFill>
          <a:blip r:embed="rId2" cstate="print">
            <a:lum bright="-6000"/>
          </a:blip>
          <a:srcRect/>
          <a:stretch>
            <a:fillRect/>
          </a:stretch>
        </p:blipFill>
        <p:spPr bwMode="auto">
          <a:xfrm>
            <a:off x="5359074" y="1212763"/>
            <a:ext cx="3610904" cy="1916303"/>
          </a:xfrm>
          <a:prstGeom prst="rect">
            <a:avLst/>
          </a:prstGeom>
          <a:noFill/>
          <a:ln w="9525">
            <a:noFill/>
            <a:miter lim="800000"/>
            <a:headEnd/>
            <a:tailEnd/>
          </a:ln>
        </p:spPr>
      </p:pic>
      <p:sp>
        <p:nvSpPr>
          <p:cNvPr id="7" name="矩形 6"/>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9074" y="3429000"/>
            <a:ext cx="3605890" cy="2707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359074" y="6160264"/>
            <a:ext cx="1620957" cy="338554"/>
          </a:xfrm>
          <a:prstGeom prst="rect">
            <a:avLst/>
          </a:prstGeom>
        </p:spPr>
        <p:txBody>
          <a:bodyPr wrap="none">
            <a:spAutoFit/>
          </a:bodyPr>
          <a:lstStyle/>
          <a:p>
            <a:r>
              <a:rPr lang="zh-TW" altLang="zh-TW" sz="1600" dirty="0">
                <a:solidFill>
                  <a:schemeClr val="accent6">
                    <a:lumMod val="75000"/>
                  </a:schemeClr>
                </a:solidFill>
                <a:latin typeface="+mj-ea"/>
                <a:ea typeface="+mj-ea"/>
              </a:rPr>
              <a:t>砲台山上望月亭</a:t>
            </a:r>
            <a:endParaRPr lang="zh-TW" altLang="en-US" sz="1600" dirty="0">
              <a:solidFill>
                <a:schemeClr val="accent6">
                  <a:lumMod val="75000"/>
                </a:schemeClr>
              </a:solidFill>
              <a:latin typeface="+mj-ea"/>
              <a:ea typeface="+mj-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297072" y="1052736"/>
            <a:ext cx="8718550" cy="5016758"/>
          </a:xfrm>
          <a:prstGeom prst="rect">
            <a:avLst/>
          </a:prstGeom>
          <a:noFill/>
          <a:ln>
            <a:noFill/>
          </a:ln>
          <a:extLst/>
        </p:spPr>
        <p:txBody>
          <a:bodyPr>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lnSpc>
                <a:spcPct val="200000"/>
              </a:lnSpc>
              <a:defRPr/>
            </a:pPr>
            <a:r>
              <a:rPr lang="en-US" altLang="zh-TW" sz="2000" dirty="0" smtClean="0">
                <a:solidFill>
                  <a:schemeClr val="tx1">
                    <a:lumMod val="95000"/>
                    <a:lumOff val="5000"/>
                  </a:schemeClr>
                </a:solidFill>
                <a:latin typeface="+mj-ea"/>
                <a:ea typeface="+mj-ea"/>
              </a:rPr>
              <a:t>1921.10.17 </a:t>
            </a:r>
            <a:r>
              <a:rPr lang="zh-TW" altLang="en-US" sz="2000" dirty="0" smtClean="0">
                <a:solidFill>
                  <a:schemeClr val="tx1">
                    <a:lumMod val="95000"/>
                    <a:lumOff val="5000"/>
                  </a:schemeClr>
                </a:solidFill>
                <a:latin typeface="+mj-ea"/>
                <a:ea typeface="+mj-ea"/>
              </a:rPr>
              <a:t>成立台灣文化協會 林獻堂（霧峰）為總理 ，蔣渭水為專務理事。</a:t>
            </a:r>
            <a:r>
              <a:rPr lang="zh-TW" altLang="zh-TW" sz="2000" b="0" dirty="0" smtClean="0">
                <a:solidFill>
                  <a:srgbClr val="FF9900"/>
                </a:solidFill>
                <a:latin typeface="+mj-ea"/>
                <a:ea typeface="+mj-ea"/>
              </a:rPr>
              <a:t>◎</a:t>
            </a:r>
            <a:r>
              <a:rPr lang="en-US" altLang="zh-TW" sz="2000" b="0" dirty="0" smtClean="0">
                <a:solidFill>
                  <a:srgbClr val="FF9900"/>
                </a:solidFill>
                <a:latin typeface="+mj-ea"/>
                <a:ea typeface="+mj-ea"/>
              </a:rPr>
              <a:t> </a:t>
            </a:r>
            <a:r>
              <a:rPr lang="zh-TW" altLang="en-US" sz="2000" b="0" dirty="0" smtClean="0">
                <a:solidFill>
                  <a:schemeClr val="tx1">
                    <a:lumMod val="95000"/>
                    <a:lumOff val="5000"/>
                  </a:schemeClr>
                </a:solidFill>
                <a:latin typeface="+mj-ea"/>
                <a:ea typeface="+mj-ea"/>
              </a:rPr>
              <a:t>「文化協會」以台中為活躍重要據點。</a:t>
            </a:r>
            <a:endParaRPr lang="en-US" altLang="zh-TW" sz="2000" b="0" dirty="0" smtClean="0">
              <a:solidFill>
                <a:schemeClr val="tx1">
                  <a:lumMod val="95000"/>
                  <a:lumOff val="5000"/>
                </a:schemeClr>
              </a:solidFill>
              <a:latin typeface="+mj-ea"/>
              <a:ea typeface="+mj-ea"/>
            </a:endParaRPr>
          </a:p>
          <a:p>
            <a:pPr eaLnBrk="1" hangingPunct="1">
              <a:lnSpc>
                <a:spcPct val="200000"/>
              </a:lnSpc>
              <a:defRPr/>
            </a:pPr>
            <a:r>
              <a:rPr lang="zh-TW" altLang="zh-TW" sz="2000" b="0" dirty="0" smtClean="0">
                <a:solidFill>
                  <a:srgbClr val="FF9900"/>
                </a:solidFill>
                <a:latin typeface="+mj-ea"/>
                <a:ea typeface="+mj-ea"/>
              </a:rPr>
              <a:t>◎</a:t>
            </a:r>
            <a:r>
              <a:rPr lang="en-US" altLang="zh-TW" sz="2000" b="0" dirty="0" smtClean="0">
                <a:solidFill>
                  <a:srgbClr val="FF9900"/>
                </a:solidFill>
                <a:latin typeface="+mj-ea"/>
                <a:ea typeface="+mj-ea"/>
              </a:rPr>
              <a:t> </a:t>
            </a:r>
            <a:r>
              <a:rPr lang="en-US" altLang="zh-TW" sz="2000" b="0" dirty="0" smtClean="0">
                <a:solidFill>
                  <a:schemeClr val="tx1">
                    <a:lumMod val="95000"/>
                    <a:lumOff val="5000"/>
                  </a:schemeClr>
                </a:solidFill>
                <a:latin typeface="+mj-ea"/>
                <a:ea typeface="+mj-ea"/>
              </a:rPr>
              <a:t> </a:t>
            </a:r>
            <a:r>
              <a:rPr lang="zh-TW" altLang="en-US" sz="2000" b="0" dirty="0" smtClean="0">
                <a:solidFill>
                  <a:schemeClr val="tx1">
                    <a:lumMod val="95000"/>
                    <a:lumOff val="5000"/>
                  </a:schemeClr>
                </a:solidFill>
                <a:latin typeface="+mj-ea"/>
                <a:ea typeface="+mj-ea"/>
              </a:rPr>
              <a:t>第一個島內台灣人非武裝抗日民族運動的結社團體 。</a:t>
            </a:r>
          </a:p>
          <a:p>
            <a:pPr eaLnBrk="1" hangingPunct="1">
              <a:lnSpc>
                <a:spcPct val="200000"/>
              </a:lnSpc>
              <a:defRPr/>
            </a:pPr>
            <a:r>
              <a:rPr lang="zh-TW" altLang="zh-TW" sz="2000" b="0" dirty="0" smtClean="0">
                <a:solidFill>
                  <a:srgbClr val="FF9900"/>
                </a:solidFill>
                <a:latin typeface="+mj-ea"/>
                <a:ea typeface="+mj-ea"/>
              </a:rPr>
              <a:t>◎</a:t>
            </a:r>
            <a:r>
              <a:rPr lang="en-US" altLang="zh-TW" sz="2000" b="0" dirty="0" smtClean="0">
                <a:solidFill>
                  <a:srgbClr val="FF9900"/>
                </a:solidFill>
                <a:latin typeface="+mj-ea"/>
                <a:ea typeface="+mj-ea"/>
              </a:rPr>
              <a:t> </a:t>
            </a:r>
            <a:r>
              <a:rPr lang="en-US" altLang="zh-TW" sz="2000" b="0" dirty="0" smtClean="0">
                <a:solidFill>
                  <a:schemeClr val="tx1">
                    <a:lumMod val="95000"/>
                    <a:lumOff val="5000"/>
                  </a:schemeClr>
                </a:solidFill>
                <a:latin typeface="+mj-ea"/>
                <a:ea typeface="+mj-ea"/>
              </a:rPr>
              <a:t> </a:t>
            </a:r>
            <a:r>
              <a:rPr lang="zh-TW" altLang="en-US" sz="2000" b="0" dirty="0" smtClean="0">
                <a:solidFill>
                  <a:schemeClr val="tx1">
                    <a:lumMod val="95000"/>
                    <a:lumOff val="5000"/>
                  </a:schemeClr>
                </a:solidFill>
                <a:latin typeface="+mj-ea"/>
                <a:ea typeface="+mj-ea"/>
              </a:rPr>
              <a:t>文化協會是提攜台灣要到那極自由、極平等、極文明的工作。</a:t>
            </a:r>
          </a:p>
          <a:p>
            <a:pPr eaLnBrk="1" hangingPunct="1">
              <a:lnSpc>
                <a:spcPct val="200000"/>
              </a:lnSpc>
              <a:defRPr/>
            </a:pPr>
            <a:r>
              <a:rPr lang="zh-TW" altLang="zh-TW" sz="2000" b="0" dirty="0" smtClean="0">
                <a:solidFill>
                  <a:srgbClr val="FF9900"/>
                </a:solidFill>
                <a:latin typeface="+mj-ea"/>
                <a:ea typeface="+mj-ea"/>
              </a:rPr>
              <a:t>◎</a:t>
            </a:r>
            <a:r>
              <a:rPr lang="en-US" altLang="zh-TW" sz="2000" b="0" dirty="0" smtClean="0">
                <a:solidFill>
                  <a:schemeClr val="tx1">
                    <a:lumMod val="95000"/>
                    <a:lumOff val="5000"/>
                  </a:schemeClr>
                </a:solidFill>
                <a:latin typeface="+mj-ea"/>
                <a:ea typeface="+mj-ea"/>
              </a:rPr>
              <a:t> </a:t>
            </a:r>
            <a:r>
              <a:rPr lang="zh-TW" altLang="en-US" sz="2000" b="0" dirty="0" smtClean="0">
                <a:solidFill>
                  <a:schemeClr val="tx1">
                    <a:lumMod val="95000"/>
                    <a:lumOff val="5000"/>
                  </a:schemeClr>
                </a:solidFill>
                <a:latin typeface="+mj-ea"/>
                <a:ea typeface="+mj-ea"/>
              </a:rPr>
              <a:t>「文協」透過各種文化活動如設文化講座、開立圖書館和私立學校</a:t>
            </a:r>
            <a:r>
              <a:rPr lang="en-US" altLang="zh-TW" sz="2000" b="0" dirty="0" smtClean="0">
                <a:solidFill>
                  <a:schemeClr val="tx1">
                    <a:lumMod val="95000"/>
                    <a:lumOff val="5000"/>
                  </a:schemeClr>
                </a:solidFill>
                <a:latin typeface="+mj-ea"/>
                <a:ea typeface="+mj-ea"/>
              </a:rPr>
              <a:t>…</a:t>
            </a:r>
            <a:r>
              <a:rPr lang="zh-TW" altLang="en-US" sz="2000" b="0" dirty="0" smtClean="0">
                <a:solidFill>
                  <a:schemeClr val="tx1">
                    <a:lumMod val="95000"/>
                    <a:lumOff val="5000"/>
                  </a:schemeClr>
                </a:solidFill>
                <a:latin typeface="+mj-ea"/>
                <a:ea typeface="+mj-ea"/>
              </a:rPr>
              <a:t>希望</a:t>
            </a:r>
            <a:endParaRPr lang="en-US" altLang="zh-TW" sz="2000" b="0" dirty="0" smtClean="0">
              <a:solidFill>
                <a:schemeClr val="tx1">
                  <a:lumMod val="95000"/>
                  <a:lumOff val="5000"/>
                </a:schemeClr>
              </a:solidFill>
              <a:latin typeface="+mj-ea"/>
              <a:ea typeface="+mj-ea"/>
            </a:endParaRPr>
          </a:p>
          <a:p>
            <a:pPr eaLnBrk="1" hangingPunct="1">
              <a:lnSpc>
                <a:spcPct val="200000"/>
              </a:lnSpc>
              <a:defRPr/>
            </a:pPr>
            <a:r>
              <a:rPr lang="zh-TW" altLang="en-US" sz="2000" b="0" dirty="0" smtClean="0">
                <a:solidFill>
                  <a:schemeClr val="tx1">
                    <a:lumMod val="95000"/>
                    <a:lumOff val="5000"/>
                  </a:schemeClr>
                </a:solidFill>
                <a:latin typeface="+mj-ea"/>
                <a:ea typeface="+mj-ea"/>
              </a:rPr>
              <a:t>     各 地方的同胞，急起設立讀報社，這讀報社，於啟發地方民智</a:t>
            </a:r>
            <a:r>
              <a:rPr lang="zh-TW" altLang="en-US" b="0" dirty="0" smtClean="0">
                <a:solidFill>
                  <a:schemeClr val="tx1">
                    <a:lumMod val="95000"/>
                    <a:lumOff val="5000"/>
                  </a:schemeClr>
                </a:solidFill>
                <a:latin typeface="+mj-ea"/>
                <a:ea typeface="+mj-ea"/>
              </a:rPr>
              <a:t>，</a:t>
            </a:r>
            <a:r>
              <a:rPr lang="zh-TW" altLang="en-US" sz="2000" b="0" dirty="0" smtClean="0">
                <a:solidFill>
                  <a:schemeClr val="tx1">
                    <a:lumMod val="95000"/>
                    <a:lumOff val="5000"/>
                  </a:schemeClr>
                </a:solidFill>
                <a:latin typeface="+mj-ea"/>
                <a:ea typeface="+mj-ea"/>
              </a:rPr>
              <a:t>改革社會</a:t>
            </a:r>
            <a:endParaRPr lang="en-US" altLang="zh-TW" sz="2000" b="0" dirty="0" smtClean="0">
              <a:solidFill>
                <a:schemeClr val="tx1">
                  <a:lumMod val="95000"/>
                  <a:lumOff val="5000"/>
                </a:schemeClr>
              </a:solidFill>
              <a:latin typeface="+mj-ea"/>
              <a:ea typeface="+mj-ea"/>
            </a:endParaRPr>
          </a:p>
          <a:p>
            <a:pPr eaLnBrk="1" hangingPunct="1">
              <a:lnSpc>
                <a:spcPct val="200000"/>
              </a:lnSpc>
              <a:defRPr/>
            </a:pPr>
            <a:r>
              <a:rPr lang="zh-TW" altLang="en-US" sz="2000" b="0" dirty="0" smtClean="0">
                <a:solidFill>
                  <a:schemeClr val="tx1">
                    <a:lumMod val="95000"/>
                    <a:lumOff val="5000"/>
                  </a:schemeClr>
                </a:solidFill>
                <a:latin typeface="+mj-ea"/>
                <a:ea typeface="+mj-ea"/>
              </a:rPr>
              <a:t>      文化，傳達反抗殖民統治、追求民族解放的目標，當時提出了「台灣是台</a:t>
            </a:r>
            <a:endParaRPr lang="en-US" altLang="zh-TW" sz="2000" b="0" dirty="0" smtClean="0">
              <a:solidFill>
                <a:schemeClr val="tx1">
                  <a:lumMod val="95000"/>
                  <a:lumOff val="5000"/>
                </a:schemeClr>
              </a:solidFill>
              <a:latin typeface="+mj-ea"/>
              <a:ea typeface="+mj-ea"/>
            </a:endParaRPr>
          </a:p>
          <a:p>
            <a:pPr eaLnBrk="1" hangingPunct="1">
              <a:lnSpc>
                <a:spcPct val="200000"/>
              </a:lnSpc>
              <a:defRPr/>
            </a:pPr>
            <a:r>
              <a:rPr lang="zh-TW" altLang="en-US" sz="2000" b="0" dirty="0" smtClean="0">
                <a:solidFill>
                  <a:schemeClr val="tx1">
                    <a:lumMod val="95000"/>
                    <a:lumOff val="5000"/>
                  </a:schemeClr>
                </a:solidFill>
                <a:latin typeface="+mj-ea"/>
                <a:ea typeface="+mj-ea"/>
              </a:rPr>
              <a:t>      灣 人的台灣」、「台灣是世界的台灣」等口號</a:t>
            </a:r>
            <a:r>
              <a:rPr lang="zh-TW" altLang="en-US" sz="2000" b="0" dirty="0" smtClean="0">
                <a:solidFill>
                  <a:srgbClr val="000000"/>
                </a:solidFill>
                <a:latin typeface="+mj-ea"/>
                <a:ea typeface="+mj-ea"/>
              </a:rPr>
              <a:t>。</a:t>
            </a:r>
            <a:r>
              <a:rPr lang="zh-TW" altLang="en-US" sz="2000" b="0" dirty="0" smtClean="0">
                <a:solidFill>
                  <a:schemeClr val="bg1"/>
                </a:solidFill>
                <a:latin typeface="+mj-ea"/>
                <a:ea typeface="+mj-ea"/>
              </a:rPr>
              <a:t> </a:t>
            </a:r>
          </a:p>
        </p:txBody>
      </p:sp>
      <p:sp>
        <p:nvSpPr>
          <p:cNvPr id="7" name="文字方塊 6"/>
          <p:cNvSpPr txBox="1">
            <a:spLocks/>
          </p:cNvSpPr>
          <p:nvPr/>
        </p:nvSpPr>
        <p:spPr>
          <a:xfrm>
            <a:off x="337373" y="529516"/>
            <a:ext cx="5688310" cy="5232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pPr>
              <a:defRPr/>
            </a:pPr>
            <a:r>
              <a:rPr lang="zh-TW" altLang="en-US" sz="2800" b="1" dirty="0">
                <a:solidFill>
                  <a:srgbClr val="FF0000"/>
                </a:solidFill>
                <a:effectLst>
                  <a:outerShdw blurRad="38100" dist="38100" dir="2700000" algn="tl">
                    <a:srgbClr val="000000">
                      <a:alpha val="43137"/>
                    </a:srgbClr>
                  </a:outerShdw>
                </a:effectLst>
                <a:latin typeface="+mj-ea"/>
                <a:ea typeface="+mj-ea"/>
              </a:rPr>
              <a:t>文化城</a:t>
            </a:r>
            <a:r>
              <a:rPr lang="zh-TW" altLang="en-US" sz="2800" b="1" dirty="0" smtClean="0">
                <a:solidFill>
                  <a:srgbClr val="FF0000"/>
                </a:solidFill>
                <a:effectLst>
                  <a:outerShdw blurRad="38100" dist="38100" dir="2700000" algn="tl">
                    <a:srgbClr val="000000">
                      <a:alpha val="43137"/>
                    </a:srgbClr>
                  </a:outerShdw>
                </a:effectLst>
                <a:latin typeface="+mj-ea"/>
                <a:ea typeface="+mj-ea"/>
              </a:rPr>
              <a:t>美譽</a:t>
            </a:r>
            <a:r>
              <a:rPr lang="en-US" altLang="zh-TW" sz="2800" b="1" dirty="0" smtClean="0">
                <a:solidFill>
                  <a:srgbClr val="FF0000"/>
                </a:solidFill>
                <a:effectLst>
                  <a:outerShdw blurRad="38100" dist="38100" dir="2700000" algn="tl">
                    <a:srgbClr val="000000">
                      <a:alpha val="43137"/>
                    </a:srgbClr>
                  </a:outerShdw>
                </a:effectLst>
                <a:latin typeface="+mj-ea"/>
                <a:ea typeface="+mj-ea"/>
              </a:rPr>
              <a:t>-</a:t>
            </a:r>
            <a:r>
              <a:rPr lang="zh-TW" altLang="en-US" sz="2000" dirty="0">
                <a:solidFill>
                  <a:srgbClr val="003060"/>
                </a:solidFill>
                <a:latin typeface="微軟正黑體" pitchFamily="34" charset="-120"/>
                <a:ea typeface="微軟正黑體" pitchFamily="34" charset="-120"/>
              </a:rPr>
              <a:t>台灣文化啟蒙的運動 </a:t>
            </a:r>
          </a:p>
        </p:txBody>
      </p:sp>
      <p:sp>
        <p:nvSpPr>
          <p:cNvPr id="8" name="矩形 7"/>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Picture 5"/>
          <p:cNvPicPr>
            <a:picLocks noChangeAspect="1" noChangeArrowheads="1"/>
          </p:cNvPicPr>
          <p:nvPr/>
        </p:nvPicPr>
        <p:blipFill>
          <a:blip r:embed="rId2" cstate="print"/>
          <a:srcRect/>
          <a:stretch>
            <a:fillRect/>
          </a:stretch>
        </p:blipFill>
        <p:spPr bwMode="auto">
          <a:xfrm>
            <a:off x="-212174" y="1004427"/>
            <a:ext cx="4643438" cy="2493962"/>
          </a:xfrm>
          <a:prstGeom prst="rect">
            <a:avLst/>
          </a:prstGeom>
          <a:noFill/>
          <a:ln w="9525">
            <a:noFill/>
            <a:miter lim="800000"/>
            <a:headEnd/>
            <a:tailEnd/>
          </a:ln>
        </p:spPr>
      </p:pic>
      <p:sp>
        <p:nvSpPr>
          <p:cNvPr id="5" name="文字版面配置區 25"/>
          <p:cNvSpPr>
            <a:spLocks/>
          </p:cNvSpPr>
          <p:nvPr/>
        </p:nvSpPr>
        <p:spPr bwMode="auto">
          <a:xfrm>
            <a:off x="0" y="356727"/>
            <a:ext cx="4211960" cy="647700"/>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a:sp3d>
        </p:spPr>
        <p:txBody>
          <a:bodyPr lIns="45720" rIns="45720"/>
          <a:lstStyle/>
          <a:p>
            <a:pPr>
              <a:spcBef>
                <a:spcPct val="20000"/>
              </a:spcBef>
              <a:buClr>
                <a:schemeClr val="accent1"/>
              </a:buClr>
              <a:buSzPct val="80000"/>
              <a:defRPr/>
            </a:pPr>
            <a:r>
              <a:rPr lang="zh-TW" altLang="en-US" sz="2800" b="1" dirty="0" smtClean="0">
                <a:solidFill>
                  <a:srgbClr val="FF0000"/>
                </a:solidFill>
                <a:latin typeface="+mj-ea"/>
                <a:ea typeface="+mj-ea"/>
              </a:rPr>
              <a:t>湖心亭</a:t>
            </a:r>
            <a:r>
              <a:rPr lang="en-US" altLang="zh-TW" sz="2800" b="1" dirty="0">
                <a:solidFill>
                  <a:srgbClr val="FF0000"/>
                </a:solidFill>
                <a:latin typeface="+mj-ea"/>
                <a:ea typeface="+mj-ea"/>
              </a:rPr>
              <a:t>-</a:t>
            </a:r>
            <a:r>
              <a:rPr lang="zh-TW" altLang="en-US" sz="2000" dirty="0" smtClean="0">
                <a:solidFill>
                  <a:schemeClr val="accent6">
                    <a:lumMod val="75000"/>
                  </a:schemeClr>
                </a:solidFill>
                <a:latin typeface="+mj-ea"/>
                <a:ea typeface="+mj-ea"/>
              </a:rPr>
              <a:t>記憶</a:t>
            </a:r>
            <a:r>
              <a:rPr lang="zh-TW" altLang="en-US" sz="2000" dirty="0">
                <a:solidFill>
                  <a:schemeClr val="accent6">
                    <a:lumMod val="75000"/>
                  </a:schemeClr>
                </a:solidFill>
                <a:latin typeface="+mj-ea"/>
                <a:ea typeface="+mj-ea"/>
              </a:rPr>
              <a:t>裡最重要的台中</a:t>
            </a:r>
            <a:r>
              <a:rPr lang="zh-TW" altLang="en-US" sz="2000" dirty="0" smtClean="0">
                <a:solidFill>
                  <a:schemeClr val="accent6">
                    <a:lumMod val="75000"/>
                  </a:schemeClr>
                </a:solidFill>
                <a:latin typeface="+mj-ea"/>
                <a:ea typeface="+mj-ea"/>
              </a:rPr>
              <a:t>印</a:t>
            </a:r>
            <a:r>
              <a:rPr lang="zh-TW" altLang="en-US" sz="2000" dirty="0">
                <a:solidFill>
                  <a:schemeClr val="accent6">
                    <a:lumMod val="75000"/>
                  </a:schemeClr>
                </a:solidFill>
                <a:latin typeface="+mj-ea"/>
                <a:ea typeface="+mj-ea"/>
              </a:rPr>
              <a:t>記</a:t>
            </a:r>
          </a:p>
          <a:p>
            <a:pPr>
              <a:spcBef>
                <a:spcPct val="20000"/>
              </a:spcBef>
              <a:buClr>
                <a:schemeClr val="accent1"/>
              </a:buClr>
              <a:buSzPct val="80000"/>
              <a:defRPr/>
            </a:pPr>
            <a:endParaRPr lang="zh-TW" altLang="en-US" sz="3200" b="1" dirty="0">
              <a:solidFill>
                <a:srgbClr val="FF0000"/>
              </a:solidFill>
              <a:ea typeface="微軟正黑體" pitchFamily="34" charset="-120"/>
            </a:endParaRPr>
          </a:p>
        </p:txBody>
      </p:sp>
      <p:sp>
        <p:nvSpPr>
          <p:cNvPr id="7" name="Rectangle 11"/>
          <p:cNvSpPr>
            <a:spLocks noChangeArrowheads="1"/>
          </p:cNvSpPr>
          <p:nvPr/>
        </p:nvSpPr>
        <p:spPr bwMode="auto">
          <a:xfrm>
            <a:off x="179512" y="3632696"/>
            <a:ext cx="6264696" cy="3162404"/>
          </a:xfrm>
          <a:prstGeom prst="rect">
            <a:avLst/>
          </a:prstGeom>
          <a:noFill/>
          <a:ln>
            <a:noFill/>
          </a:ln>
          <a:extLst/>
        </p:spPr>
        <p:txBody>
          <a:bodyPr wrap="square">
            <a:spAutoFit/>
          </a:bodyPr>
          <a:lstStyle/>
          <a:p>
            <a:pPr>
              <a:lnSpc>
                <a:spcPct val="150000"/>
              </a:lnSpc>
              <a:defRPr/>
            </a:pPr>
            <a:r>
              <a:rPr kumimoji="0" lang="en-US" altLang="zh-TW" sz="1900" dirty="0">
                <a:solidFill>
                  <a:schemeClr val="tx1">
                    <a:lumMod val="95000"/>
                    <a:lumOff val="5000"/>
                  </a:schemeClr>
                </a:solidFill>
                <a:latin typeface="+mj-ea"/>
                <a:ea typeface="+mj-ea"/>
              </a:rPr>
              <a:t>1908</a:t>
            </a:r>
            <a:r>
              <a:rPr kumimoji="0" lang="zh-TW" altLang="en-US" sz="1900" dirty="0">
                <a:solidFill>
                  <a:schemeClr val="tx1">
                    <a:lumMod val="95000"/>
                    <a:lumOff val="5000"/>
                  </a:schemeClr>
                </a:solidFill>
                <a:latin typeface="+mj-ea"/>
                <a:ea typeface="+mj-ea"/>
              </a:rPr>
              <a:t>年的</a:t>
            </a:r>
            <a:r>
              <a:rPr kumimoji="0" lang="en-US" altLang="zh-TW" sz="1900" dirty="0">
                <a:solidFill>
                  <a:schemeClr val="tx1">
                    <a:lumMod val="95000"/>
                    <a:lumOff val="5000"/>
                  </a:schemeClr>
                </a:solidFill>
                <a:latin typeface="+mj-ea"/>
                <a:ea typeface="+mj-ea"/>
              </a:rPr>
              <a:t>10</a:t>
            </a:r>
            <a:r>
              <a:rPr kumimoji="0" lang="zh-TW" altLang="en-US" sz="1900" dirty="0">
                <a:solidFill>
                  <a:schemeClr val="tx1">
                    <a:lumMod val="95000"/>
                    <a:lumOff val="5000"/>
                  </a:schemeClr>
                </a:solidFill>
                <a:latin typeface="+mj-ea"/>
                <a:ea typeface="+mj-ea"/>
              </a:rPr>
              <a:t>月</a:t>
            </a:r>
            <a:r>
              <a:rPr kumimoji="0" lang="en-US" altLang="zh-TW" sz="1900" dirty="0">
                <a:solidFill>
                  <a:schemeClr val="tx1">
                    <a:lumMod val="95000"/>
                    <a:lumOff val="5000"/>
                  </a:schemeClr>
                </a:solidFill>
                <a:latin typeface="+mj-ea"/>
                <a:ea typeface="+mj-ea"/>
              </a:rPr>
              <a:t>24</a:t>
            </a:r>
            <a:r>
              <a:rPr kumimoji="0" lang="zh-TW" altLang="en-US" sz="1900" dirty="0">
                <a:solidFill>
                  <a:schemeClr val="tx1">
                    <a:lumMod val="95000"/>
                    <a:lumOff val="5000"/>
                  </a:schemeClr>
                </a:solidFill>
                <a:latin typeface="+mj-ea"/>
                <a:ea typeface="+mj-ea"/>
              </a:rPr>
              <a:t>日</a:t>
            </a:r>
            <a:r>
              <a:rPr kumimoji="0" lang="zh-TW" altLang="en-US" sz="1900" b="0" dirty="0">
                <a:solidFill>
                  <a:schemeClr val="tx1">
                    <a:lumMod val="95000"/>
                    <a:lumOff val="5000"/>
                  </a:schemeClr>
                </a:solidFill>
                <a:latin typeface="+mj-ea"/>
                <a:ea typeface="+mj-ea"/>
              </a:rPr>
              <a:t>台灣縱貫鐵路的全線通車典禮在台中公園舉行，並由日本皇室閑院宮載仁親王蒞臨主持，為了準備這場盛會，台中官府便在園中建造了這座高腳涼亭，並將原有的水塘加挖為目前規模的人工水池，水池約有四千一百坪，供這位來台的貴賓休息與欣賞園景之用，此亭從此成為台中市公園的代表景觀，至連台中市政府目前所使用的「府徽」，也以湖心亭做為設計藍圖。</a:t>
            </a:r>
          </a:p>
        </p:txBody>
      </p:sp>
      <p:pic>
        <p:nvPicPr>
          <p:cNvPr id="8" name="Picture 4" descr="未命名 -1"/>
          <p:cNvPicPr>
            <a:picLocks noChangeAspect="1" noChangeArrowheads="1"/>
          </p:cNvPicPr>
          <p:nvPr/>
        </p:nvPicPr>
        <p:blipFill>
          <a:blip r:embed="rId3" cstate="print"/>
          <a:srcRect/>
          <a:stretch>
            <a:fillRect/>
          </a:stretch>
        </p:blipFill>
        <p:spPr bwMode="auto">
          <a:xfrm>
            <a:off x="6029325" y="241300"/>
            <a:ext cx="3114675" cy="2227263"/>
          </a:xfrm>
          <a:prstGeom prst="rect">
            <a:avLst/>
          </a:prstGeom>
          <a:noFill/>
          <a:ln w="9525">
            <a:noFill/>
            <a:miter lim="800000"/>
            <a:headEnd/>
            <a:tailEnd/>
          </a:ln>
        </p:spPr>
      </p:pic>
      <p:sp>
        <p:nvSpPr>
          <p:cNvPr id="9" name="Rectangle 16"/>
          <p:cNvSpPr>
            <a:spLocks noChangeArrowheads="1"/>
          </p:cNvSpPr>
          <p:nvPr/>
        </p:nvSpPr>
        <p:spPr bwMode="auto">
          <a:xfrm>
            <a:off x="5940425" y="2444750"/>
            <a:ext cx="2710999" cy="338554"/>
          </a:xfrm>
          <a:prstGeom prst="rect">
            <a:avLst/>
          </a:prstGeom>
          <a:noFill/>
          <a:ln>
            <a:noFill/>
          </a:ln>
          <a:extLst/>
        </p:spPr>
        <p:txBody>
          <a:bodyPr wrap="none">
            <a:spAutoFit/>
          </a:bodyPr>
          <a:lstStyle/>
          <a:p>
            <a:pPr>
              <a:defRPr/>
            </a:pPr>
            <a:r>
              <a:rPr lang="en-US" altLang="zh-TW" sz="1600" b="0" dirty="0">
                <a:solidFill>
                  <a:schemeClr val="tx1">
                    <a:lumMod val="95000"/>
                    <a:lumOff val="5000"/>
                  </a:schemeClr>
                </a:solidFill>
                <a:latin typeface="+mj-ea"/>
                <a:ea typeface="+mj-ea"/>
              </a:rPr>
              <a:t>1960</a:t>
            </a:r>
            <a:r>
              <a:rPr lang="zh-TW" altLang="en-US" sz="1600" b="0" dirty="0">
                <a:solidFill>
                  <a:schemeClr val="tx1">
                    <a:lumMod val="95000"/>
                    <a:lumOff val="5000"/>
                  </a:schemeClr>
                </a:solidFill>
                <a:latin typeface="+mj-ea"/>
                <a:ea typeface="+mj-ea"/>
              </a:rPr>
              <a:t>年代台灣觀光旅遊地圖</a:t>
            </a:r>
          </a:p>
        </p:txBody>
      </p:sp>
      <p:pic>
        <p:nvPicPr>
          <p:cNvPr id="10" name="Picture 7"/>
          <p:cNvPicPr>
            <a:picLocks noChangeAspect="1" noChangeArrowheads="1"/>
          </p:cNvPicPr>
          <p:nvPr/>
        </p:nvPicPr>
        <p:blipFill>
          <a:blip r:embed="rId4" cstate="print"/>
          <a:srcRect/>
          <a:stretch>
            <a:fillRect/>
          </a:stretch>
        </p:blipFill>
        <p:spPr bwMode="auto">
          <a:xfrm>
            <a:off x="6562725" y="2951906"/>
            <a:ext cx="2555875" cy="1773238"/>
          </a:xfrm>
          <a:prstGeom prst="rect">
            <a:avLst/>
          </a:prstGeom>
          <a:noFill/>
          <a:ln w="9525">
            <a:noFill/>
            <a:miter lim="800000"/>
            <a:headEnd/>
            <a:tailEnd/>
          </a:ln>
        </p:spPr>
      </p:pic>
      <p:pic>
        <p:nvPicPr>
          <p:cNvPr id="11" name="Picture 17" descr="logo"/>
          <p:cNvPicPr>
            <a:picLocks noChangeAspect="1" noChangeArrowheads="1"/>
          </p:cNvPicPr>
          <p:nvPr/>
        </p:nvPicPr>
        <p:blipFill>
          <a:blip r:embed="rId5" cstate="print"/>
          <a:srcRect/>
          <a:stretch>
            <a:fillRect/>
          </a:stretch>
        </p:blipFill>
        <p:spPr bwMode="auto">
          <a:xfrm>
            <a:off x="4211960" y="925919"/>
            <a:ext cx="1768473" cy="1493551"/>
          </a:xfrm>
          <a:prstGeom prst="rect">
            <a:avLst/>
          </a:prstGeom>
          <a:noFill/>
          <a:ln w="57150" cmpd="thinThick">
            <a:noFill/>
            <a:miter lim="800000"/>
            <a:headEnd/>
            <a:tailEnd/>
          </a:ln>
        </p:spPr>
      </p:pic>
      <p:sp>
        <p:nvSpPr>
          <p:cNvPr id="12" name="文字方塊 11"/>
          <p:cNvSpPr txBox="1"/>
          <p:nvPr/>
        </p:nvSpPr>
        <p:spPr>
          <a:xfrm>
            <a:off x="4211960" y="2951906"/>
            <a:ext cx="2569934" cy="523220"/>
          </a:xfrm>
          <a:prstGeom prst="rect">
            <a:avLst/>
          </a:prstGeom>
          <a:noFill/>
        </p:spPr>
        <p:txBody>
          <a:bodyPr wrap="none">
            <a:spAutoFit/>
          </a:bodyPr>
          <a:lstStyle/>
          <a:p>
            <a:pPr>
              <a:defRPr/>
            </a:pPr>
            <a:r>
              <a:rPr lang="zh-TW" altLang="en-US" sz="2800" spc="300" dirty="0">
                <a:solidFill>
                  <a:srgbClr val="FF0000"/>
                </a:solidFill>
                <a:effectLst>
                  <a:outerShdw blurRad="38100" dist="38100" dir="2700000" algn="tl">
                    <a:srgbClr val="000000">
                      <a:alpha val="43137"/>
                    </a:srgbClr>
                  </a:outerShdw>
                </a:effectLst>
                <a:latin typeface="華康娃娃體W7" pitchFamily="81" charset="-120"/>
                <a:ea typeface="華康娃娃體W7" pitchFamily="81" charset="-120"/>
              </a:rPr>
              <a:t>老</a:t>
            </a:r>
            <a:r>
              <a:rPr lang="zh-TW" altLang="en-US" sz="2800" spc="300" dirty="0" smtClean="0">
                <a:solidFill>
                  <a:srgbClr val="FF0000"/>
                </a:solidFill>
                <a:effectLst>
                  <a:outerShdw blurRad="38100" dist="38100" dir="2700000" algn="tl">
                    <a:srgbClr val="000000">
                      <a:alpha val="43137"/>
                    </a:srgbClr>
                  </a:outerShdw>
                </a:effectLst>
                <a:latin typeface="華康娃娃體W7" pitchFamily="81" charset="-120"/>
                <a:ea typeface="華康娃娃體W7" pitchFamily="81" charset="-120"/>
              </a:rPr>
              <a:t>照片心</a:t>
            </a:r>
            <a:r>
              <a:rPr lang="zh-TW" altLang="en-US" sz="2800" spc="300" dirty="0">
                <a:solidFill>
                  <a:srgbClr val="FF0000"/>
                </a:solidFill>
                <a:effectLst>
                  <a:outerShdw blurRad="38100" dist="38100" dir="2700000" algn="tl">
                    <a:srgbClr val="000000">
                      <a:alpha val="43137"/>
                    </a:srgbClr>
                  </a:outerShdw>
                </a:effectLst>
                <a:latin typeface="華康娃娃體W7" pitchFamily="81" charset="-120"/>
                <a:ea typeface="華康娃娃體W7" pitchFamily="81" charset="-120"/>
              </a:rPr>
              <a:t>印象</a:t>
            </a:r>
          </a:p>
        </p:txBody>
      </p:sp>
      <p:pic>
        <p:nvPicPr>
          <p:cNvPr id="13" name="Picture 4" descr="第一名無法忘懷的回憶"/>
          <p:cNvPicPr>
            <a:picLocks noChangeAspect="1" noChangeArrowheads="1"/>
          </p:cNvPicPr>
          <p:nvPr/>
        </p:nvPicPr>
        <p:blipFill>
          <a:blip r:embed="rId6" cstate="print"/>
          <a:srcRect/>
          <a:stretch>
            <a:fillRect/>
          </a:stretch>
        </p:blipFill>
        <p:spPr bwMode="auto">
          <a:xfrm>
            <a:off x="6592888" y="4773613"/>
            <a:ext cx="2495550" cy="1852612"/>
          </a:xfrm>
          <a:prstGeom prst="rect">
            <a:avLst/>
          </a:prstGeom>
          <a:noFill/>
          <a:ln w="9525">
            <a:noFill/>
            <a:miter lim="800000"/>
            <a:headEnd/>
            <a:tailEnd/>
          </a:ln>
        </p:spPr>
      </p:pic>
      <p:sp>
        <p:nvSpPr>
          <p:cNvPr id="14" name="矩形 13"/>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3" name="矩形 2"/>
          <p:cNvSpPr/>
          <p:nvPr/>
        </p:nvSpPr>
        <p:spPr>
          <a:xfrm>
            <a:off x="4440653" y="2413972"/>
            <a:ext cx="1107996" cy="369332"/>
          </a:xfrm>
          <a:prstGeom prst="rect">
            <a:avLst/>
          </a:prstGeom>
        </p:spPr>
        <p:txBody>
          <a:bodyPr wrap="none">
            <a:spAutoFit/>
          </a:bodyPr>
          <a:lstStyle/>
          <a:p>
            <a:r>
              <a:rPr lang="zh-TW" altLang="en-US" dirty="0" smtClean="0">
                <a:solidFill>
                  <a:schemeClr val="accent6">
                    <a:lumMod val="75000"/>
                  </a:schemeClr>
                </a:solidFill>
                <a:latin typeface="+mj-ea"/>
              </a:rPr>
              <a:t>台中市徽</a:t>
            </a:r>
            <a:endParaRPr lang="zh-TW" alt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台中公園湖心亭圖片"/>
          <p:cNvPicPr>
            <a:picLocks noChangeAspect="1" noChangeArrowheads="1"/>
          </p:cNvPicPr>
          <p:nvPr/>
        </p:nvPicPr>
        <p:blipFill>
          <a:blip r:embed="rId3" cstate="print"/>
          <a:srcRect/>
          <a:stretch>
            <a:fillRect/>
          </a:stretch>
        </p:blipFill>
        <p:spPr bwMode="auto">
          <a:xfrm>
            <a:off x="4981481" y="3780788"/>
            <a:ext cx="4019037" cy="2672547"/>
          </a:xfrm>
          <a:prstGeom prst="rect">
            <a:avLst/>
          </a:prstGeom>
          <a:noFill/>
          <a:ln w="9525">
            <a:noFill/>
            <a:miter lim="800000"/>
            <a:headEnd/>
            <a:tailEnd/>
          </a:ln>
        </p:spPr>
      </p:pic>
      <p:pic>
        <p:nvPicPr>
          <p:cNvPr id="6" name="Picture 13" descr="ap_F23_20090408024649862"/>
          <p:cNvPicPr>
            <a:picLocks noChangeAspect="1" noChangeArrowheads="1"/>
          </p:cNvPicPr>
          <p:nvPr/>
        </p:nvPicPr>
        <p:blipFill>
          <a:blip r:embed="rId4" cstate="print"/>
          <a:srcRect/>
          <a:stretch>
            <a:fillRect/>
          </a:stretch>
        </p:blipFill>
        <p:spPr bwMode="auto">
          <a:xfrm>
            <a:off x="4967580" y="548680"/>
            <a:ext cx="4044995" cy="3033747"/>
          </a:xfrm>
          <a:prstGeom prst="rect">
            <a:avLst/>
          </a:prstGeom>
          <a:noFill/>
          <a:ln w="9525">
            <a:noFill/>
            <a:miter lim="800000"/>
            <a:headEnd/>
            <a:tailEnd/>
          </a:ln>
        </p:spPr>
      </p:pic>
      <p:sp>
        <p:nvSpPr>
          <p:cNvPr id="8" name="Rectangle 6"/>
          <p:cNvSpPr>
            <a:spLocks noChangeArrowheads="1"/>
          </p:cNvSpPr>
          <p:nvPr/>
        </p:nvSpPr>
        <p:spPr bwMode="auto">
          <a:xfrm>
            <a:off x="161764" y="1098023"/>
            <a:ext cx="4608512" cy="5355312"/>
          </a:xfrm>
          <a:prstGeom prst="rect">
            <a:avLst/>
          </a:prstGeom>
          <a:noFill/>
          <a:ln w="9525">
            <a:noFill/>
            <a:miter lim="800000"/>
            <a:headEnd/>
            <a:tailEnd/>
          </a:ln>
        </p:spPr>
        <p:txBody>
          <a:bodyPr wrap="square">
            <a:spAutoFit/>
          </a:bodyPr>
          <a:lstStyle/>
          <a:p>
            <a:pPr>
              <a:lnSpc>
                <a:spcPct val="150000"/>
              </a:lnSpc>
            </a:pPr>
            <a:r>
              <a:rPr kumimoji="0" lang="zh-TW" altLang="en-US" sz="1900" b="0" dirty="0">
                <a:latin typeface="+mj-ea"/>
                <a:ea typeface="+mj-ea"/>
              </a:rPr>
              <a:t>「</a:t>
            </a:r>
            <a:r>
              <a:rPr kumimoji="0" lang="zh-TW" altLang="en-US" sz="1900" dirty="0">
                <a:latin typeface="+mj-ea"/>
                <a:ea typeface="+mj-ea"/>
              </a:rPr>
              <a:t>和洋混合造</a:t>
            </a:r>
            <a:r>
              <a:rPr kumimoji="0" lang="zh-TW" altLang="en-US" sz="1900" b="0" dirty="0">
                <a:latin typeface="+mj-ea"/>
                <a:ea typeface="+mj-ea"/>
              </a:rPr>
              <a:t>」建築是日本明治維新初期學習西方從模仿到自覺的一個蛻變過程，具有和洋折衷的特質，形式比較自由，主要觀念來自日本，但一些作法引自西方。就平面觀之，湖心亭是由二個旋轉</a:t>
            </a:r>
            <a:r>
              <a:rPr kumimoji="0" lang="en-US" altLang="zh-TW" sz="1900" b="0" dirty="0">
                <a:latin typeface="+mj-ea"/>
                <a:ea typeface="+mj-ea"/>
              </a:rPr>
              <a:t>45</a:t>
            </a:r>
            <a:r>
              <a:rPr kumimoji="0" lang="zh-TW" altLang="en-US" sz="1900" b="0" dirty="0">
                <a:latin typeface="+mj-ea"/>
                <a:ea typeface="+mj-ea"/>
              </a:rPr>
              <a:t>度的方亭和一個矩形連廊所組合，乍看像是西洋式的作品。因為以幾何學觀點來細看，將會發現在正方形和矩形之間都存在著若干組的對角線，而這些規則的點線，正是結構柱樑的節點，在構造學有著力的所在，可以使磚木結構更加緊密結合，這是得自</a:t>
            </a:r>
            <a:r>
              <a:rPr kumimoji="0" lang="zh-TW" altLang="en-US" sz="1900" dirty="0">
                <a:latin typeface="+mj-ea"/>
                <a:ea typeface="+mj-ea"/>
              </a:rPr>
              <a:t>西洋的結構力學</a:t>
            </a:r>
            <a:r>
              <a:rPr kumimoji="0" lang="zh-TW" altLang="en-US" sz="1900" b="0" dirty="0" smtClean="0">
                <a:latin typeface="+mj-ea"/>
                <a:ea typeface="+mj-ea"/>
              </a:rPr>
              <a:t>。</a:t>
            </a:r>
            <a:endParaRPr kumimoji="0" lang="zh-TW" altLang="en-US" sz="1900" b="0" dirty="0">
              <a:latin typeface="+mj-ea"/>
              <a:ea typeface="+mj-ea"/>
            </a:endParaRPr>
          </a:p>
        </p:txBody>
      </p:sp>
      <p:sp>
        <p:nvSpPr>
          <p:cNvPr id="9" name="矩形 8"/>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1" name="文字版面配置區 25"/>
          <p:cNvSpPr>
            <a:spLocks/>
          </p:cNvSpPr>
          <p:nvPr/>
        </p:nvSpPr>
        <p:spPr bwMode="auto">
          <a:xfrm>
            <a:off x="72008" y="477044"/>
            <a:ext cx="4139952" cy="647700"/>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a:sp3d>
        </p:spPr>
        <p:txBody>
          <a:bodyPr lIns="45720" rIns="45720"/>
          <a:lstStyle/>
          <a:p>
            <a:pPr>
              <a:spcBef>
                <a:spcPct val="20000"/>
              </a:spcBef>
              <a:buClr>
                <a:schemeClr val="accent1"/>
              </a:buClr>
              <a:buSzPct val="80000"/>
              <a:defRPr/>
            </a:pPr>
            <a:r>
              <a:rPr lang="zh-TW" altLang="en-US" sz="2800" b="1" dirty="0" smtClean="0">
                <a:solidFill>
                  <a:srgbClr val="FF0000"/>
                </a:solidFill>
                <a:latin typeface="+mj-ea"/>
                <a:ea typeface="+mj-ea"/>
              </a:rPr>
              <a:t>湖心亭</a:t>
            </a:r>
            <a:r>
              <a:rPr lang="en-US" altLang="zh-TW" sz="2800" b="1" dirty="0">
                <a:solidFill>
                  <a:srgbClr val="FF0000"/>
                </a:solidFill>
                <a:latin typeface="+mj-ea"/>
                <a:ea typeface="+mj-ea"/>
              </a:rPr>
              <a:t>-</a:t>
            </a:r>
            <a:r>
              <a:rPr lang="zh-TW" altLang="en-US" sz="2000" b="1" dirty="0" smtClean="0">
                <a:solidFill>
                  <a:schemeClr val="accent6">
                    <a:lumMod val="75000"/>
                  </a:schemeClr>
                </a:solidFill>
                <a:latin typeface="+mj-ea"/>
                <a:ea typeface="+mj-ea"/>
              </a:rPr>
              <a:t>記憶</a:t>
            </a:r>
            <a:r>
              <a:rPr lang="zh-TW" altLang="en-US" sz="2000" b="1" dirty="0">
                <a:solidFill>
                  <a:schemeClr val="accent6">
                    <a:lumMod val="75000"/>
                  </a:schemeClr>
                </a:solidFill>
                <a:latin typeface="+mj-ea"/>
                <a:ea typeface="+mj-ea"/>
              </a:rPr>
              <a:t>裡最重要的台中</a:t>
            </a:r>
            <a:r>
              <a:rPr lang="zh-TW" altLang="en-US" sz="2000" b="1" dirty="0" smtClean="0">
                <a:solidFill>
                  <a:schemeClr val="accent6">
                    <a:lumMod val="75000"/>
                  </a:schemeClr>
                </a:solidFill>
                <a:latin typeface="+mj-ea"/>
                <a:ea typeface="+mj-ea"/>
              </a:rPr>
              <a:t>印</a:t>
            </a:r>
            <a:r>
              <a:rPr lang="zh-TW" altLang="en-US" sz="2000" b="1" dirty="0">
                <a:solidFill>
                  <a:schemeClr val="accent6">
                    <a:lumMod val="75000"/>
                  </a:schemeClr>
                </a:solidFill>
                <a:latin typeface="+mj-ea"/>
                <a:ea typeface="+mj-ea"/>
              </a:rPr>
              <a:t>記</a:t>
            </a:r>
          </a:p>
          <a:p>
            <a:pPr>
              <a:spcBef>
                <a:spcPct val="20000"/>
              </a:spcBef>
              <a:buClr>
                <a:schemeClr val="accent1"/>
              </a:buClr>
              <a:buSzPct val="80000"/>
              <a:defRPr/>
            </a:pPr>
            <a:endParaRPr lang="zh-TW" altLang="en-US" sz="3200" b="1" dirty="0">
              <a:solidFill>
                <a:srgbClr val="FF0000"/>
              </a:solidFill>
              <a:ea typeface="微軟正黑體" pitchFamily="34"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台中火車站"/>
          <p:cNvPicPr>
            <a:picLocks noChangeAspect="1" noChangeArrowheads="1"/>
          </p:cNvPicPr>
          <p:nvPr/>
        </p:nvPicPr>
        <p:blipFill>
          <a:blip r:embed="rId2" cstate="print"/>
          <a:srcRect/>
          <a:stretch>
            <a:fillRect/>
          </a:stretch>
        </p:blipFill>
        <p:spPr bwMode="auto">
          <a:xfrm>
            <a:off x="251520" y="1165516"/>
            <a:ext cx="4495800" cy="2108200"/>
          </a:xfrm>
          <a:prstGeom prst="rect">
            <a:avLst/>
          </a:prstGeom>
          <a:noFill/>
          <a:ln w="9525">
            <a:noFill/>
            <a:miter lim="800000"/>
            <a:headEnd/>
            <a:tailEnd/>
          </a:ln>
        </p:spPr>
      </p:pic>
      <p:sp>
        <p:nvSpPr>
          <p:cNvPr id="5" name="文字版面配置區 25"/>
          <p:cNvSpPr>
            <a:spLocks/>
          </p:cNvSpPr>
          <p:nvPr/>
        </p:nvSpPr>
        <p:spPr bwMode="auto">
          <a:xfrm>
            <a:off x="196036" y="476672"/>
            <a:ext cx="4939097" cy="508794"/>
          </a:xfrm>
          <a:prstGeom prst="rect">
            <a:avLst/>
          </a:prstGeom>
          <a:noFill/>
          <a:ln>
            <a:noFill/>
          </a:ln>
          <a:scene3d>
            <a:camera prst="orthographicFront"/>
            <a:lightRig rig="threePt" dir="t"/>
          </a:scene3d>
          <a:sp3d>
            <a:bevelT/>
          </a:sp3d>
        </p:spPr>
        <p:txBody>
          <a:bodyPr lIns="45720" rIns="45720"/>
          <a:lstStyle/>
          <a:p>
            <a:pPr>
              <a:spcBef>
                <a:spcPct val="20000"/>
              </a:spcBef>
              <a:buClr>
                <a:schemeClr val="accent1"/>
              </a:buClr>
              <a:buSzPct val="80000"/>
              <a:defRPr/>
            </a:pPr>
            <a:r>
              <a:rPr lang="zh-TW" altLang="en-US" sz="2800" b="1" dirty="0">
                <a:solidFill>
                  <a:srgbClr val="FF0000"/>
                </a:solidFill>
                <a:effectLst>
                  <a:outerShdw blurRad="38100" dist="38100" dir="2700000" algn="tl">
                    <a:srgbClr val="000000">
                      <a:alpha val="43137"/>
                    </a:srgbClr>
                  </a:outerShdw>
                </a:effectLst>
                <a:ea typeface="微軟正黑體" pitchFamily="34" charset="-120"/>
              </a:rPr>
              <a:t>台中</a:t>
            </a:r>
            <a:r>
              <a:rPr lang="zh-TW" altLang="en-US" sz="2800" b="1" dirty="0" smtClean="0">
                <a:solidFill>
                  <a:srgbClr val="FF0000"/>
                </a:solidFill>
                <a:effectLst>
                  <a:outerShdw blurRad="38100" dist="38100" dir="2700000" algn="tl">
                    <a:srgbClr val="000000">
                      <a:alpha val="43137"/>
                    </a:srgbClr>
                  </a:outerShdw>
                </a:effectLst>
                <a:ea typeface="微軟正黑體" pitchFamily="34" charset="-120"/>
              </a:rPr>
              <a:t>火車站</a:t>
            </a:r>
            <a:r>
              <a:rPr lang="zh-TW" altLang="en-US" b="1" dirty="0" smtClean="0">
                <a:solidFill>
                  <a:srgbClr val="FF9900"/>
                </a:solidFill>
                <a:latin typeface="華康竹風體W4" pitchFamily="65" charset="-120"/>
                <a:ea typeface="華康竹風體W4" pitchFamily="65" charset="-120"/>
              </a:rPr>
              <a:t>城市文化最緊密關係的印記</a:t>
            </a:r>
            <a:endParaRPr lang="zh-TW" altLang="en-US" b="1" dirty="0">
              <a:solidFill>
                <a:srgbClr val="FF9900"/>
              </a:solidFill>
              <a:latin typeface="華康竹風體W4" pitchFamily="65" charset="-120"/>
              <a:ea typeface="華康竹風體W4" pitchFamily="65" charset="-120"/>
            </a:endParaRPr>
          </a:p>
        </p:txBody>
      </p:sp>
      <p:sp>
        <p:nvSpPr>
          <p:cNvPr id="6" name="Rectangle 10"/>
          <p:cNvSpPr>
            <a:spLocks noChangeArrowheads="1"/>
          </p:cNvSpPr>
          <p:nvPr/>
        </p:nvSpPr>
        <p:spPr bwMode="auto">
          <a:xfrm>
            <a:off x="217100" y="3322686"/>
            <a:ext cx="3121367" cy="338554"/>
          </a:xfrm>
          <a:prstGeom prst="rect">
            <a:avLst/>
          </a:prstGeom>
          <a:noFill/>
          <a:ln w="9525">
            <a:noFill/>
            <a:miter lim="800000"/>
            <a:headEnd/>
            <a:tailEnd/>
          </a:ln>
        </p:spPr>
        <p:txBody>
          <a:bodyPr wrap="none">
            <a:spAutoFit/>
          </a:bodyPr>
          <a:lstStyle/>
          <a:p>
            <a:r>
              <a:rPr lang="en-US" altLang="zh-TW" sz="1600" b="0" dirty="0">
                <a:solidFill>
                  <a:schemeClr val="accent6">
                    <a:lumMod val="75000"/>
                  </a:schemeClr>
                </a:solidFill>
                <a:latin typeface="+mj-ea"/>
                <a:ea typeface="+mj-ea"/>
              </a:rPr>
              <a:t>1905</a:t>
            </a:r>
            <a:r>
              <a:rPr lang="zh-TW" altLang="en-US" sz="1600" b="0" dirty="0">
                <a:solidFill>
                  <a:schemeClr val="accent6">
                    <a:lumMod val="75000"/>
                  </a:schemeClr>
                </a:solidFill>
                <a:latin typeface="+mj-ea"/>
                <a:ea typeface="+mj-ea"/>
              </a:rPr>
              <a:t>年木造平房稱為台中停車場</a:t>
            </a:r>
          </a:p>
        </p:txBody>
      </p:sp>
      <p:pic>
        <p:nvPicPr>
          <p:cNvPr id="7" name="內容版面配置區 5" descr="P1000523.JPG"/>
          <p:cNvPicPr>
            <a:picLocks noChangeAspect="1"/>
          </p:cNvPicPr>
          <p:nvPr/>
        </p:nvPicPr>
        <p:blipFill>
          <a:blip r:embed="rId3" cstate="print"/>
          <a:srcRect/>
          <a:stretch>
            <a:fillRect/>
          </a:stretch>
        </p:blipFill>
        <p:spPr bwMode="auto">
          <a:xfrm>
            <a:off x="274850" y="3923710"/>
            <a:ext cx="4464050" cy="2551112"/>
          </a:xfrm>
          <a:prstGeom prst="rect">
            <a:avLst/>
          </a:prstGeom>
          <a:noFill/>
          <a:ln w="9525">
            <a:noFill/>
            <a:miter lim="800000"/>
            <a:headEnd/>
            <a:tailEnd/>
          </a:ln>
        </p:spPr>
      </p:pic>
      <p:sp>
        <p:nvSpPr>
          <p:cNvPr id="8" name="Rectangle 10"/>
          <p:cNvSpPr>
            <a:spLocks noChangeArrowheads="1"/>
          </p:cNvSpPr>
          <p:nvPr/>
        </p:nvSpPr>
        <p:spPr bwMode="auto">
          <a:xfrm>
            <a:off x="3761909" y="1142937"/>
            <a:ext cx="954107" cy="400110"/>
          </a:xfrm>
          <a:prstGeom prst="rect">
            <a:avLst/>
          </a:prstGeom>
          <a:noFill/>
          <a:ln w="9525">
            <a:noFill/>
            <a:miter lim="800000"/>
            <a:headEnd/>
            <a:tailEnd/>
          </a:ln>
        </p:spPr>
        <p:txBody>
          <a:bodyPr wrap="none">
            <a:spAutoFit/>
          </a:bodyPr>
          <a:lstStyle/>
          <a:p>
            <a:r>
              <a:rPr lang="zh-TW" altLang="en-US" sz="2000" b="1" dirty="0">
                <a:solidFill>
                  <a:schemeClr val="bg1"/>
                </a:solidFill>
                <a:effectLst>
                  <a:outerShdw blurRad="38100" dist="38100" dir="2700000" algn="tl">
                    <a:srgbClr val="000000">
                      <a:alpha val="43137"/>
                    </a:srgbClr>
                  </a:outerShdw>
                </a:effectLst>
                <a:latin typeface="+mj-ea"/>
                <a:ea typeface="+mj-ea"/>
              </a:rPr>
              <a:t>第一代</a:t>
            </a:r>
          </a:p>
        </p:txBody>
      </p:sp>
      <p:sp>
        <p:nvSpPr>
          <p:cNvPr id="9" name="Rectangle 10"/>
          <p:cNvSpPr>
            <a:spLocks noChangeArrowheads="1"/>
          </p:cNvSpPr>
          <p:nvPr/>
        </p:nvSpPr>
        <p:spPr bwMode="auto">
          <a:xfrm>
            <a:off x="3761909" y="3896648"/>
            <a:ext cx="954107" cy="400110"/>
          </a:xfrm>
          <a:prstGeom prst="rect">
            <a:avLst/>
          </a:prstGeom>
          <a:noFill/>
          <a:ln w="9525">
            <a:noFill/>
            <a:miter lim="800000"/>
            <a:headEnd/>
            <a:tailEnd/>
          </a:ln>
        </p:spPr>
        <p:txBody>
          <a:bodyPr wrap="none">
            <a:spAutoFit/>
          </a:bodyPr>
          <a:lstStyle/>
          <a:p>
            <a:r>
              <a:rPr lang="zh-TW" altLang="en-US" sz="2000" b="1" dirty="0">
                <a:solidFill>
                  <a:schemeClr val="bg1"/>
                </a:solidFill>
                <a:effectLst>
                  <a:outerShdw blurRad="38100" dist="38100" dir="2700000" algn="tl">
                    <a:srgbClr val="000000">
                      <a:alpha val="43137"/>
                    </a:srgbClr>
                  </a:outerShdw>
                </a:effectLst>
                <a:latin typeface="+mj-ea"/>
                <a:ea typeface="+mj-ea"/>
              </a:rPr>
              <a:t>第二代</a:t>
            </a:r>
          </a:p>
        </p:txBody>
      </p:sp>
      <p:sp>
        <p:nvSpPr>
          <p:cNvPr id="10" name="Rectangle 9"/>
          <p:cNvSpPr>
            <a:spLocks noChangeArrowheads="1"/>
          </p:cNvSpPr>
          <p:nvPr/>
        </p:nvSpPr>
        <p:spPr bwMode="auto">
          <a:xfrm>
            <a:off x="5075684" y="3501008"/>
            <a:ext cx="3960812" cy="3108672"/>
          </a:xfrm>
          <a:prstGeom prst="rect">
            <a:avLst/>
          </a:prstGeom>
          <a:noFill/>
          <a:ln w="9525">
            <a:noFill/>
            <a:miter lim="800000"/>
            <a:headEnd/>
            <a:tailEnd/>
          </a:ln>
        </p:spPr>
        <p:txBody>
          <a:bodyPr>
            <a:spAutoFit/>
          </a:bodyPr>
          <a:lstStyle/>
          <a:p>
            <a:pPr>
              <a:lnSpc>
                <a:spcPct val="150000"/>
              </a:lnSpc>
            </a:pPr>
            <a:r>
              <a:rPr lang="zh-TW" altLang="en-US" sz="1900" b="0" dirty="0">
                <a:latin typeface="+mj-ea"/>
                <a:ea typeface="+mj-ea"/>
              </a:rPr>
              <a:t>臺中火車站建於西元</a:t>
            </a:r>
            <a:r>
              <a:rPr lang="en-US" altLang="zh-TW" sz="1900" b="0" dirty="0">
                <a:latin typeface="+mj-ea"/>
                <a:ea typeface="+mj-ea"/>
              </a:rPr>
              <a:t>1917</a:t>
            </a:r>
            <a:r>
              <a:rPr lang="zh-TW" altLang="en-US" sz="1900" b="0" dirty="0">
                <a:latin typeface="+mj-ea"/>
                <a:ea typeface="+mj-ea"/>
              </a:rPr>
              <a:t>年，是日治時代一座仿西方文藝復興時代驛站風格建築，亦是日本政府明治維新運動下的產物。臺中火車站的建立是一個時代的象徵、一個城市的標的、它的建立代表了臺中市鎮的發展、臺灣鐵路史的演進。</a:t>
            </a:r>
          </a:p>
        </p:txBody>
      </p:sp>
      <p:sp>
        <p:nvSpPr>
          <p:cNvPr id="11" name="Rectangle 10"/>
          <p:cNvSpPr>
            <a:spLocks noChangeArrowheads="1"/>
          </p:cNvSpPr>
          <p:nvPr/>
        </p:nvSpPr>
        <p:spPr bwMode="auto">
          <a:xfrm>
            <a:off x="274850" y="6474822"/>
            <a:ext cx="1941557" cy="338554"/>
          </a:xfrm>
          <a:prstGeom prst="rect">
            <a:avLst/>
          </a:prstGeom>
          <a:noFill/>
          <a:ln w="9525">
            <a:noFill/>
            <a:miter lim="800000"/>
            <a:headEnd/>
            <a:tailEnd/>
          </a:ln>
        </p:spPr>
        <p:txBody>
          <a:bodyPr wrap="none">
            <a:spAutoFit/>
          </a:bodyPr>
          <a:lstStyle/>
          <a:p>
            <a:r>
              <a:rPr lang="en-US" altLang="zh-TW" sz="1600" b="0" dirty="0">
                <a:solidFill>
                  <a:schemeClr val="accent6">
                    <a:lumMod val="75000"/>
                  </a:schemeClr>
                </a:solidFill>
                <a:latin typeface="+mj-ea"/>
                <a:ea typeface="+mj-ea"/>
              </a:rPr>
              <a:t>1931 </a:t>
            </a:r>
            <a:r>
              <a:rPr lang="zh-TW" altLang="en-US" sz="1600" b="0" dirty="0">
                <a:solidFill>
                  <a:schemeClr val="accent6">
                    <a:lumMod val="75000"/>
                  </a:schemeClr>
                </a:solidFill>
                <a:latin typeface="+mj-ea"/>
                <a:ea typeface="+mj-ea"/>
              </a:rPr>
              <a:t>年台中火車站</a:t>
            </a:r>
          </a:p>
        </p:txBody>
      </p:sp>
      <p:pic>
        <p:nvPicPr>
          <p:cNvPr id="12" name="Picture 12" descr="ap_F23_20090302035257411"/>
          <p:cNvPicPr>
            <a:picLocks noChangeAspect="1" noChangeArrowheads="1"/>
          </p:cNvPicPr>
          <p:nvPr/>
        </p:nvPicPr>
        <p:blipFill>
          <a:blip r:embed="rId4" cstate="print"/>
          <a:srcRect/>
          <a:stretch>
            <a:fillRect/>
          </a:stretch>
        </p:blipFill>
        <p:spPr bwMode="auto">
          <a:xfrm>
            <a:off x="5135133" y="652909"/>
            <a:ext cx="3995737" cy="2632075"/>
          </a:xfrm>
          <a:prstGeom prst="rect">
            <a:avLst/>
          </a:prstGeom>
          <a:noFill/>
          <a:ln w="9525">
            <a:noFill/>
            <a:miter lim="800000"/>
            <a:headEnd/>
            <a:tailEnd/>
          </a:ln>
        </p:spPr>
      </p:pic>
      <p:sp>
        <p:nvSpPr>
          <p:cNvPr id="13" name="矩形 12"/>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0080716_04"/>
          <p:cNvPicPr>
            <a:picLocks noChangeAspect="1" noChangeArrowheads="1"/>
          </p:cNvPicPr>
          <p:nvPr/>
        </p:nvPicPr>
        <p:blipFill>
          <a:blip r:embed="rId2" cstate="print"/>
          <a:srcRect/>
          <a:stretch>
            <a:fillRect/>
          </a:stretch>
        </p:blipFill>
        <p:spPr bwMode="auto">
          <a:xfrm>
            <a:off x="2051720" y="962471"/>
            <a:ext cx="4032771" cy="2788153"/>
          </a:xfrm>
          <a:prstGeom prst="rect">
            <a:avLst/>
          </a:prstGeom>
          <a:noFill/>
          <a:ln w="25400">
            <a:solidFill>
              <a:srgbClr val="FF9900"/>
            </a:solidFill>
            <a:miter lim="800000"/>
            <a:headEnd/>
            <a:tailEnd/>
          </a:ln>
        </p:spPr>
      </p:pic>
      <p:grpSp>
        <p:nvGrpSpPr>
          <p:cNvPr id="2" name="群組 1"/>
          <p:cNvGrpSpPr/>
          <p:nvPr/>
        </p:nvGrpSpPr>
        <p:grpSpPr>
          <a:xfrm>
            <a:off x="179512" y="3860799"/>
            <a:ext cx="8930710" cy="3000822"/>
            <a:chOff x="179512" y="3860799"/>
            <a:chExt cx="8930710" cy="3000822"/>
          </a:xfrm>
        </p:grpSpPr>
        <p:pic>
          <p:nvPicPr>
            <p:cNvPr id="6" name="Picture 14" descr="台中火車站3"/>
            <p:cNvPicPr>
              <a:picLocks noChangeAspect="1" noChangeArrowheads="1"/>
            </p:cNvPicPr>
            <p:nvPr/>
          </p:nvPicPr>
          <p:blipFill>
            <a:blip r:embed="rId3" cstate="print"/>
            <a:srcRect/>
            <a:stretch>
              <a:fillRect/>
            </a:stretch>
          </p:blipFill>
          <p:spPr bwMode="auto">
            <a:xfrm>
              <a:off x="179512" y="3860799"/>
              <a:ext cx="4157141" cy="3000821"/>
            </a:xfrm>
            <a:prstGeom prst="rect">
              <a:avLst/>
            </a:prstGeom>
            <a:noFill/>
            <a:ln w="25400">
              <a:solidFill>
                <a:srgbClr val="0070C0"/>
              </a:solidFill>
              <a:miter lim="800000"/>
              <a:headEnd/>
              <a:tailEnd/>
            </a:ln>
          </p:spPr>
        </p:pic>
        <p:sp>
          <p:nvSpPr>
            <p:cNvPr id="7" name="Rectangle 7"/>
            <p:cNvSpPr>
              <a:spLocks noChangeArrowheads="1"/>
            </p:cNvSpPr>
            <p:nvPr/>
          </p:nvSpPr>
          <p:spPr bwMode="auto">
            <a:xfrm>
              <a:off x="4336653" y="3860800"/>
              <a:ext cx="4773569" cy="3000821"/>
            </a:xfrm>
            <a:prstGeom prst="rect">
              <a:avLst/>
            </a:prstGeom>
            <a:noFill/>
            <a:ln w="25400">
              <a:solidFill>
                <a:srgbClr val="0070C0"/>
              </a:solidFill>
            </a:ln>
            <a:extLst/>
          </p:spPr>
          <p:txBody>
            <a:bodyPr wrap="square">
              <a:spAutoFit/>
            </a:bodyPr>
            <a:lstStyle/>
            <a:p>
              <a:pPr>
                <a:lnSpc>
                  <a:spcPct val="150000"/>
                </a:lnSpc>
                <a:defRPr/>
              </a:pPr>
              <a:r>
                <a:rPr lang="zh-TW" altLang="en-US" b="0" dirty="0">
                  <a:solidFill>
                    <a:schemeClr val="tx1">
                      <a:lumMod val="95000"/>
                      <a:lumOff val="5000"/>
                    </a:schemeClr>
                  </a:solidFill>
                  <a:latin typeface="+mj-ea"/>
                  <a:ea typeface="+mj-ea"/>
                </a:rPr>
                <a:t>臺中火車站的建築屋頂短促急斜，中央正立之屋頂為山牆式，其上並有華麗的勳章飾，山牆兩端分別以方形雙柱向下延伸，柱上牆面有紅白相間之橫帶裝飾，類似總統府的建築風格。車站二樓立面則是連續弧拱窗，拱窗上的拱頂石做成屋簷拖架的樣子，建物的兩側則有角塔緩和了屋頂的單調性。 </a:t>
              </a:r>
            </a:p>
          </p:txBody>
        </p:sp>
      </p:grpSp>
      <p:sp>
        <p:nvSpPr>
          <p:cNvPr id="8" name="Text Box 6"/>
          <p:cNvSpPr txBox="1">
            <a:spLocks noChangeArrowheads="1"/>
          </p:cNvSpPr>
          <p:nvPr/>
        </p:nvSpPr>
        <p:spPr bwMode="auto">
          <a:xfrm>
            <a:off x="5386541" y="962471"/>
            <a:ext cx="697627" cy="400110"/>
          </a:xfrm>
          <a:prstGeom prst="rect">
            <a:avLst/>
          </a:prstGeom>
          <a:noFill/>
          <a:ln w="9525">
            <a:noFill/>
            <a:miter lim="800000"/>
            <a:headEnd/>
            <a:tailEnd/>
          </a:ln>
        </p:spPr>
        <p:txBody>
          <a:bodyPr wrap="none">
            <a:spAutoFit/>
          </a:bodyPr>
          <a:lstStyle/>
          <a:p>
            <a:r>
              <a:rPr lang="zh-TW" altLang="en-US" sz="2000" b="1" dirty="0">
                <a:solidFill>
                  <a:srgbClr val="FF9900"/>
                </a:solidFill>
                <a:effectLst>
                  <a:outerShdw blurRad="38100" dist="38100" dir="2700000" algn="tl">
                    <a:srgbClr val="000000">
                      <a:alpha val="43137"/>
                    </a:srgbClr>
                  </a:outerShdw>
                </a:effectLst>
                <a:latin typeface="+mj-ea"/>
                <a:ea typeface="+mj-ea"/>
              </a:rPr>
              <a:t>前站</a:t>
            </a:r>
          </a:p>
        </p:txBody>
      </p:sp>
      <p:sp>
        <p:nvSpPr>
          <p:cNvPr id="9" name="Text Box 7"/>
          <p:cNvSpPr txBox="1">
            <a:spLocks noChangeArrowheads="1"/>
          </p:cNvSpPr>
          <p:nvPr/>
        </p:nvSpPr>
        <p:spPr bwMode="auto">
          <a:xfrm>
            <a:off x="179512" y="3860800"/>
            <a:ext cx="697627" cy="400110"/>
          </a:xfrm>
          <a:prstGeom prst="rect">
            <a:avLst/>
          </a:prstGeom>
          <a:noFill/>
          <a:ln w="9525">
            <a:noFill/>
            <a:miter lim="800000"/>
            <a:headEnd/>
            <a:tailEnd/>
          </a:ln>
        </p:spPr>
        <p:txBody>
          <a:bodyPr wrap="none">
            <a:spAutoFit/>
          </a:bodyPr>
          <a:lstStyle/>
          <a:p>
            <a:r>
              <a:rPr kumimoji="0" lang="zh-TW" altLang="en-US" sz="2000" b="1" dirty="0">
                <a:solidFill>
                  <a:srgbClr val="FF9900"/>
                </a:solidFill>
                <a:effectLst>
                  <a:outerShdw blurRad="38100" dist="38100" dir="2700000" algn="tl">
                    <a:srgbClr val="000000">
                      <a:alpha val="43137"/>
                    </a:srgbClr>
                  </a:outerShdw>
                </a:effectLst>
                <a:latin typeface="+mj-ea"/>
                <a:ea typeface="+mj-ea"/>
              </a:rPr>
              <a:t>後站</a:t>
            </a:r>
            <a:endParaRPr lang="zh-TW" altLang="en-US" sz="2000" b="1" dirty="0">
              <a:solidFill>
                <a:srgbClr val="FF9900"/>
              </a:solidFill>
              <a:effectLst>
                <a:outerShdw blurRad="38100" dist="38100" dir="2700000" algn="tl">
                  <a:srgbClr val="000000">
                    <a:alpha val="43137"/>
                  </a:srgbClr>
                </a:outerShdw>
              </a:effectLst>
              <a:latin typeface="+mj-ea"/>
              <a:ea typeface="+mj-ea"/>
            </a:endParaRPr>
          </a:p>
        </p:txBody>
      </p:sp>
      <p:sp>
        <p:nvSpPr>
          <p:cNvPr id="22" name="Rectangle 6"/>
          <p:cNvSpPr>
            <a:spLocks noChangeArrowheads="1"/>
          </p:cNvSpPr>
          <p:nvPr/>
        </p:nvSpPr>
        <p:spPr bwMode="auto">
          <a:xfrm>
            <a:off x="6084168" y="1996298"/>
            <a:ext cx="3026054" cy="1754326"/>
          </a:xfrm>
          <a:prstGeom prst="rect">
            <a:avLst/>
          </a:prstGeom>
          <a:noFill/>
          <a:ln w="25400">
            <a:solidFill>
              <a:srgbClr val="FF9900"/>
            </a:solidFill>
          </a:ln>
          <a:extLst/>
        </p:spPr>
        <p:txBody>
          <a:bodyPr wrap="square">
            <a:spAutoFit/>
          </a:bodyPr>
          <a:lstStyle/>
          <a:p>
            <a:pPr>
              <a:lnSpc>
                <a:spcPct val="150000"/>
              </a:lnSpc>
              <a:defRPr/>
            </a:pPr>
            <a:r>
              <a:rPr lang="zh-TW" altLang="en-US" b="0" dirty="0">
                <a:solidFill>
                  <a:schemeClr val="tx1">
                    <a:lumMod val="95000"/>
                    <a:lumOff val="5000"/>
                  </a:schemeClr>
                </a:solidFill>
                <a:latin typeface="+mj-ea"/>
                <a:ea typeface="+mj-ea"/>
              </a:rPr>
              <a:t>整座車站最大特色，則在於山牆後方突出的中央尖形鐘塔，使車站更令人覺得壯觀，並增添一份藝術</a:t>
            </a:r>
            <a:r>
              <a:rPr lang="zh-TW" altLang="en-US" b="0" dirty="0" smtClean="0">
                <a:solidFill>
                  <a:schemeClr val="tx1">
                    <a:lumMod val="95000"/>
                    <a:lumOff val="5000"/>
                  </a:schemeClr>
                </a:solidFill>
                <a:latin typeface="+mj-ea"/>
                <a:ea typeface="+mj-ea"/>
              </a:rPr>
              <a:t>氣息</a:t>
            </a:r>
            <a:r>
              <a:rPr lang="zh-TW" altLang="en-US" b="0" dirty="0" smtClean="0">
                <a:solidFill>
                  <a:schemeClr val="tx1">
                    <a:lumMod val="95000"/>
                    <a:lumOff val="5000"/>
                  </a:schemeClr>
                </a:solidFill>
                <a:latin typeface="微軟正黑體"/>
                <a:ea typeface="微軟正黑體"/>
              </a:rPr>
              <a:t>。</a:t>
            </a:r>
            <a:r>
              <a:rPr lang="zh-TW" altLang="en-US" b="0" dirty="0" smtClean="0">
                <a:solidFill>
                  <a:schemeClr val="tx1">
                    <a:lumMod val="95000"/>
                    <a:lumOff val="5000"/>
                  </a:schemeClr>
                </a:solidFill>
                <a:latin typeface="+mj-ea"/>
                <a:ea typeface="+mj-ea"/>
              </a:rPr>
              <a:t> </a:t>
            </a:r>
            <a:endParaRPr lang="zh-TW" altLang="en-US" b="0" dirty="0">
              <a:solidFill>
                <a:schemeClr val="tx1">
                  <a:lumMod val="95000"/>
                  <a:lumOff val="5000"/>
                </a:schemeClr>
              </a:solidFill>
              <a:latin typeface="+mj-ea"/>
              <a:ea typeface="+mj-ea"/>
            </a:endParaRPr>
          </a:p>
        </p:txBody>
      </p:sp>
      <p:sp>
        <p:nvSpPr>
          <p:cNvPr id="10" name="矩形 9"/>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1" name="文字版面配置區 25"/>
          <p:cNvSpPr>
            <a:spLocks/>
          </p:cNvSpPr>
          <p:nvPr/>
        </p:nvSpPr>
        <p:spPr bwMode="auto">
          <a:xfrm>
            <a:off x="0" y="404664"/>
            <a:ext cx="4939097" cy="508794"/>
          </a:xfrm>
          <a:prstGeom prst="rect">
            <a:avLst/>
          </a:prstGeom>
          <a:noFill/>
          <a:ln>
            <a:noFill/>
          </a:ln>
          <a:scene3d>
            <a:camera prst="orthographicFront"/>
            <a:lightRig rig="threePt" dir="t"/>
          </a:scene3d>
          <a:sp3d>
            <a:bevelT/>
          </a:sp3d>
        </p:spPr>
        <p:txBody>
          <a:bodyPr lIns="45720" rIns="45720"/>
          <a:lstStyle/>
          <a:p>
            <a:pPr>
              <a:spcBef>
                <a:spcPct val="20000"/>
              </a:spcBef>
              <a:buClr>
                <a:schemeClr val="accent1"/>
              </a:buClr>
              <a:buSzPct val="80000"/>
              <a:defRPr/>
            </a:pPr>
            <a:r>
              <a:rPr lang="zh-TW" altLang="en-US" sz="3200" b="1" dirty="0">
                <a:solidFill>
                  <a:srgbClr val="FF0000"/>
                </a:solidFill>
                <a:effectLst>
                  <a:outerShdw blurRad="38100" dist="38100" dir="2700000" algn="tl">
                    <a:srgbClr val="000000">
                      <a:alpha val="43137"/>
                    </a:srgbClr>
                  </a:outerShdw>
                </a:effectLst>
                <a:ea typeface="微軟正黑體" pitchFamily="34" charset="-120"/>
              </a:rPr>
              <a:t>台中</a:t>
            </a:r>
            <a:r>
              <a:rPr lang="zh-TW" altLang="en-US" sz="3200" b="1" dirty="0" smtClean="0">
                <a:solidFill>
                  <a:srgbClr val="FF0000"/>
                </a:solidFill>
                <a:effectLst>
                  <a:outerShdw blurRad="38100" dist="38100" dir="2700000" algn="tl">
                    <a:srgbClr val="000000">
                      <a:alpha val="43137"/>
                    </a:srgbClr>
                  </a:outerShdw>
                </a:effectLst>
                <a:ea typeface="微軟正黑體" pitchFamily="34" charset="-120"/>
              </a:rPr>
              <a:t>火車站</a:t>
            </a:r>
            <a:r>
              <a:rPr lang="zh-TW" altLang="en-US" b="1" dirty="0" smtClean="0">
                <a:solidFill>
                  <a:srgbClr val="00B0F0"/>
                </a:solidFill>
                <a:latin typeface="華康竹風體W4" pitchFamily="65" charset="-120"/>
                <a:ea typeface="華康竹風體W4" pitchFamily="65" charset="-120"/>
              </a:rPr>
              <a:t>城市文化最緊密關係的印記</a:t>
            </a:r>
            <a:endParaRPr lang="zh-TW" altLang="en-US" b="1" dirty="0">
              <a:solidFill>
                <a:srgbClr val="00B0F0"/>
              </a:solidFill>
              <a:latin typeface="華康竹風體W4" pitchFamily="65" charset="-120"/>
              <a:ea typeface="華康竹風體W4" pitchFamily="65" charset="-12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25"/>
          <p:cNvSpPr>
            <a:spLocks/>
          </p:cNvSpPr>
          <p:nvPr/>
        </p:nvSpPr>
        <p:spPr bwMode="auto">
          <a:xfrm>
            <a:off x="0" y="779226"/>
            <a:ext cx="1944688" cy="647700"/>
          </a:xfrm>
          <a:prstGeom prst="rect">
            <a:avLst/>
          </a:prstGeom>
          <a:noFill/>
          <a:ln>
            <a:noFill/>
          </a:ln>
          <a:scene3d>
            <a:camera prst="orthographicFront"/>
            <a:lightRig rig="threePt" dir="t"/>
          </a:scene3d>
          <a:sp3d>
            <a:bevelT/>
          </a:sp3d>
        </p:spPr>
        <p:txBody>
          <a:bodyPr lIns="45720" rIns="45720"/>
          <a:lstStyle/>
          <a:p>
            <a:pPr algn="ctr">
              <a:spcBef>
                <a:spcPct val="20000"/>
              </a:spcBef>
              <a:buClr>
                <a:schemeClr val="accent1"/>
              </a:buClr>
              <a:buSzPct val="80000"/>
              <a:defRPr/>
            </a:pPr>
            <a:r>
              <a:rPr lang="zh-TW" altLang="en-US" sz="2800" b="1" dirty="0">
                <a:solidFill>
                  <a:srgbClr val="FF0000"/>
                </a:solidFill>
                <a:effectLst>
                  <a:outerShdw blurRad="38100" dist="38100" dir="2700000" algn="tl">
                    <a:srgbClr val="000000">
                      <a:alpha val="43137"/>
                    </a:srgbClr>
                  </a:outerShdw>
                </a:effectLst>
                <a:ea typeface="微軟正黑體" pitchFamily="34" charset="-120"/>
              </a:rPr>
              <a:t>台中州廳</a:t>
            </a:r>
          </a:p>
        </p:txBody>
      </p:sp>
      <p:grpSp>
        <p:nvGrpSpPr>
          <p:cNvPr id="14" name="群組 13"/>
          <p:cNvGrpSpPr/>
          <p:nvPr/>
        </p:nvGrpSpPr>
        <p:grpSpPr>
          <a:xfrm>
            <a:off x="-79671" y="1894385"/>
            <a:ext cx="6087151" cy="2169825"/>
            <a:chOff x="-180528" y="971143"/>
            <a:chExt cx="6087151" cy="2169825"/>
          </a:xfrm>
        </p:grpSpPr>
        <p:sp>
          <p:nvSpPr>
            <p:cNvPr id="5" name="Rectangle 4"/>
            <p:cNvSpPr>
              <a:spLocks noChangeArrowheads="1"/>
            </p:cNvSpPr>
            <p:nvPr/>
          </p:nvSpPr>
          <p:spPr bwMode="auto">
            <a:xfrm>
              <a:off x="3635882" y="971143"/>
              <a:ext cx="2270741" cy="2169825"/>
            </a:xfrm>
            <a:prstGeom prst="rect">
              <a:avLst/>
            </a:prstGeom>
            <a:ln w="25400">
              <a:headEnd/>
              <a:tailEnd/>
            </a:ln>
          </p:spPr>
          <p:style>
            <a:lnRef idx="1">
              <a:schemeClr val="accent6"/>
            </a:lnRef>
            <a:fillRef idx="3">
              <a:schemeClr val="accent6"/>
            </a:fillRef>
            <a:effectRef idx="2">
              <a:schemeClr val="accent6"/>
            </a:effectRef>
            <a:fontRef idx="minor">
              <a:schemeClr val="lt1"/>
            </a:fontRef>
          </p:style>
          <p:txBody>
            <a:bodyPr wrap="square">
              <a:spAutoFit/>
            </a:bodyPr>
            <a:lstStyle/>
            <a:p>
              <a:pPr eaLnBrk="0" hangingPunct="0">
                <a:lnSpc>
                  <a:spcPct val="150000"/>
                </a:lnSpc>
              </a:pPr>
              <a:r>
                <a:rPr lang="zh-TW" altLang="en-US" b="1" dirty="0">
                  <a:solidFill>
                    <a:schemeClr val="bg1"/>
                  </a:solidFill>
                  <a:latin typeface="+mj-ea"/>
                  <a:ea typeface="+mj-ea"/>
                </a:rPr>
                <a:t>台中州廳主棟工程</a:t>
              </a:r>
              <a:r>
                <a:rPr lang="zh-TW" altLang="en-US" b="1" dirty="0" smtClean="0">
                  <a:solidFill>
                    <a:schemeClr val="bg1"/>
                  </a:solidFill>
                  <a:latin typeface="+mj-ea"/>
                  <a:ea typeface="+mj-ea"/>
                </a:rPr>
                <a:t>於</a:t>
              </a:r>
              <a:r>
                <a:rPr lang="en-US" altLang="zh-TW" b="1" dirty="0" smtClean="0">
                  <a:solidFill>
                    <a:schemeClr val="bg1"/>
                  </a:solidFill>
                  <a:latin typeface="+mj-ea"/>
                  <a:ea typeface="+mj-ea"/>
                </a:rPr>
                <a:t>1912</a:t>
              </a:r>
              <a:r>
                <a:rPr lang="zh-TW" altLang="en-US" b="1" dirty="0" smtClean="0">
                  <a:solidFill>
                    <a:schemeClr val="bg1"/>
                  </a:solidFill>
                  <a:latin typeface="+mj-ea"/>
                  <a:ea typeface="+mj-ea"/>
                </a:rPr>
                <a:t>動工，其後</a:t>
              </a:r>
              <a:r>
                <a:rPr lang="zh-TW" altLang="en-US" b="1" dirty="0">
                  <a:solidFill>
                    <a:schemeClr val="bg1"/>
                  </a:solidFill>
                  <a:latin typeface="+mj-ea"/>
                  <a:ea typeface="+mj-ea"/>
                </a:rPr>
                <a:t>又歷經四個階段的擴建，</a:t>
              </a:r>
              <a:r>
                <a:rPr lang="zh-TW" altLang="en-US" b="1" dirty="0" smtClean="0">
                  <a:solidFill>
                    <a:schemeClr val="bg1"/>
                  </a:solidFill>
                  <a:latin typeface="+mj-ea"/>
                  <a:ea typeface="+mj-ea"/>
                </a:rPr>
                <a:t>至</a:t>
              </a:r>
              <a:r>
                <a:rPr lang="en-US" altLang="zh-TW" b="1" dirty="0" smtClean="0">
                  <a:solidFill>
                    <a:schemeClr val="bg1"/>
                  </a:solidFill>
                  <a:latin typeface="+mj-ea"/>
                  <a:ea typeface="+mj-ea"/>
                </a:rPr>
                <a:t>1934</a:t>
              </a:r>
              <a:r>
                <a:rPr lang="zh-TW" altLang="en-US" b="1" dirty="0" smtClean="0">
                  <a:solidFill>
                    <a:schemeClr val="bg1"/>
                  </a:solidFill>
                  <a:latin typeface="+mj-ea"/>
                  <a:ea typeface="+mj-ea"/>
                </a:rPr>
                <a:t>完成</a:t>
              </a:r>
              <a:r>
                <a:rPr lang="zh-TW" altLang="en-US" b="1" dirty="0">
                  <a:solidFill>
                    <a:schemeClr val="bg1"/>
                  </a:solidFill>
                  <a:latin typeface="+mj-ea"/>
                  <a:ea typeface="+mj-ea"/>
                </a:rPr>
                <a:t>現行廳舍的規模。</a:t>
              </a:r>
            </a:p>
          </p:txBody>
        </p:sp>
        <p:pic>
          <p:nvPicPr>
            <p:cNvPr id="7" name="內容版面配置區 4" descr="P1000529.JPG"/>
            <p:cNvPicPr>
              <a:picLocks noChangeAspect="1"/>
            </p:cNvPicPr>
            <p:nvPr/>
          </p:nvPicPr>
          <p:blipFill>
            <a:blip r:embed="rId2" cstate="print"/>
            <a:srcRect/>
            <a:stretch>
              <a:fillRect/>
            </a:stretch>
          </p:blipFill>
          <p:spPr bwMode="auto">
            <a:xfrm>
              <a:off x="-180528" y="971143"/>
              <a:ext cx="3805620" cy="2156733"/>
            </a:xfrm>
            <a:prstGeom prst="rect">
              <a:avLst/>
            </a:prstGeom>
            <a:solidFill>
              <a:schemeClr val="tx1">
                <a:lumMod val="75000"/>
                <a:lumOff val="25000"/>
              </a:schemeClr>
            </a:solidFill>
            <a:ln w="28575">
              <a:solidFill>
                <a:schemeClr val="accent6">
                  <a:lumMod val="75000"/>
                </a:schemeClr>
              </a:solidFill>
              <a:miter lim="800000"/>
              <a:headEnd/>
              <a:tailEnd/>
            </a:ln>
          </p:spPr>
        </p:pic>
      </p:grpSp>
      <p:sp>
        <p:nvSpPr>
          <p:cNvPr id="8" name="矩形 7"/>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grpSp>
        <p:nvGrpSpPr>
          <p:cNvPr id="13" name="群組 12"/>
          <p:cNvGrpSpPr/>
          <p:nvPr/>
        </p:nvGrpSpPr>
        <p:grpSpPr>
          <a:xfrm>
            <a:off x="6145827" y="36261"/>
            <a:ext cx="2951742" cy="4065774"/>
            <a:chOff x="6145827" y="36261"/>
            <a:chExt cx="2951742" cy="4065774"/>
          </a:xfrm>
        </p:grpSpPr>
        <p:pic>
          <p:nvPicPr>
            <p:cNvPr id="9" name="內容版面配置區 4" descr="P1000528.JPG"/>
            <p:cNvPicPr>
              <a:picLocks noChangeAspect="1"/>
            </p:cNvPicPr>
            <p:nvPr/>
          </p:nvPicPr>
          <p:blipFill>
            <a:blip r:embed="rId3" cstate="print"/>
            <a:srcRect/>
            <a:stretch>
              <a:fillRect/>
            </a:stretch>
          </p:blipFill>
          <p:spPr bwMode="auto">
            <a:xfrm>
              <a:off x="6145827" y="36261"/>
              <a:ext cx="2944990" cy="1895949"/>
            </a:xfrm>
            <a:prstGeom prst="rect">
              <a:avLst/>
            </a:prstGeom>
            <a:noFill/>
            <a:ln w="25400">
              <a:solidFill>
                <a:srgbClr val="FF9900"/>
              </a:solidFill>
              <a:miter lim="800000"/>
              <a:headEnd/>
              <a:tailEnd/>
            </a:ln>
          </p:spPr>
        </p:pic>
        <p:sp>
          <p:nvSpPr>
            <p:cNvPr id="2" name="矩形 1"/>
            <p:cNvSpPr/>
            <p:nvPr/>
          </p:nvSpPr>
          <p:spPr>
            <a:xfrm>
              <a:off x="6145827" y="1932210"/>
              <a:ext cx="2951742" cy="2169825"/>
            </a:xfrm>
            <a:prstGeom prst="rect">
              <a:avLst/>
            </a:prstGeom>
            <a:solidFill>
              <a:srgbClr val="FFC000"/>
            </a:solidFill>
            <a:ln w="25400">
              <a:solidFill>
                <a:srgbClr val="FF9900"/>
              </a:solidFill>
            </a:ln>
          </p:spPr>
          <p:txBody>
            <a:bodyPr wrap="square">
              <a:spAutoFit/>
            </a:bodyPr>
            <a:lstStyle/>
            <a:p>
              <a:pPr>
                <a:lnSpc>
                  <a:spcPct val="150000"/>
                </a:lnSpc>
              </a:pPr>
              <a:r>
                <a:rPr lang="zh-TW" altLang="en-US" b="1" dirty="0">
                  <a:solidFill>
                    <a:schemeClr val="bg1"/>
                  </a:solidFill>
                  <a:latin typeface="+mj-ea"/>
                  <a:ea typeface="+mj-ea"/>
                </a:rPr>
                <a:t>本建築設計採街角型配置，主入口位於轉角，充滿歷史樣式華麗的特色，左右二側如雙翼向後延伸，將官廳的氣勢</a:t>
              </a:r>
              <a:r>
                <a:rPr lang="zh-TW" altLang="en-US" b="1" dirty="0" smtClean="0">
                  <a:solidFill>
                    <a:schemeClr val="bg1"/>
                  </a:solidFill>
                  <a:latin typeface="+mj-ea"/>
                  <a:ea typeface="+mj-ea"/>
                </a:rPr>
                <a:t>表露 無</a:t>
              </a:r>
              <a:r>
                <a:rPr lang="zh-TW" altLang="en-US" b="1" dirty="0">
                  <a:solidFill>
                    <a:schemeClr val="bg1"/>
                  </a:solidFill>
                  <a:latin typeface="+mj-ea"/>
                  <a:ea typeface="+mj-ea"/>
                </a:rPr>
                <a:t>遺。</a:t>
              </a:r>
            </a:p>
          </p:txBody>
        </p:sp>
      </p:grpSp>
      <p:grpSp>
        <p:nvGrpSpPr>
          <p:cNvPr id="15" name="群組 14"/>
          <p:cNvGrpSpPr/>
          <p:nvPr/>
        </p:nvGrpSpPr>
        <p:grpSpPr>
          <a:xfrm>
            <a:off x="-36512" y="4291786"/>
            <a:ext cx="9161788" cy="2593598"/>
            <a:chOff x="-36512" y="4291786"/>
            <a:chExt cx="9161788" cy="2593598"/>
          </a:xfrm>
        </p:grpSpPr>
        <p:pic>
          <p:nvPicPr>
            <p:cNvPr id="11" name="Picture 8" descr="DSC_0791"/>
            <p:cNvPicPr>
              <a:picLocks noChangeAspect="1" noChangeArrowheads="1"/>
            </p:cNvPicPr>
            <p:nvPr/>
          </p:nvPicPr>
          <p:blipFill rotWithShape="1">
            <a:blip r:embed="rId4" cstate="print"/>
            <a:srcRect t="16658"/>
            <a:stretch/>
          </p:blipFill>
          <p:spPr bwMode="auto">
            <a:xfrm>
              <a:off x="-36512" y="4291786"/>
              <a:ext cx="4649256" cy="2593598"/>
            </a:xfrm>
            <a:prstGeom prst="rect">
              <a:avLst/>
            </a:prstGeom>
            <a:ln w="28575">
              <a:solidFill>
                <a:srgbClr val="00B050"/>
              </a:solidFill>
            </a:ln>
            <a:effectLst>
              <a:outerShdw blurRad="292100" dist="139700" dir="2700000" algn="tl" rotWithShape="0">
                <a:srgbClr val="333333">
                  <a:alpha val="65000"/>
                </a:srgbClr>
              </a:outerShdw>
            </a:effectLst>
          </p:spPr>
        </p:pic>
        <p:sp>
          <p:nvSpPr>
            <p:cNvPr id="10" name="Rectangle 9"/>
            <p:cNvSpPr>
              <a:spLocks noChangeArrowheads="1"/>
            </p:cNvSpPr>
            <p:nvPr/>
          </p:nvSpPr>
          <p:spPr bwMode="auto">
            <a:xfrm>
              <a:off x="4644008" y="4291786"/>
              <a:ext cx="4481268" cy="2585323"/>
            </a:xfrm>
            <a:prstGeom prst="rect">
              <a:avLst/>
            </a:prstGeom>
            <a:solidFill>
              <a:srgbClr val="00B050"/>
            </a:solidFill>
            <a:ln w="25400">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eaLnBrk="0" hangingPunct="0">
                <a:lnSpc>
                  <a:spcPct val="150000"/>
                </a:lnSpc>
                <a:defRPr/>
              </a:pPr>
              <a:r>
                <a:rPr lang="zh-TW" altLang="en-US" b="1" dirty="0">
                  <a:solidFill>
                    <a:schemeClr val="bg1"/>
                  </a:solidFill>
                  <a:latin typeface="+mj-ea"/>
                  <a:ea typeface="+mj-ea"/>
                </a:rPr>
                <a:t>台中州廳的建築外觀，與台北市的監察院都出自於同一設計者</a:t>
              </a:r>
              <a:r>
                <a:rPr lang="zh-TW" altLang="en-US" b="1" dirty="0">
                  <a:solidFill>
                    <a:schemeClr val="bg1"/>
                  </a:solidFill>
                  <a:effectLst>
                    <a:outerShdw blurRad="38100" dist="38100" dir="2700000" algn="tl">
                      <a:srgbClr val="C0C0C0"/>
                    </a:outerShdw>
                  </a:effectLst>
                  <a:latin typeface="+mj-ea"/>
                  <a:ea typeface="+mj-ea"/>
                </a:rPr>
                <a:t>森山松之助</a:t>
              </a:r>
              <a:r>
                <a:rPr lang="zh-TW" altLang="en-US" b="1" dirty="0">
                  <a:solidFill>
                    <a:schemeClr val="bg1"/>
                  </a:solidFill>
                  <a:latin typeface="+mj-ea"/>
                  <a:ea typeface="+mj-ea"/>
                </a:rPr>
                <a:t>。採曼薩爾式的屋頂，立面一樓採拱圈，二樓採列柱，左有設置衛塔，展現莊嚴的衙署氣勢，建築形式則呈現大正時代的巴洛克建築特色，外觀華麗，裝飾繁複。</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資料庫圖表 6"/>
          <p:cNvGraphicFramePr/>
          <p:nvPr>
            <p:extLst>
              <p:ext uri="{D42A27DB-BD31-4B8C-83A1-F6EECF244321}">
                <p14:modId xmlns:p14="http://schemas.microsoft.com/office/powerpoint/2010/main" val="3643452828"/>
              </p:ext>
            </p:extLst>
          </p:nvPr>
        </p:nvGraphicFramePr>
        <p:xfrm>
          <a:off x="2347832" y="836712"/>
          <a:ext cx="6544648"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文字方塊 7"/>
          <p:cNvSpPr txBox="1"/>
          <p:nvPr/>
        </p:nvSpPr>
        <p:spPr>
          <a:xfrm>
            <a:off x="2699793" y="1412776"/>
            <a:ext cx="1590472" cy="400110"/>
          </a:xfrm>
          <a:prstGeom prst="rect">
            <a:avLst/>
          </a:prstGeom>
          <a:noFill/>
        </p:spPr>
        <p:txBody>
          <a:bodyPr wrap="square" rtlCol="0">
            <a:spAutoFit/>
          </a:bodyPr>
          <a:lstStyle/>
          <a:p>
            <a:r>
              <a:rPr lang="zh-TW" altLang="zh-TW" sz="2000" b="1" dirty="0">
                <a:solidFill>
                  <a:srgbClr val="00B050"/>
                </a:solidFill>
                <a:effectLst>
                  <a:outerShdw blurRad="38100" dist="38100" dir="2700000" algn="tl">
                    <a:srgbClr val="000000">
                      <a:alpha val="43137"/>
                    </a:srgbClr>
                  </a:outerShdw>
                </a:effectLst>
                <a:latin typeface="Adobe 繁黑體 Std B" pitchFamily="34" charset="-120"/>
                <a:ea typeface="Adobe 繁黑體 Std B" pitchFamily="34" charset="-120"/>
              </a:rPr>
              <a:t>地圖</a:t>
            </a:r>
            <a:r>
              <a:rPr lang="zh-TW" altLang="zh-TW" sz="2000" b="1" dirty="0" smtClean="0">
                <a:solidFill>
                  <a:srgbClr val="00B050"/>
                </a:solidFill>
                <a:effectLst>
                  <a:outerShdw blurRad="38100" dist="38100" dir="2700000" algn="tl">
                    <a:srgbClr val="000000">
                      <a:alpha val="43137"/>
                    </a:srgbClr>
                  </a:outerShdw>
                </a:effectLst>
                <a:latin typeface="Adobe 繁黑體 Std B" pitchFamily="34" charset="-120"/>
                <a:ea typeface="Adobe 繁黑體 Std B" pitchFamily="34" charset="-120"/>
              </a:rPr>
              <a:t>大觀園</a:t>
            </a:r>
            <a:endParaRPr lang="zh-TW" altLang="zh-TW" sz="2000" dirty="0">
              <a:solidFill>
                <a:srgbClr val="00B05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9" name="文字方塊 8"/>
          <p:cNvSpPr txBox="1"/>
          <p:nvPr/>
        </p:nvSpPr>
        <p:spPr>
          <a:xfrm>
            <a:off x="2699793" y="3386287"/>
            <a:ext cx="1590471" cy="400110"/>
          </a:xfrm>
          <a:prstGeom prst="rect">
            <a:avLst/>
          </a:prstGeom>
          <a:noFill/>
        </p:spPr>
        <p:txBody>
          <a:bodyPr wrap="square" rtlCol="0">
            <a:spAutoFit/>
          </a:bodyPr>
          <a:lstStyle/>
          <a:p>
            <a:r>
              <a:rPr lang="zh-TW" altLang="zh-TW" sz="2000" b="1" dirty="0">
                <a:solidFill>
                  <a:schemeClr val="accent1">
                    <a:lumMod val="5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sz="2000" dirty="0">
              <a:solidFill>
                <a:schemeClr val="accent1">
                  <a:lumMod val="50000"/>
                </a:schemeClr>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0" name="文字方塊 9"/>
          <p:cNvSpPr txBox="1"/>
          <p:nvPr/>
        </p:nvSpPr>
        <p:spPr>
          <a:xfrm>
            <a:off x="2254196" y="5226651"/>
            <a:ext cx="2389812" cy="400110"/>
          </a:xfrm>
          <a:prstGeom prst="rect">
            <a:avLst/>
          </a:prstGeom>
          <a:noFill/>
        </p:spPr>
        <p:txBody>
          <a:bodyPr wrap="square" rtlCol="0">
            <a:spAutoFit/>
          </a:bodyPr>
          <a:lstStyle/>
          <a:p>
            <a:r>
              <a:rPr lang="zh-TW" altLang="zh-TW" sz="2000" b="1" dirty="0">
                <a:solidFill>
                  <a:schemeClr val="accent3">
                    <a:lumMod val="5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社區</a:t>
            </a:r>
            <a:r>
              <a:rPr lang="zh-TW" altLang="zh-TW" sz="2000" b="1" dirty="0" smtClean="0">
                <a:solidFill>
                  <a:schemeClr val="accent3">
                    <a:lumMod val="5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插畫導</a:t>
            </a:r>
            <a:r>
              <a:rPr lang="zh-TW" altLang="zh-TW" sz="2000" b="1" dirty="0">
                <a:solidFill>
                  <a:schemeClr val="accent3">
                    <a:lumMod val="5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覽</a:t>
            </a:r>
            <a:r>
              <a:rPr lang="zh-TW" altLang="zh-TW" sz="2000" b="1" dirty="0" smtClean="0">
                <a:solidFill>
                  <a:schemeClr val="accent3">
                    <a:lumMod val="5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地圖</a:t>
            </a:r>
            <a:endParaRPr lang="zh-TW" altLang="zh-TW" sz="2000" dirty="0">
              <a:solidFill>
                <a:schemeClr val="accent3">
                  <a:lumMod val="50000"/>
                </a:schemeClr>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2" name="文字方塊 11"/>
          <p:cNvSpPr txBox="1"/>
          <p:nvPr/>
        </p:nvSpPr>
        <p:spPr>
          <a:xfrm>
            <a:off x="1115616" y="1437712"/>
            <a:ext cx="1210588" cy="400110"/>
          </a:xfrm>
          <a:prstGeom prst="rect">
            <a:avLst/>
          </a:prstGeom>
          <a:noFill/>
        </p:spPr>
        <p:txBody>
          <a:bodyPr wrap="none" rtlCol="0">
            <a:spAutoFit/>
          </a:bodyPr>
          <a:lstStyle/>
          <a:p>
            <a:r>
              <a:rPr lang="zh-TW" altLang="en-US" sz="2000" b="1" dirty="0" smtClean="0">
                <a:solidFill>
                  <a:srgbClr val="FF6600"/>
                </a:solidFill>
                <a:effectLst>
                  <a:outerShdw blurRad="38100" dist="38100" dir="2700000" algn="tl">
                    <a:srgbClr val="000000">
                      <a:alpha val="43137"/>
                    </a:srgbClr>
                  </a:outerShdw>
                </a:effectLst>
                <a:latin typeface="Adobe 繁黑體 Std B" pitchFamily="34" charset="-120"/>
                <a:ea typeface="Adobe 繁黑體 Std B" pitchFamily="34" charset="-120"/>
              </a:rPr>
              <a:t>第一單元</a:t>
            </a:r>
            <a:endParaRPr lang="zh-TW" altLang="zh-TW" sz="2000" b="1" dirty="0">
              <a:solidFill>
                <a:srgbClr val="FF66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3" name="文字方塊 12"/>
          <p:cNvSpPr txBox="1"/>
          <p:nvPr/>
        </p:nvSpPr>
        <p:spPr>
          <a:xfrm>
            <a:off x="1115616" y="3386287"/>
            <a:ext cx="1210588" cy="400110"/>
          </a:xfrm>
          <a:prstGeom prst="rect">
            <a:avLst/>
          </a:prstGeom>
          <a:noFill/>
        </p:spPr>
        <p:txBody>
          <a:bodyPr wrap="none" rtlCol="0">
            <a:spAutoFit/>
          </a:bodyPr>
          <a:lstStyle/>
          <a:p>
            <a:r>
              <a:rPr lang="zh-TW" altLang="en-US" sz="2000" b="1" dirty="0" smtClean="0">
                <a:solidFill>
                  <a:srgbClr val="FF6600"/>
                </a:solidFill>
                <a:effectLst>
                  <a:outerShdw blurRad="38100" dist="38100" dir="2700000" algn="tl">
                    <a:srgbClr val="000000">
                      <a:alpha val="43137"/>
                    </a:srgbClr>
                  </a:outerShdw>
                </a:effectLst>
                <a:latin typeface="Adobe 繁黑體 Std B" pitchFamily="34" charset="-120"/>
                <a:ea typeface="Adobe 繁黑體 Std B" pitchFamily="34" charset="-120"/>
              </a:rPr>
              <a:t>第二單元</a:t>
            </a:r>
            <a:endParaRPr lang="zh-TW" altLang="zh-TW" sz="2000" b="1" dirty="0">
              <a:solidFill>
                <a:srgbClr val="FF66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4" name="文字方塊 13"/>
          <p:cNvSpPr txBox="1"/>
          <p:nvPr/>
        </p:nvSpPr>
        <p:spPr>
          <a:xfrm>
            <a:off x="899592" y="5226651"/>
            <a:ext cx="1210588" cy="400110"/>
          </a:xfrm>
          <a:prstGeom prst="rect">
            <a:avLst/>
          </a:prstGeom>
          <a:noFill/>
        </p:spPr>
        <p:txBody>
          <a:bodyPr wrap="none" rtlCol="0">
            <a:spAutoFit/>
          </a:bodyPr>
          <a:lstStyle/>
          <a:p>
            <a:r>
              <a:rPr lang="zh-TW" altLang="en-US" sz="2000" b="1" dirty="0" smtClean="0">
                <a:solidFill>
                  <a:srgbClr val="FF6600"/>
                </a:solidFill>
                <a:effectLst>
                  <a:outerShdw blurRad="38100" dist="38100" dir="2700000" algn="tl">
                    <a:srgbClr val="000000">
                      <a:alpha val="43137"/>
                    </a:srgbClr>
                  </a:outerShdw>
                </a:effectLst>
                <a:latin typeface="Adobe 繁黑體 Std B" pitchFamily="34" charset="-120"/>
                <a:ea typeface="Adobe 繁黑體 Std B" pitchFamily="34" charset="-120"/>
              </a:rPr>
              <a:t>第三單元</a:t>
            </a:r>
            <a:endParaRPr lang="zh-TW" altLang="zh-TW" sz="2000" b="1" dirty="0">
              <a:solidFill>
                <a:srgbClr val="FF66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1" name="矩形 10"/>
          <p:cNvSpPr/>
          <p:nvPr/>
        </p:nvSpPr>
        <p:spPr>
          <a:xfrm>
            <a:off x="12737" y="-27384"/>
            <a:ext cx="1107996" cy="369332"/>
          </a:xfrm>
          <a:prstGeom prst="rect">
            <a:avLst/>
          </a:prstGeom>
        </p:spPr>
        <p:txBody>
          <a:bodyPr wrap="none">
            <a:spAutoFit/>
          </a:bodyPr>
          <a:lstStyle/>
          <a:p>
            <a:pPr>
              <a:defRPr/>
            </a:pPr>
            <a:r>
              <a:rPr lang="zh-TW" altLang="en-US"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j-ea"/>
              </a:rPr>
              <a:t>課程大綱</a:t>
            </a:r>
            <a:endParaRPr lang="zh-TW" altLang="en-US"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j-ea"/>
            </a:endParaRPr>
          </a:p>
        </p:txBody>
      </p:sp>
    </p:spTree>
    <p:extLst>
      <p:ext uri="{BB962C8B-B14F-4D97-AF65-F5344CB8AC3E}">
        <p14:creationId xmlns:p14="http://schemas.microsoft.com/office/powerpoint/2010/main" val="3427221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0080716_07"/>
          <p:cNvPicPr>
            <a:picLocks noChangeAspect="1" noChangeArrowheads="1"/>
          </p:cNvPicPr>
          <p:nvPr/>
        </p:nvPicPr>
        <p:blipFill>
          <a:blip r:embed="rId3" cstate="print"/>
          <a:srcRect/>
          <a:stretch>
            <a:fillRect/>
          </a:stretch>
        </p:blipFill>
        <p:spPr bwMode="auto">
          <a:xfrm>
            <a:off x="107504" y="1144975"/>
            <a:ext cx="2628081" cy="3504551"/>
          </a:xfrm>
          <a:prstGeom prst="rect">
            <a:avLst/>
          </a:prstGeom>
          <a:noFill/>
          <a:ln w="28575">
            <a:solidFill>
              <a:srgbClr val="FFCC00"/>
            </a:solidFill>
            <a:miter lim="800000"/>
            <a:headEnd/>
            <a:tailEnd/>
          </a:ln>
        </p:spPr>
      </p:pic>
      <p:sp>
        <p:nvSpPr>
          <p:cNvPr id="5" name="Rectangle 6"/>
          <p:cNvSpPr>
            <a:spLocks noChangeArrowheads="1"/>
          </p:cNvSpPr>
          <p:nvPr/>
        </p:nvSpPr>
        <p:spPr bwMode="auto">
          <a:xfrm>
            <a:off x="107504" y="4652099"/>
            <a:ext cx="2628081" cy="1338828"/>
          </a:xfrm>
          <a:prstGeom prst="rect">
            <a:avLst/>
          </a:prstGeom>
          <a:noFill/>
          <a:ln w="28575">
            <a:solidFill>
              <a:srgbClr val="FFCC00"/>
            </a:solidFill>
            <a:miter lim="800000"/>
            <a:headEnd/>
            <a:tailEnd/>
          </a:ln>
        </p:spPr>
        <p:txBody>
          <a:bodyPr wrap="square" anchor="ctr">
            <a:spAutoFit/>
          </a:bodyPr>
          <a:lstStyle/>
          <a:p>
            <a:pPr eaLnBrk="0" hangingPunct="0">
              <a:lnSpc>
                <a:spcPct val="150000"/>
              </a:lnSpc>
            </a:pPr>
            <a:r>
              <a:rPr lang="zh-TW" altLang="en-US" b="0" dirty="0">
                <a:solidFill>
                  <a:srgbClr val="FF9900"/>
                </a:solidFill>
                <a:latin typeface="+mj-ea"/>
                <a:ea typeface="+mj-ea"/>
              </a:rPr>
              <a:t>台中州廳入口設置蓋頂的</a:t>
            </a:r>
            <a:r>
              <a:rPr lang="zh-TW" altLang="en-US" dirty="0">
                <a:solidFill>
                  <a:srgbClr val="FF9900"/>
                </a:solidFill>
                <a:latin typeface="+mj-ea"/>
                <a:ea typeface="+mj-ea"/>
              </a:rPr>
              <a:t>車寄</a:t>
            </a:r>
            <a:r>
              <a:rPr lang="zh-TW" altLang="en-US" b="0" dirty="0">
                <a:solidFill>
                  <a:srgbClr val="FF9900"/>
                </a:solidFill>
                <a:latin typeface="+mj-ea"/>
                <a:ea typeface="+mj-ea"/>
              </a:rPr>
              <a:t>（停車空間），山牆有繁複的鮑魚飾。</a:t>
            </a:r>
          </a:p>
        </p:txBody>
      </p:sp>
      <p:pic>
        <p:nvPicPr>
          <p:cNvPr id="6" name="Picture 10" descr="20080716_08"/>
          <p:cNvPicPr>
            <a:picLocks noChangeAspect="1" noChangeArrowheads="1"/>
          </p:cNvPicPr>
          <p:nvPr/>
        </p:nvPicPr>
        <p:blipFill>
          <a:blip r:embed="rId4" cstate="print"/>
          <a:srcRect/>
          <a:stretch>
            <a:fillRect/>
          </a:stretch>
        </p:blipFill>
        <p:spPr bwMode="auto">
          <a:xfrm>
            <a:off x="3230221" y="1148584"/>
            <a:ext cx="2719437" cy="3504551"/>
          </a:xfrm>
          <a:prstGeom prst="rect">
            <a:avLst/>
          </a:prstGeom>
          <a:noFill/>
          <a:ln w="28575">
            <a:solidFill>
              <a:srgbClr val="FF66CC"/>
            </a:solidFill>
            <a:miter lim="800000"/>
            <a:headEnd/>
            <a:tailEnd/>
          </a:ln>
        </p:spPr>
      </p:pic>
      <p:sp>
        <p:nvSpPr>
          <p:cNvPr id="7" name="Rectangle 11"/>
          <p:cNvSpPr>
            <a:spLocks noChangeArrowheads="1"/>
          </p:cNvSpPr>
          <p:nvPr/>
        </p:nvSpPr>
        <p:spPr bwMode="auto">
          <a:xfrm>
            <a:off x="3230221" y="4653136"/>
            <a:ext cx="2719437" cy="1754326"/>
          </a:xfrm>
          <a:prstGeom prst="rect">
            <a:avLst/>
          </a:prstGeom>
          <a:noFill/>
          <a:ln w="25400">
            <a:solidFill>
              <a:srgbClr val="FF66CC"/>
            </a:solidFill>
            <a:miter lim="800000"/>
            <a:headEnd/>
            <a:tailEnd/>
          </a:ln>
        </p:spPr>
        <p:txBody>
          <a:bodyPr wrap="square" anchor="ctr">
            <a:spAutoFit/>
          </a:bodyPr>
          <a:lstStyle/>
          <a:p>
            <a:pPr eaLnBrk="0" hangingPunct="0">
              <a:lnSpc>
                <a:spcPct val="150000"/>
              </a:lnSpc>
            </a:pPr>
            <a:r>
              <a:rPr lang="zh-TW" altLang="en-US" b="0" dirty="0">
                <a:latin typeface="+mj-ea"/>
                <a:ea typeface="+mj-ea"/>
              </a:rPr>
              <a:t>立面一樓的拱圈（有拱心石裝飾），二樓的愛奧尼克柱式（柱頭有羊角渦卷裝飾）。 </a:t>
            </a:r>
          </a:p>
        </p:txBody>
      </p:sp>
      <p:pic>
        <p:nvPicPr>
          <p:cNvPr id="8" name="Picture 13" descr="20080716_09"/>
          <p:cNvPicPr>
            <a:picLocks noChangeAspect="1" noChangeArrowheads="1"/>
          </p:cNvPicPr>
          <p:nvPr/>
        </p:nvPicPr>
        <p:blipFill>
          <a:blip r:embed="rId5" cstate="print"/>
          <a:srcRect/>
          <a:stretch>
            <a:fillRect/>
          </a:stretch>
        </p:blipFill>
        <p:spPr bwMode="auto">
          <a:xfrm>
            <a:off x="6444294" y="1148584"/>
            <a:ext cx="2627698" cy="3504552"/>
          </a:xfrm>
          <a:prstGeom prst="rect">
            <a:avLst/>
          </a:prstGeom>
          <a:noFill/>
          <a:ln w="28575">
            <a:solidFill>
              <a:srgbClr val="00B0F0"/>
            </a:solidFill>
            <a:miter lim="800000"/>
            <a:headEnd/>
            <a:tailEnd/>
          </a:ln>
        </p:spPr>
      </p:pic>
      <p:sp>
        <p:nvSpPr>
          <p:cNvPr id="9" name="Rectangle 14"/>
          <p:cNvSpPr>
            <a:spLocks noChangeArrowheads="1"/>
          </p:cNvSpPr>
          <p:nvPr/>
        </p:nvSpPr>
        <p:spPr bwMode="auto">
          <a:xfrm>
            <a:off x="6444294" y="4653136"/>
            <a:ext cx="2627698" cy="1754326"/>
          </a:xfrm>
          <a:prstGeom prst="rect">
            <a:avLst/>
          </a:prstGeom>
          <a:noFill/>
          <a:ln w="28575">
            <a:solidFill>
              <a:srgbClr val="00B0F0"/>
            </a:solidFill>
            <a:miter lim="800000"/>
            <a:headEnd/>
            <a:tailEnd/>
          </a:ln>
        </p:spPr>
        <p:txBody>
          <a:bodyPr wrap="square" anchor="ctr">
            <a:spAutoFit/>
          </a:bodyPr>
          <a:lstStyle/>
          <a:p>
            <a:pPr eaLnBrk="0" hangingPunct="0">
              <a:lnSpc>
                <a:spcPct val="150000"/>
              </a:lnSpc>
            </a:pPr>
            <a:r>
              <a:rPr lang="zh-TW" altLang="en-US" b="0" dirty="0">
                <a:latin typeface="+mj-ea"/>
                <a:ea typeface="+mj-ea"/>
              </a:rPr>
              <a:t>台中州廳左右兩側建築，紅磚牆有白色橫帶裝飾，有古早校園風格，典雅而莊重。</a:t>
            </a:r>
          </a:p>
        </p:txBody>
      </p:sp>
      <p:sp>
        <p:nvSpPr>
          <p:cNvPr id="11" name="矩形 10"/>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3" name="文字版面配置區 25"/>
          <p:cNvSpPr>
            <a:spLocks/>
          </p:cNvSpPr>
          <p:nvPr/>
        </p:nvSpPr>
        <p:spPr bwMode="auto">
          <a:xfrm>
            <a:off x="0" y="470327"/>
            <a:ext cx="1944688" cy="647700"/>
          </a:xfrm>
          <a:prstGeom prst="rect">
            <a:avLst/>
          </a:prstGeom>
          <a:noFill/>
          <a:ln>
            <a:noFill/>
          </a:ln>
          <a:scene3d>
            <a:camera prst="orthographicFront"/>
            <a:lightRig rig="threePt" dir="t"/>
          </a:scene3d>
          <a:sp3d>
            <a:bevelT/>
          </a:sp3d>
        </p:spPr>
        <p:txBody>
          <a:bodyPr lIns="45720" rIns="45720"/>
          <a:lstStyle/>
          <a:p>
            <a:pPr algn="ctr">
              <a:spcBef>
                <a:spcPct val="20000"/>
              </a:spcBef>
              <a:buClr>
                <a:schemeClr val="accent1"/>
              </a:buClr>
              <a:buSzPct val="80000"/>
              <a:defRPr/>
            </a:pPr>
            <a:r>
              <a:rPr lang="zh-TW" altLang="en-US" sz="2800" b="1" dirty="0">
                <a:solidFill>
                  <a:srgbClr val="FF0000"/>
                </a:solidFill>
                <a:effectLst>
                  <a:outerShdw blurRad="38100" dist="38100" dir="2700000" algn="tl">
                    <a:srgbClr val="000000">
                      <a:alpha val="43137"/>
                    </a:srgbClr>
                  </a:outerShdw>
                </a:effectLst>
                <a:ea typeface="微軟正黑體" pitchFamily="34" charset="-120"/>
              </a:rPr>
              <a:t>台中州廳</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4" name="文字版面配置區 25"/>
          <p:cNvSpPr>
            <a:spLocks/>
          </p:cNvSpPr>
          <p:nvPr/>
        </p:nvSpPr>
        <p:spPr bwMode="auto">
          <a:xfrm>
            <a:off x="196850" y="333375"/>
            <a:ext cx="1422822" cy="647700"/>
          </a:xfrm>
          <a:prstGeom prst="rect">
            <a:avLst/>
          </a:prstGeom>
          <a:noFill/>
          <a:ln>
            <a:noFill/>
          </a:ln>
          <a:scene3d>
            <a:camera prst="orthographicFront"/>
            <a:lightRig rig="threePt" dir="t"/>
          </a:scene3d>
          <a:sp3d>
            <a:bevelT/>
          </a:sp3d>
        </p:spPr>
        <p:txBody>
          <a:bodyPr lIns="45720" rIns="45720"/>
          <a:lstStyle/>
          <a:p>
            <a:pPr>
              <a:spcBef>
                <a:spcPct val="20000"/>
              </a:spcBef>
              <a:buClr>
                <a:schemeClr val="accent1"/>
              </a:buClr>
              <a:buSzPct val="80000"/>
              <a:defRPr/>
            </a:pPr>
            <a:r>
              <a:rPr lang="zh-TW" altLang="en-US" sz="2800" b="1" dirty="0">
                <a:solidFill>
                  <a:srgbClr val="FF0000"/>
                </a:solidFill>
                <a:effectLst>
                  <a:outerShdw blurRad="38100" dist="38100" dir="2700000" algn="tl">
                    <a:srgbClr val="000000">
                      <a:alpha val="43137"/>
                    </a:srgbClr>
                  </a:outerShdw>
                </a:effectLst>
                <a:ea typeface="微軟正黑體" pitchFamily="34" charset="-120"/>
              </a:rPr>
              <a:t>市役所</a:t>
            </a:r>
          </a:p>
        </p:txBody>
      </p:sp>
      <p:pic>
        <p:nvPicPr>
          <p:cNvPr id="5" name="Picture 8" descr="DSC_0765"/>
          <p:cNvPicPr>
            <a:picLocks noChangeAspect="1" noChangeArrowheads="1"/>
          </p:cNvPicPr>
          <p:nvPr/>
        </p:nvPicPr>
        <p:blipFill>
          <a:blip r:embed="rId2" cstate="print"/>
          <a:srcRect/>
          <a:stretch>
            <a:fillRect/>
          </a:stretch>
        </p:blipFill>
        <p:spPr bwMode="auto">
          <a:xfrm>
            <a:off x="7265384" y="184666"/>
            <a:ext cx="1783317" cy="2407478"/>
          </a:xfrm>
          <a:prstGeom prst="rect">
            <a:avLst/>
          </a:prstGeom>
          <a:noFill/>
          <a:ln w="9525">
            <a:noFill/>
            <a:miter lim="800000"/>
            <a:headEnd/>
            <a:tailEnd/>
          </a:ln>
        </p:spPr>
      </p:pic>
      <p:pic>
        <p:nvPicPr>
          <p:cNvPr id="6" name="Picture 11" descr="DSC_0797"/>
          <p:cNvPicPr>
            <a:picLocks noChangeAspect="1" noChangeArrowheads="1"/>
          </p:cNvPicPr>
          <p:nvPr/>
        </p:nvPicPr>
        <p:blipFill>
          <a:blip r:embed="rId3" cstate="print"/>
          <a:srcRect/>
          <a:stretch>
            <a:fillRect/>
          </a:stretch>
        </p:blipFill>
        <p:spPr bwMode="auto">
          <a:xfrm>
            <a:off x="22346" y="963819"/>
            <a:ext cx="5593531" cy="3744069"/>
          </a:xfrm>
          <a:prstGeom prst="rect">
            <a:avLst/>
          </a:prstGeom>
          <a:noFill/>
          <a:ln w="9525">
            <a:noFill/>
            <a:miter lim="800000"/>
            <a:headEnd/>
            <a:tailEnd/>
          </a:ln>
        </p:spPr>
      </p:pic>
      <p:pic>
        <p:nvPicPr>
          <p:cNvPr id="7" name="Picture 12" descr="DSC_0769"/>
          <p:cNvPicPr>
            <a:picLocks noChangeAspect="1" noChangeArrowheads="1"/>
          </p:cNvPicPr>
          <p:nvPr/>
        </p:nvPicPr>
        <p:blipFill>
          <a:blip r:embed="rId4" cstate="print"/>
          <a:srcRect/>
          <a:stretch>
            <a:fillRect/>
          </a:stretch>
        </p:blipFill>
        <p:spPr bwMode="auto">
          <a:xfrm>
            <a:off x="7181171" y="2641708"/>
            <a:ext cx="1783317" cy="2664296"/>
          </a:xfrm>
          <a:prstGeom prst="rect">
            <a:avLst/>
          </a:prstGeom>
          <a:noFill/>
          <a:ln w="9525">
            <a:noFill/>
            <a:miter lim="800000"/>
            <a:headEnd/>
            <a:tailEnd/>
          </a:ln>
        </p:spPr>
      </p:pic>
      <p:sp>
        <p:nvSpPr>
          <p:cNvPr id="10" name="Rectangle 7"/>
          <p:cNvSpPr>
            <a:spLocks noChangeArrowheads="1"/>
          </p:cNvSpPr>
          <p:nvPr/>
        </p:nvSpPr>
        <p:spPr bwMode="auto">
          <a:xfrm>
            <a:off x="-9362" y="4725144"/>
            <a:ext cx="7181171" cy="1938992"/>
          </a:xfrm>
          <a:prstGeom prst="rect">
            <a:avLst/>
          </a:prstGeom>
          <a:noFill/>
          <a:ln w="9525">
            <a:noFill/>
            <a:miter lim="800000"/>
            <a:headEnd/>
            <a:tailEnd/>
          </a:ln>
        </p:spPr>
        <p:txBody>
          <a:bodyPr wrap="square" anchor="ctr">
            <a:spAutoFit/>
          </a:bodyPr>
          <a:lstStyle/>
          <a:p>
            <a:pPr>
              <a:lnSpc>
                <a:spcPct val="150000"/>
              </a:lnSpc>
            </a:pPr>
            <a:r>
              <a:rPr lang="zh-TW" altLang="en-US" sz="2000" b="0" dirty="0">
                <a:latin typeface="+mj-ea"/>
                <a:ea typeface="+mj-ea"/>
              </a:rPr>
              <a:t>台中市最早的鋼筋混凝土建築，建造於</a:t>
            </a:r>
            <a:r>
              <a:rPr lang="en-US" altLang="zh-TW" sz="2000" dirty="0">
                <a:latin typeface="+mj-ea"/>
                <a:ea typeface="+mj-ea"/>
              </a:rPr>
              <a:t>1911</a:t>
            </a:r>
            <a:r>
              <a:rPr lang="zh-TW" altLang="en-US" sz="2000" b="0" dirty="0">
                <a:latin typeface="+mj-ea"/>
                <a:ea typeface="+mj-ea"/>
              </a:rPr>
              <a:t>年，原為「台中廳公共埤圳聯合會事務所」，後來作為「台中市役所」（市政府）。中央圓頂、希臘式山頭、仿石牆面、古典柱列，彷彿是台北新公園內</a:t>
            </a:r>
            <a:r>
              <a:rPr lang="zh-TW" altLang="en-US" sz="2000" b="0" u="sng" dirty="0">
                <a:latin typeface="+mj-ea"/>
                <a:ea typeface="+mj-ea"/>
              </a:rPr>
              <a:t>國立台灣博物館</a:t>
            </a:r>
            <a:r>
              <a:rPr lang="zh-TW" altLang="en-US" sz="2000" b="0" dirty="0">
                <a:latin typeface="+mj-ea"/>
                <a:ea typeface="+mj-ea"/>
              </a:rPr>
              <a:t>（台灣總督府博物館）的縮小版。 </a:t>
            </a:r>
          </a:p>
        </p:txBody>
      </p:sp>
      <p:sp>
        <p:nvSpPr>
          <p:cNvPr id="11" name="矩形 10"/>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pic>
        <p:nvPicPr>
          <p:cNvPr id="9" name="Picture 10" descr="DSC_0798"/>
          <p:cNvPicPr>
            <a:picLocks noChangeAspect="1" noChangeArrowheads="1"/>
          </p:cNvPicPr>
          <p:nvPr/>
        </p:nvPicPr>
        <p:blipFill>
          <a:blip r:embed="rId5" cstate="print"/>
          <a:srcRect/>
          <a:stretch>
            <a:fillRect/>
          </a:stretch>
        </p:blipFill>
        <p:spPr bwMode="auto">
          <a:xfrm>
            <a:off x="4427984" y="184666"/>
            <a:ext cx="2700337" cy="2219325"/>
          </a:xfrm>
          <a:prstGeom prst="rect">
            <a:avLst/>
          </a:prstGeom>
          <a:noFill/>
          <a:ln w="9525">
            <a:noFill/>
            <a:miter lim="800000"/>
            <a:headEnd/>
            <a:tailEnd/>
          </a:ln>
        </p:spPr>
      </p:pic>
      <p:sp>
        <p:nvSpPr>
          <p:cNvPr id="8" name="Rectangle 8"/>
          <p:cNvSpPr>
            <a:spLocks noChangeArrowheads="1"/>
          </p:cNvSpPr>
          <p:nvPr/>
        </p:nvSpPr>
        <p:spPr bwMode="auto">
          <a:xfrm>
            <a:off x="6084168" y="256751"/>
            <a:ext cx="933450" cy="366712"/>
          </a:xfrm>
          <a:prstGeom prst="rect">
            <a:avLst/>
          </a:prstGeom>
          <a:noFill/>
          <a:ln w="9525">
            <a:noFill/>
            <a:miter lim="800000"/>
            <a:headEnd/>
            <a:tailEnd/>
          </a:ln>
        </p:spPr>
        <p:txBody>
          <a:bodyPr wrap="none" anchor="ctr">
            <a:spAutoFit/>
          </a:bodyPr>
          <a:lstStyle/>
          <a:p>
            <a:pPr eaLnBrk="0" hangingPunct="0"/>
            <a:r>
              <a:rPr lang="zh-TW" altLang="en-US" b="1" dirty="0">
                <a:solidFill>
                  <a:srgbClr val="FF0000"/>
                </a:solidFill>
                <a:effectLst>
                  <a:outerShdw blurRad="38100" dist="38100" dir="2700000" algn="tl">
                    <a:srgbClr val="000000">
                      <a:alpha val="43137"/>
                    </a:srgbClr>
                  </a:outerShdw>
                </a:effectLst>
                <a:latin typeface="+mj-ea"/>
                <a:ea typeface="+mj-ea"/>
              </a:rPr>
              <a:t>老虎窗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省立博物館"/>
          <p:cNvPicPr>
            <a:picLocks noChangeAspect="1" noChangeArrowheads="1"/>
          </p:cNvPicPr>
          <p:nvPr/>
        </p:nvPicPr>
        <p:blipFill>
          <a:blip r:embed="rId2" cstate="print"/>
          <a:srcRect/>
          <a:stretch>
            <a:fillRect/>
          </a:stretch>
        </p:blipFill>
        <p:spPr bwMode="auto">
          <a:xfrm>
            <a:off x="4191000" y="1600200"/>
            <a:ext cx="4953000" cy="3048000"/>
          </a:xfrm>
          <a:prstGeom prst="rect">
            <a:avLst/>
          </a:prstGeom>
          <a:noFill/>
          <a:ln w="9525">
            <a:noFill/>
            <a:miter lim="800000"/>
            <a:headEnd/>
            <a:tailEnd/>
          </a:ln>
        </p:spPr>
      </p:pic>
      <p:pic>
        <p:nvPicPr>
          <p:cNvPr id="5" name="Picture 4" descr="帕德嫩1"/>
          <p:cNvPicPr>
            <a:picLocks noChangeAspect="1" noChangeArrowheads="1"/>
          </p:cNvPicPr>
          <p:nvPr/>
        </p:nvPicPr>
        <p:blipFill>
          <a:blip r:embed="rId3" cstate="print"/>
          <a:srcRect/>
          <a:stretch>
            <a:fillRect/>
          </a:stretch>
        </p:blipFill>
        <p:spPr bwMode="auto">
          <a:xfrm>
            <a:off x="0" y="1600200"/>
            <a:ext cx="4427538" cy="3048000"/>
          </a:xfrm>
          <a:prstGeom prst="rect">
            <a:avLst/>
          </a:prstGeom>
          <a:noFill/>
          <a:ln w="9525">
            <a:noFill/>
            <a:miter lim="800000"/>
            <a:headEnd/>
            <a:tailEnd/>
          </a:ln>
        </p:spPr>
      </p:pic>
      <p:sp>
        <p:nvSpPr>
          <p:cNvPr id="6" name="Line 7"/>
          <p:cNvSpPr>
            <a:spLocks noChangeShapeType="1"/>
          </p:cNvSpPr>
          <p:nvPr/>
        </p:nvSpPr>
        <p:spPr bwMode="auto">
          <a:xfrm>
            <a:off x="539750" y="2492375"/>
            <a:ext cx="7561263" cy="0"/>
          </a:xfrm>
          <a:prstGeom prst="line">
            <a:avLst/>
          </a:prstGeom>
          <a:noFill/>
          <a:ln w="57150">
            <a:solidFill>
              <a:srgbClr val="FF0000"/>
            </a:solidFill>
            <a:round/>
            <a:headEnd/>
            <a:tailEnd/>
          </a:ln>
        </p:spPr>
        <p:txBody>
          <a:bodyPr/>
          <a:lstStyle/>
          <a:p>
            <a:endParaRPr lang="zh-TW" altLang="en-US"/>
          </a:p>
        </p:txBody>
      </p:sp>
      <p:sp>
        <p:nvSpPr>
          <p:cNvPr id="7" name="Text Box 8"/>
          <p:cNvSpPr txBox="1">
            <a:spLocks noChangeArrowheads="1"/>
          </p:cNvSpPr>
          <p:nvPr/>
        </p:nvSpPr>
        <p:spPr bwMode="auto">
          <a:xfrm>
            <a:off x="3635375" y="1844675"/>
            <a:ext cx="1809750" cy="579438"/>
          </a:xfrm>
          <a:prstGeom prst="rect">
            <a:avLst/>
          </a:prstGeom>
          <a:noFill/>
          <a:ln w="9525">
            <a:noFill/>
            <a:miter lim="800000"/>
            <a:headEnd/>
            <a:tailEnd/>
          </a:ln>
        </p:spPr>
        <p:txBody>
          <a:bodyPr>
            <a:spAutoFit/>
          </a:bodyPr>
          <a:lstStyle/>
          <a:p>
            <a:r>
              <a:rPr lang="zh-TW" altLang="en-US" sz="3200">
                <a:solidFill>
                  <a:schemeClr val="bg1"/>
                </a:solidFill>
                <a:latin typeface="標楷體" pitchFamily="65" charset="-120"/>
                <a:ea typeface="標楷體" pitchFamily="65" charset="-120"/>
              </a:rPr>
              <a:t>頭</a:t>
            </a:r>
            <a:r>
              <a:rPr lang="en-US" altLang="zh-TW" sz="3200">
                <a:solidFill>
                  <a:schemeClr val="bg1"/>
                </a:solidFill>
                <a:latin typeface="標楷體" pitchFamily="65" charset="-120"/>
                <a:ea typeface="標楷體" pitchFamily="65" charset="-120"/>
              </a:rPr>
              <a:t>(</a:t>
            </a:r>
            <a:r>
              <a:rPr lang="zh-TW" altLang="en-US" sz="3200">
                <a:solidFill>
                  <a:schemeClr val="bg1"/>
                </a:solidFill>
                <a:latin typeface="標楷體" pitchFamily="65" charset="-120"/>
                <a:ea typeface="標楷體" pitchFamily="65" charset="-120"/>
              </a:rPr>
              <a:t>屋頂</a:t>
            </a:r>
            <a:r>
              <a:rPr lang="en-US" altLang="zh-TW" sz="3200">
                <a:solidFill>
                  <a:schemeClr val="bg1"/>
                </a:solidFill>
                <a:latin typeface="標楷體" pitchFamily="65" charset="-120"/>
                <a:ea typeface="標楷體" pitchFamily="65" charset="-120"/>
              </a:rPr>
              <a:t>)</a:t>
            </a:r>
          </a:p>
        </p:txBody>
      </p:sp>
      <p:sp>
        <p:nvSpPr>
          <p:cNvPr id="8" name="Text Box 9"/>
          <p:cNvSpPr txBox="1">
            <a:spLocks noChangeArrowheads="1"/>
          </p:cNvSpPr>
          <p:nvPr/>
        </p:nvSpPr>
        <p:spPr bwMode="auto">
          <a:xfrm>
            <a:off x="3635375" y="4076700"/>
            <a:ext cx="1809750" cy="579438"/>
          </a:xfrm>
          <a:prstGeom prst="rect">
            <a:avLst/>
          </a:prstGeom>
          <a:noFill/>
          <a:ln w="9525">
            <a:noFill/>
            <a:miter lim="800000"/>
            <a:headEnd/>
            <a:tailEnd/>
          </a:ln>
        </p:spPr>
        <p:txBody>
          <a:bodyPr wrap="none">
            <a:spAutoFit/>
          </a:bodyPr>
          <a:lstStyle/>
          <a:p>
            <a:r>
              <a:rPr lang="zh-TW" altLang="en-US" sz="3200">
                <a:solidFill>
                  <a:schemeClr val="bg1"/>
                </a:solidFill>
                <a:latin typeface="標楷體" pitchFamily="65" charset="-120"/>
                <a:ea typeface="標楷體" pitchFamily="65" charset="-120"/>
              </a:rPr>
              <a:t>腳</a:t>
            </a:r>
            <a:r>
              <a:rPr lang="en-US" altLang="zh-TW" sz="3200">
                <a:solidFill>
                  <a:schemeClr val="bg1"/>
                </a:solidFill>
                <a:latin typeface="標楷體" pitchFamily="65" charset="-120"/>
                <a:ea typeface="標楷體" pitchFamily="65" charset="-120"/>
              </a:rPr>
              <a:t>(</a:t>
            </a:r>
            <a:r>
              <a:rPr lang="zh-TW" altLang="en-US" sz="3200">
                <a:solidFill>
                  <a:schemeClr val="bg1"/>
                </a:solidFill>
                <a:latin typeface="標楷體" pitchFamily="65" charset="-120"/>
                <a:ea typeface="標楷體" pitchFamily="65" charset="-120"/>
              </a:rPr>
              <a:t>基座</a:t>
            </a:r>
            <a:r>
              <a:rPr lang="en-US" altLang="zh-TW" sz="3200">
                <a:solidFill>
                  <a:schemeClr val="bg1"/>
                </a:solidFill>
                <a:latin typeface="標楷體" pitchFamily="65" charset="-120"/>
                <a:ea typeface="標楷體" pitchFamily="65" charset="-120"/>
              </a:rPr>
              <a:t>)</a:t>
            </a:r>
          </a:p>
        </p:txBody>
      </p:sp>
      <p:sp>
        <p:nvSpPr>
          <p:cNvPr id="9" name="Line 10"/>
          <p:cNvSpPr>
            <a:spLocks noChangeShapeType="1"/>
          </p:cNvSpPr>
          <p:nvPr/>
        </p:nvSpPr>
        <p:spPr bwMode="auto">
          <a:xfrm>
            <a:off x="539750" y="4149725"/>
            <a:ext cx="7561263" cy="0"/>
          </a:xfrm>
          <a:prstGeom prst="line">
            <a:avLst/>
          </a:prstGeom>
          <a:noFill/>
          <a:ln w="57150">
            <a:solidFill>
              <a:srgbClr val="FF0000"/>
            </a:solidFill>
            <a:round/>
            <a:headEnd/>
            <a:tailEnd/>
          </a:ln>
        </p:spPr>
        <p:txBody>
          <a:bodyPr/>
          <a:lstStyle/>
          <a:p>
            <a:endParaRPr lang="zh-TW" altLang="en-US"/>
          </a:p>
        </p:txBody>
      </p:sp>
      <p:sp>
        <p:nvSpPr>
          <p:cNvPr id="10" name="Text Box 12"/>
          <p:cNvSpPr txBox="1">
            <a:spLocks noChangeArrowheads="1"/>
          </p:cNvSpPr>
          <p:nvPr/>
        </p:nvSpPr>
        <p:spPr bwMode="auto">
          <a:xfrm>
            <a:off x="3635375" y="2924175"/>
            <a:ext cx="1809750" cy="579438"/>
          </a:xfrm>
          <a:prstGeom prst="rect">
            <a:avLst/>
          </a:prstGeom>
          <a:noFill/>
          <a:ln w="9525">
            <a:noFill/>
            <a:miter lim="800000"/>
            <a:headEnd/>
            <a:tailEnd/>
          </a:ln>
        </p:spPr>
        <p:txBody>
          <a:bodyPr wrap="none">
            <a:spAutoFit/>
          </a:bodyPr>
          <a:lstStyle/>
          <a:p>
            <a:r>
              <a:rPr lang="zh-TW" altLang="en-US" sz="3200">
                <a:solidFill>
                  <a:schemeClr val="bg1"/>
                </a:solidFill>
                <a:latin typeface="標楷體" pitchFamily="65" charset="-120"/>
                <a:ea typeface="標楷體" pitchFamily="65" charset="-120"/>
              </a:rPr>
              <a:t>身</a:t>
            </a:r>
            <a:r>
              <a:rPr lang="en-US" altLang="zh-TW" sz="3200">
                <a:solidFill>
                  <a:schemeClr val="bg1"/>
                </a:solidFill>
                <a:latin typeface="標楷體" pitchFamily="65" charset="-120"/>
                <a:ea typeface="標楷體" pitchFamily="65" charset="-120"/>
              </a:rPr>
              <a:t>(</a:t>
            </a:r>
            <a:r>
              <a:rPr lang="zh-TW" altLang="en-US" sz="3200">
                <a:solidFill>
                  <a:schemeClr val="bg1"/>
                </a:solidFill>
                <a:latin typeface="標楷體" pitchFamily="65" charset="-120"/>
                <a:ea typeface="標楷體" pitchFamily="65" charset="-120"/>
              </a:rPr>
              <a:t>柱子</a:t>
            </a:r>
            <a:r>
              <a:rPr lang="en-US" altLang="zh-TW" sz="3200">
                <a:solidFill>
                  <a:schemeClr val="bg1"/>
                </a:solidFill>
                <a:latin typeface="標楷體" pitchFamily="65" charset="-120"/>
                <a:ea typeface="標楷體" pitchFamily="65" charset="-120"/>
              </a:rPr>
              <a:t>)</a:t>
            </a:r>
          </a:p>
        </p:txBody>
      </p:sp>
      <p:sp>
        <p:nvSpPr>
          <p:cNvPr id="11" name="Rectangle 2"/>
          <p:cNvSpPr>
            <a:spLocks noChangeArrowheads="1"/>
          </p:cNvSpPr>
          <p:nvPr/>
        </p:nvSpPr>
        <p:spPr bwMode="auto">
          <a:xfrm>
            <a:off x="755650" y="4656138"/>
            <a:ext cx="2016125" cy="576262"/>
          </a:xfrm>
          <a:prstGeom prst="rect">
            <a:avLst/>
          </a:prstGeom>
          <a:noFill/>
          <a:ln>
            <a:noFill/>
          </a:ln>
          <a:effectLst/>
        </p:spPr>
        <p:txBody>
          <a:bodyPr anchor="ctr"/>
          <a:lstStyle/>
          <a:p>
            <a:pPr>
              <a:defRPr/>
            </a:pPr>
            <a:r>
              <a:rPr lang="zh-TW" altLang="en-US" sz="2000" b="0" dirty="0">
                <a:solidFill>
                  <a:schemeClr val="accent2">
                    <a:lumMod val="50000"/>
                  </a:schemeClr>
                </a:solidFill>
                <a:latin typeface="標楷體" pitchFamily="65" charset="-120"/>
                <a:ea typeface="標楷體" pitchFamily="65" charset="-120"/>
              </a:rPr>
              <a:t>古希臘建築樣式</a:t>
            </a:r>
            <a:endParaRPr lang="zh-TW" altLang="en-US" sz="2000" b="0" dirty="0">
              <a:solidFill>
                <a:schemeClr val="accent2">
                  <a:lumMod val="50000"/>
                </a:schemeClr>
              </a:solidFill>
              <a:latin typeface="Impact" pitchFamily="34" charset="0"/>
              <a:ea typeface="新細明體" pitchFamily="18" charset="-120"/>
            </a:endParaRPr>
          </a:p>
        </p:txBody>
      </p:sp>
      <p:sp>
        <p:nvSpPr>
          <p:cNvPr id="12" name="Rectangle 2"/>
          <p:cNvSpPr>
            <a:spLocks noChangeArrowheads="1"/>
          </p:cNvSpPr>
          <p:nvPr/>
        </p:nvSpPr>
        <p:spPr bwMode="auto">
          <a:xfrm>
            <a:off x="479425" y="468313"/>
            <a:ext cx="8229600" cy="692150"/>
          </a:xfrm>
          <a:prstGeom prst="rect">
            <a:avLst/>
          </a:prstGeom>
          <a:noFill/>
          <a:ln w="9525">
            <a:noFill/>
            <a:miter lim="800000"/>
            <a:headEnd/>
            <a:tailEnd/>
          </a:ln>
        </p:spPr>
        <p:txBody>
          <a:bodyPr anchor="ctr"/>
          <a:lstStyle/>
          <a:p>
            <a:r>
              <a:rPr lang="zh-TW" altLang="en-US" sz="2800" b="0" dirty="0">
                <a:solidFill>
                  <a:srgbClr val="00B050"/>
                </a:solidFill>
                <a:latin typeface="華康娃娃體W7" pitchFamily="81" charset="-120"/>
                <a:ea typeface="華康娃娃體W7" pitchFamily="81" charset="-120"/>
              </a:rPr>
              <a:t>現代建築中也看得到古希臘建築</a:t>
            </a:r>
            <a:r>
              <a:rPr lang="en-US" altLang="zh-TW" sz="2800" b="0" dirty="0">
                <a:solidFill>
                  <a:srgbClr val="00B050"/>
                </a:solidFill>
                <a:latin typeface="華康娃娃體W7" pitchFamily="81" charset="-120"/>
                <a:ea typeface="華康娃娃體W7" pitchFamily="81" charset="-120"/>
              </a:rPr>
              <a:t>…</a:t>
            </a:r>
          </a:p>
        </p:txBody>
      </p:sp>
      <p:sp>
        <p:nvSpPr>
          <p:cNvPr id="13" name="Text Box 4"/>
          <p:cNvSpPr txBox="1">
            <a:spLocks noChangeArrowheads="1"/>
          </p:cNvSpPr>
          <p:nvPr/>
        </p:nvSpPr>
        <p:spPr bwMode="auto">
          <a:xfrm>
            <a:off x="6156325" y="4684713"/>
            <a:ext cx="1979613" cy="400050"/>
          </a:xfrm>
          <a:prstGeom prst="rect">
            <a:avLst/>
          </a:prstGeom>
          <a:noFill/>
          <a:ln>
            <a:noFill/>
          </a:ln>
          <a:effectLst/>
        </p:spPr>
        <p:txBody>
          <a:bodyPr wrap="non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defRPr/>
            </a:pPr>
            <a:r>
              <a:rPr lang="zh-TW" altLang="en-US" sz="2000" b="0" dirty="0" smtClean="0">
                <a:solidFill>
                  <a:schemeClr val="accent2">
                    <a:lumMod val="50000"/>
                  </a:schemeClr>
                </a:solidFill>
                <a:latin typeface="標楷體" pitchFamily="65" charset="-120"/>
                <a:ea typeface="標楷體" pitchFamily="65" charset="-120"/>
              </a:rPr>
              <a:t>國立台灣博物館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ppt_w/2"/>
                                          </p:val>
                                        </p:tav>
                                        <p:tav tm="100000">
                                          <p:val>
                                            <p:strVal val="#ppt_x"/>
                                          </p:val>
                                        </p:tav>
                                      </p:tavLst>
                                    </p:anim>
                                    <p:anim calcmode="lin" valueType="num">
                                      <p:cBhvr>
                                        <p:cTn id="20" dur="500" fill="hold"/>
                                        <p:tgtEl>
                                          <p:spTgt spid="6"/>
                                        </p:tgtEl>
                                        <p:attrNameLst>
                                          <p:attrName>ppt_y</p:attrName>
                                        </p:attrNameLst>
                                      </p:cBhvr>
                                      <p:tavLst>
                                        <p:tav tm="0">
                                          <p:val>
                                            <p:strVal val="#ppt_y"/>
                                          </p:val>
                                        </p:tav>
                                        <p:tav tm="100000">
                                          <p:val>
                                            <p:strVal val="#ppt_y"/>
                                          </p:val>
                                        </p:tav>
                                      </p:tavLst>
                                    </p:anim>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ppt_x</p:attrName>
                                        </p:attrNameLst>
                                      </p:cBhvr>
                                      <p:tavLst>
                                        <p:tav tm="0">
                                          <p:val>
                                            <p:strVal val="#ppt_x-#ppt_w/2"/>
                                          </p:val>
                                        </p:tav>
                                        <p:tav tm="100000">
                                          <p:val>
                                            <p:strVal val="#ppt_x"/>
                                          </p:val>
                                        </p:tav>
                                      </p:tavLst>
                                    </p:anim>
                                    <p:anim calcmode="lin" valueType="num">
                                      <p:cBhvr>
                                        <p:cTn id="28" dur="500" fill="hold"/>
                                        <p:tgtEl>
                                          <p:spTgt spid="9"/>
                                        </p:tgtEl>
                                        <p:attrNameLst>
                                          <p:attrName>ppt_y</p:attrName>
                                        </p:attrNameLst>
                                      </p:cBhvr>
                                      <p:tavLst>
                                        <p:tav tm="0">
                                          <p:val>
                                            <p:strVal val="#ppt_y"/>
                                          </p:val>
                                        </p:tav>
                                        <p:tav tm="100000">
                                          <p:val>
                                            <p:strVal val="#ppt_y"/>
                                          </p:val>
                                        </p:tav>
                                      </p:tavLst>
                                    </p:anim>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8"/>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grpId="0" nodeType="afterEffect">
                                  <p:stCondLst>
                                    <p:cond delay="0"/>
                                  </p:stCondLst>
                                  <p:iterate type="lt">
                                    <p:tmAbs val="75"/>
                                  </p:iterate>
                                  <p:childTnLst>
                                    <p:set>
                                      <p:cBhvr>
                                        <p:cTn id="45" dur="1" fill="hold">
                                          <p:stCondLst>
                                            <p:cond delay="74"/>
                                          </p:stCondLst>
                                        </p:cTn>
                                        <p:tgtEl>
                                          <p:spTgt spid="11"/>
                                        </p:tgtEl>
                                        <p:attrNameLst>
                                          <p:attrName>style.visibility</p:attrName>
                                        </p:attrNameLst>
                                      </p:cBhvr>
                                      <p:to>
                                        <p:strVal val="visible"/>
                                      </p:to>
                                    </p:set>
                                  </p:childTnLst>
                                </p:cTn>
                              </p:par>
                            </p:childTnLst>
                          </p:cTn>
                        </p:par>
                        <p:par>
                          <p:cTn id="46" fill="hold">
                            <p:stCondLst>
                              <p:cond delay="1025"/>
                            </p:stCondLst>
                            <p:childTnLst>
                              <p:par>
                                <p:cTn id="47" presetID="1" presetClass="entr" presetSubtype="0" fill="hold" grpId="0" nodeType="afterEffect">
                                  <p:stCondLst>
                                    <p:cond delay="0"/>
                                  </p:stCondLst>
                                  <p:iterate type="lt">
                                    <p:tmAbs val="75"/>
                                  </p:iterate>
                                  <p:childTnLst>
                                    <p:set>
                                      <p:cBhvr>
                                        <p:cTn id="48" dur="1" fill="hold">
                                          <p:stCondLst>
                                            <p:cond delay="74"/>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utoUpdateAnimBg="0"/>
      <p:bldP spid="8" grpId="0" autoUpdateAnimBg="0"/>
      <p:bldP spid="9" grpId="0" animBg="1"/>
      <p:bldP spid="10" grpId="0" autoUpdateAnimBg="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5"/>
          <p:cNvPicPr>
            <a:picLocks noChangeAspect="1" noChangeArrowheads="1"/>
          </p:cNvPicPr>
          <p:nvPr/>
        </p:nvPicPr>
        <p:blipFill>
          <a:blip r:embed="rId2" cstate="print"/>
          <a:srcRect/>
          <a:stretch>
            <a:fillRect/>
          </a:stretch>
        </p:blipFill>
        <p:spPr bwMode="auto">
          <a:xfrm>
            <a:off x="-36512" y="1341438"/>
            <a:ext cx="3346971" cy="2542553"/>
          </a:xfrm>
          <a:prstGeom prst="rect">
            <a:avLst/>
          </a:prstGeom>
          <a:noFill/>
          <a:ln w="9525">
            <a:noFill/>
            <a:miter lim="800000"/>
            <a:headEnd/>
            <a:tailEnd/>
          </a:ln>
        </p:spPr>
      </p:pic>
      <p:sp>
        <p:nvSpPr>
          <p:cNvPr id="5" name="Rectangle 9"/>
          <p:cNvSpPr>
            <a:spLocks noChangeArrowheads="1"/>
          </p:cNvSpPr>
          <p:nvPr/>
        </p:nvSpPr>
        <p:spPr bwMode="auto">
          <a:xfrm>
            <a:off x="3310459" y="4005064"/>
            <a:ext cx="2629693" cy="1754326"/>
          </a:xfrm>
          <a:prstGeom prst="rect">
            <a:avLst/>
          </a:prstGeom>
          <a:noFill/>
          <a:ln w="9525">
            <a:noFill/>
            <a:miter lim="800000"/>
            <a:headEnd/>
            <a:tailEnd/>
          </a:ln>
        </p:spPr>
        <p:txBody>
          <a:bodyPr wrap="square" anchor="ctr">
            <a:spAutoFit/>
          </a:bodyPr>
          <a:lstStyle/>
          <a:p>
            <a:pPr eaLnBrk="0" hangingPunct="0">
              <a:lnSpc>
                <a:spcPct val="150000"/>
              </a:lnSpc>
            </a:pPr>
            <a:r>
              <a:rPr lang="zh-TW" altLang="en-US" b="0" dirty="0">
                <a:ea typeface="微軟正黑體" pitchFamily="34" charset="-120"/>
              </a:rPr>
              <a:t>牛眼窗的作用為通風和採光，也讓木構架保持適當的溫度和濕度以防白蟻 。            </a:t>
            </a:r>
          </a:p>
        </p:txBody>
      </p:sp>
      <p:pic>
        <p:nvPicPr>
          <p:cNvPr id="6" name="Picture 10" descr="16"/>
          <p:cNvPicPr>
            <a:picLocks noChangeAspect="1" noChangeArrowheads="1"/>
          </p:cNvPicPr>
          <p:nvPr/>
        </p:nvPicPr>
        <p:blipFill>
          <a:blip r:embed="rId3" cstate="print"/>
          <a:srcRect/>
          <a:stretch>
            <a:fillRect/>
          </a:stretch>
        </p:blipFill>
        <p:spPr bwMode="auto">
          <a:xfrm>
            <a:off x="3203848" y="1341438"/>
            <a:ext cx="2809007" cy="2508404"/>
          </a:xfrm>
          <a:prstGeom prst="rect">
            <a:avLst/>
          </a:prstGeom>
          <a:noFill/>
          <a:ln w="9525">
            <a:noFill/>
            <a:miter lim="800000"/>
            <a:headEnd/>
            <a:tailEnd/>
          </a:ln>
        </p:spPr>
      </p:pic>
      <p:sp>
        <p:nvSpPr>
          <p:cNvPr id="7" name="Rectangle 8"/>
          <p:cNvSpPr>
            <a:spLocks noChangeArrowheads="1"/>
          </p:cNvSpPr>
          <p:nvPr/>
        </p:nvSpPr>
        <p:spPr bwMode="auto">
          <a:xfrm>
            <a:off x="35497" y="4077072"/>
            <a:ext cx="3168352" cy="2169825"/>
          </a:xfrm>
          <a:prstGeom prst="rect">
            <a:avLst/>
          </a:prstGeom>
          <a:noFill/>
          <a:ln w="9525">
            <a:noFill/>
            <a:miter lim="800000"/>
            <a:headEnd/>
            <a:tailEnd/>
          </a:ln>
        </p:spPr>
        <p:txBody>
          <a:bodyPr wrap="square">
            <a:spAutoFit/>
          </a:bodyPr>
          <a:lstStyle/>
          <a:p>
            <a:pPr>
              <a:lnSpc>
                <a:spcPct val="150000"/>
              </a:lnSpc>
            </a:pPr>
            <a:r>
              <a:rPr lang="zh-TW" altLang="en-US" b="0" dirty="0">
                <a:ea typeface="微軟正黑體" pitchFamily="34" charset="-120"/>
              </a:rPr>
              <a:t>三樓圓頂內部入口的聳柱式及以八組木屋架組合而成的華麗圓頂，除造形搶眼，亦是台灣同時期少見的木構造圓頂。          </a:t>
            </a:r>
          </a:p>
        </p:txBody>
      </p:sp>
      <p:sp>
        <p:nvSpPr>
          <p:cNvPr id="8" name="文字版面配置區 25"/>
          <p:cNvSpPr>
            <a:spLocks/>
          </p:cNvSpPr>
          <p:nvPr/>
        </p:nvSpPr>
        <p:spPr bwMode="auto">
          <a:xfrm>
            <a:off x="107504" y="476672"/>
            <a:ext cx="1368152" cy="528292"/>
          </a:xfrm>
          <a:prstGeom prst="rect">
            <a:avLst/>
          </a:prstGeom>
          <a:noFill/>
          <a:ln>
            <a:noFill/>
          </a:ln>
          <a:scene3d>
            <a:camera prst="orthographicFront"/>
            <a:lightRig rig="threePt" dir="t"/>
          </a:scene3d>
          <a:sp3d>
            <a:bevelT/>
          </a:sp3d>
        </p:spPr>
        <p:txBody>
          <a:bodyPr lIns="45720" rIns="45720"/>
          <a:lstStyle/>
          <a:p>
            <a:pPr algn="ctr">
              <a:spcBef>
                <a:spcPct val="20000"/>
              </a:spcBef>
              <a:buClr>
                <a:schemeClr val="accent1"/>
              </a:buClr>
              <a:buSzPct val="80000"/>
              <a:defRPr/>
            </a:pPr>
            <a:r>
              <a:rPr lang="zh-TW" altLang="en-US" sz="2800" b="1" dirty="0">
                <a:solidFill>
                  <a:srgbClr val="FF0000"/>
                </a:solidFill>
                <a:effectLst>
                  <a:outerShdw blurRad="38100" dist="38100" dir="2700000" algn="tl">
                    <a:srgbClr val="000000">
                      <a:alpha val="43137"/>
                    </a:srgbClr>
                  </a:outerShdw>
                </a:effectLst>
                <a:ea typeface="微軟正黑體" pitchFamily="34" charset="-120"/>
              </a:rPr>
              <a:t>市役所</a:t>
            </a:r>
          </a:p>
        </p:txBody>
      </p:sp>
      <p:sp>
        <p:nvSpPr>
          <p:cNvPr id="9" name="矩形 8"/>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0" name="Rectangle 7"/>
          <p:cNvSpPr>
            <a:spLocks noChangeArrowheads="1"/>
          </p:cNvSpPr>
          <p:nvPr/>
        </p:nvSpPr>
        <p:spPr bwMode="auto">
          <a:xfrm>
            <a:off x="6012855" y="3980694"/>
            <a:ext cx="3057798" cy="2308324"/>
          </a:xfrm>
          <a:prstGeom prst="rect">
            <a:avLst/>
          </a:prstGeom>
          <a:noFill/>
          <a:ln w="9525">
            <a:noFill/>
            <a:miter lim="800000"/>
            <a:headEnd/>
            <a:tailEnd/>
          </a:ln>
        </p:spPr>
        <p:txBody>
          <a:bodyPr wrap="square" anchor="ctr">
            <a:spAutoFit/>
          </a:bodyPr>
          <a:lstStyle/>
          <a:p>
            <a:pPr>
              <a:lnSpc>
                <a:spcPct val="120000"/>
              </a:lnSpc>
            </a:pPr>
            <a:r>
              <a:rPr lang="zh-TW" altLang="en-US" sz="2000" b="0" dirty="0">
                <a:latin typeface="+mj-ea"/>
                <a:ea typeface="+mj-ea"/>
              </a:rPr>
              <a:t>市政府未來以資訊文化為發展理念，目前規劃為「台中故事館」，以主題性策展形式可望成為社區民眾教育與休閒的地方中心。</a:t>
            </a:r>
          </a:p>
        </p:txBody>
      </p:sp>
      <p:pic>
        <p:nvPicPr>
          <p:cNvPr id="11" name="Picture 13" descr="1860364012">
            <a:hlinkClick r:id="rId4"/>
          </p:cNvPr>
          <p:cNvPicPr>
            <a:picLocks noChangeAspect="1" noChangeArrowheads="1"/>
          </p:cNvPicPr>
          <p:nvPr/>
        </p:nvPicPr>
        <p:blipFill>
          <a:blip r:embed="rId5" cstate="print"/>
          <a:srcRect/>
          <a:stretch>
            <a:fillRect/>
          </a:stretch>
        </p:blipFill>
        <p:spPr bwMode="auto">
          <a:xfrm>
            <a:off x="6012855" y="1412777"/>
            <a:ext cx="3057798"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210093" y="883741"/>
            <a:ext cx="8826403" cy="6001643"/>
          </a:xfrm>
          <a:prstGeom prst="rect">
            <a:avLst/>
          </a:prstGeom>
          <a:noFill/>
          <a:ln w="9525">
            <a:noFill/>
            <a:miter lim="800000"/>
            <a:headEnd/>
            <a:tailEnd/>
          </a:ln>
        </p:spPr>
        <p:txBody>
          <a:bodyPr wrap="square" lIns="0" tIns="0" rIns="0" bIns="0" anchor="ctr">
            <a:spAutoFit/>
          </a:bodyPr>
          <a:lstStyle/>
          <a:p>
            <a:pPr eaLnBrk="0" hangingPunct="0">
              <a:lnSpc>
                <a:spcPct val="150000"/>
              </a:lnSpc>
            </a:pPr>
            <a:r>
              <a:rPr lang="zh-TW" altLang="en-US" sz="2000" b="0" dirty="0">
                <a:latin typeface="+mj-ea"/>
                <a:ea typeface="+mj-ea"/>
              </a:rPr>
              <a:t>興建於</a:t>
            </a:r>
            <a:r>
              <a:rPr lang="en-US" altLang="zh-TW" sz="2000" dirty="0">
                <a:latin typeface="+mj-ea"/>
                <a:ea typeface="+mj-ea"/>
              </a:rPr>
              <a:t>1929</a:t>
            </a:r>
            <a:r>
              <a:rPr lang="zh-TW" altLang="en-US" sz="2000" b="0" dirty="0">
                <a:latin typeface="+mj-ea"/>
                <a:ea typeface="+mj-ea"/>
              </a:rPr>
              <a:t>年為日治時期</a:t>
            </a:r>
            <a:r>
              <a:rPr lang="zh-TW" altLang="en-US" sz="2000" b="0" dirty="0" smtClean="0">
                <a:latin typeface="+mj-ea"/>
                <a:ea typeface="+mj-ea"/>
              </a:rPr>
              <a:t>樓房</a:t>
            </a:r>
            <a:endParaRPr lang="en-US" altLang="zh-TW" sz="2000" b="0" dirty="0" smtClean="0">
              <a:latin typeface="+mj-ea"/>
              <a:ea typeface="+mj-ea"/>
            </a:endParaRPr>
          </a:p>
          <a:p>
            <a:pPr eaLnBrk="0" hangingPunct="0">
              <a:lnSpc>
                <a:spcPct val="150000"/>
              </a:lnSpc>
            </a:pPr>
            <a:r>
              <a:rPr lang="zh-TW" altLang="en-US" sz="2000" b="0" dirty="0" smtClean="0">
                <a:latin typeface="+mj-ea"/>
                <a:ea typeface="+mj-ea"/>
              </a:rPr>
              <a:t>宅院</a:t>
            </a:r>
            <a:r>
              <a:rPr lang="zh-TW" altLang="en-US" sz="2000" b="0" dirty="0">
                <a:latin typeface="+mj-ea"/>
                <a:ea typeface="+mj-ea"/>
              </a:rPr>
              <a:t>代表作，目前台中市區</a:t>
            </a:r>
            <a:r>
              <a:rPr lang="zh-TW" altLang="en-US" sz="2000" b="0" dirty="0" smtClean="0">
                <a:latin typeface="+mj-ea"/>
                <a:ea typeface="+mj-ea"/>
              </a:rPr>
              <a:t>內</a:t>
            </a:r>
            <a:endParaRPr lang="en-US" altLang="zh-TW" sz="2000" b="0" dirty="0" smtClean="0">
              <a:latin typeface="+mj-ea"/>
              <a:ea typeface="+mj-ea"/>
            </a:endParaRPr>
          </a:p>
          <a:p>
            <a:pPr eaLnBrk="0" hangingPunct="0">
              <a:lnSpc>
                <a:spcPct val="150000"/>
              </a:lnSpc>
            </a:pPr>
            <a:r>
              <a:rPr lang="zh-TW" altLang="en-US" sz="2000" b="0" dirty="0" smtClean="0">
                <a:latin typeface="+mj-ea"/>
                <a:ea typeface="+mj-ea"/>
              </a:rPr>
              <a:t>同</a:t>
            </a:r>
            <a:r>
              <a:rPr lang="zh-TW" altLang="en-US" sz="2000" b="0" dirty="0">
                <a:latin typeface="+mj-ea"/>
                <a:ea typeface="+mj-ea"/>
              </a:rPr>
              <a:t>時期該類型保存情況最</a:t>
            </a:r>
            <a:r>
              <a:rPr lang="zh-TW" altLang="en-US" sz="2000" b="0" dirty="0" smtClean="0">
                <a:latin typeface="+mj-ea"/>
                <a:ea typeface="+mj-ea"/>
              </a:rPr>
              <a:t>完整</a:t>
            </a:r>
            <a:endParaRPr lang="en-US" altLang="zh-TW" sz="2000" b="0" dirty="0" smtClean="0">
              <a:latin typeface="+mj-ea"/>
              <a:ea typeface="+mj-ea"/>
            </a:endParaRPr>
          </a:p>
          <a:p>
            <a:pPr eaLnBrk="0" hangingPunct="0">
              <a:lnSpc>
                <a:spcPct val="150000"/>
              </a:lnSpc>
            </a:pPr>
            <a:r>
              <a:rPr lang="zh-TW" altLang="en-US" sz="2000" b="0" dirty="0" smtClean="0">
                <a:latin typeface="+mj-ea"/>
                <a:ea typeface="+mj-ea"/>
              </a:rPr>
              <a:t>者</a:t>
            </a:r>
            <a:r>
              <a:rPr lang="zh-TW" altLang="en-US" sz="2000" b="0" dirty="0">
                <a:latin typeface="+mj-ea"/>
                <a:ea typeface="+mj-ea"/>
              </a:rPr>
              <a:t>。市長公館原是日籍眼科</a:t>
            </a:r>
            <a:r>
              <a:rPr lang="zh-TW" altLang="en-US" sz="2000" b="0" dirty="0" smtClean="0">
                <a:latin typeface="+mj-ea"/>
                <a:ea typeface="+mj-ea"/>
              </a:rPr>
              <a:t>醫</a:t>
            </a:r>
            <a:endParaRPr lang="en-US" altLang="zh-TW" sz="2000" b="0" dirty="0" smtClean="0">
              <a:latin typeface="+mj-ea"/>
              <a:ea typeface="+mj-ea"/>
            </a:endParaRPr>
          </a:p>
          <a:p>
            <a:pPr eaLnBrk="0" hangingPunct="0">
              <a:lnSpc>
                <a:spcPct val="150000"/>
              </a:lnSpc>
            </a:pPr>
            <a:r>
              <a:rPr lang="zh-TW" altLang="en-US" sz="2000" b="0" dirty="0" smtClean="0">
                <a:latin typeface="+mj-ea"/>
                <a:ea typeface="+mj-ea"/>
              </a:rPr>
              <a:t>師</a:t>
            </a:r>
            <a:r>
              <a:rPr lang="zh-TW" altLang="en-US" sz="2000" b="0" dirty="0">
                <a:latin typeface="+mj-ea"/>
                <a:ea typeface="+mj-ea"/>
              </a:rPr>
              <a:t>宮原武熊所興建的別墅</a:t>
            </a:r>
            <a:r>
              <a:rPr lang="zh-TW" altLang="en-US" sz="2000" b="0" dirty="0" smtClean="0">
                <a:latin typeface="+mj-ea"/>
                <a:ea typeface="+mj-ea"/>
              </a:rPr>
              <a:t>住宅</a:t>
            </a:r>
            <a:endParaRPr lang="en-US" altLang="zh-TW" sz="2000" b="0" dirty="0" smtClean="0">
              <a:latin typeface="+mj-ea"/>
              <a:ea typeface="+mj-ea"/>
            </a:endParaRPr>
          </a:p>
          <a:p>
            <a:pPr eaLnBrk="0" hangingPunct="0">
              <a:lnSpc>
                <a:spcPct val="150000"/>
              </a:lnSpc>
            </a:pPr>
            <a:r>
              <a:rPr lang="zh-TW" altLang="en-US" sz="2000" b="0" dirty="0" smtClean="0">
                <a:latin typeface="+mj-ea"/>
                <a:ea typeface="+mj-ea"/>
              </a:rPr>
              <a:t>，</a:t>
            </a:r>
            <a:r>
              <a:rPr lang="zh-TW" altLang="en-US" sz="2000" b="0" dirty="0">
                <a:latin typeface="+mj-ea"/>
                <a:ea typeface="+mj-ea"/>
              </a:rPr>
              <a:t>是一棟古典與現代風格融</a:t>
            </a:r>
            <a:r>
              <a:rPr lang="zh-TW" altLang="en-US" sz="2000" b="0" dirty="0" smtClean="0">
                <a:latin typeface="+mj-ea"/>
                <a:ea typeface="+mj-ea"/>
              </a:rPr>
              <a:t>和</a:t>
            </a:r>
            <a:endParaRPr lang="en-US" altLang="zh-TW" sz="2000" b="0" dirty="0" smtClean="0">
              <a:latin typeface="+mj-ea"/>
              <a:ea typeface="+mj-ea"/>
            </a:endParaRPr>
          </a:p>
          <a:p>
            <a:pPr eaLnBrk="0" hangingPunct="0">
              <a:lnSpc>
                <a:spcPct val="150000"/>
              </a:lnSpc>
            </a:pPr>
            <a:r>
              <a:rPr lang="zh-TW" altLang="en-US" sz="2000" b="0" dirty="0" smtClean="0">
                <a:latin typeface="+mj-ea"/>
                <a:ea typeface="+mj-ea"/>
              </a:rPr>
              <a:t>的</a:t>
            </a:r>
            <a:r>
              <a:rPr lang="zh-TW" altLang="en-US" sz="2000" b="0" dirty="0">
                <a:latin typeface="+mj-ea"/>
                <a:ea typeface="+mj-ea"/>
              </a:rPr>
              <a:t>建築物。戰後，日人遭</a:t>
            </a:r>
            <a:r>
              <a:rPr lang="zh-TW" altLang="en-US" sz="2000" b="0" dirty="0" smtClean="0">
                <a:latin typeface="+mj-ea"/>
                <a:ea typeface="+mj-ea"/>
              </a:rPr>
              <a:t>遣返</a:t>
            </a:r>
            <a:endParaRPr lang="en-US" altLang="zh-TW" sz="2000" b="0" dirty="0" smtClean="0">
              <a:latin typeface="+mj-ea"/>
              <a:ea typeface="+mj-ea"/>
            </a:endParaRPr>
          </a:p>
          <a:p>
            <a:pPr eaLnBrk="0" hangingPunct="0">
              <a:lnSpc>
                <a:spcPct val="150000"/>
              </a:lnSpc>
            </a:pPr>
            <a:r>
              <a:rPr lang="zh-TW" altLang="en-US" sz="2000" b="0" dirty="0" smtClean="0">
                <a:latin typeface="+mj-ea"/>
                <a:ea typeface="+mj-ea"/>
              </a:rPr>
              <a:t>回國</a:t>
            </a:r>
            <a:r>
              <a:rPr lang="zh-TW" altLang="en-US" sz="2000" b="0" dirty="0">
                <a:latin typeface="+mj-ea"/>
                <a:ea typeface="+mj-ea"/>
              </a:rPr>
              <a:t>，而這棟別墅則由台中市政府接收，做為市長公館使用</a:t>
            </a:r>
            <a:r>
              <a:rPr lang="zh-TW" altLang="en-US" sz="2000" b="0" dirty="0" smtClean="0">
                <a:latin typeface="+mj-ea"/>
                <a:ea typeface="+mj-ea"/>
              </a:rPr>
              <a:t>。</a:t>
            </a:r>
            <a:endParaRPr lang="en-US" altLang="zh-TW" sz="2000" b="0" dirty="0" smtClean="0">
              <a:latin typeface="+mj-ea"/>
              <a:ea typeface="+mj-ea"/>
            </a:endParaRPr>
          </a:p>
          <a:p>
            <a:pPr eaLnBrk="0" hangingPunct="0">
              <a:lnSpc>
                <a:spcPct val="150000"/>
              </a:lnSpc>
            </a:pPr>
            <a:r>
              <a:rPr lang="zh-TW" altLang="en-US" sz="2000" dirty="0" smtClean="0">
                <a:latin typeface="+mj-ea"/>
                <a:ea typeface="+mj-ea"/>
              </a:rPr>
              <a:t>        胡志強</a:t>
            </a:r>
            <a:r>
              <a:rPr lang="zh-TW" altLang="en-US" sz="2000" dirty="0">
                <a:latin typeface="+mj-ea"/>
                <a:ea typeface="+mj-ea"/>
              </a:rPr>
              <a:t>市長上任後為提升台中市文藝氣息，決定移作藝文活動空間使用。秉持台中市長推動文化藝術美意，以及歷史古蹟活化、再利用的理念，歷經歷史建物的修復，台中市長公館於</a:t>
            </a:r>
            <a:r>
              <a:rPr lang="en-US" altLang="zh-TW" sz="2000" dirty="0">
                <a:latin typeface="+mj-ea"/>
                <a:ea typeface="+mj-ea"/>
              </a:rPr>
              <a:t>2004</a:t>
            </a:r>
            <a:r>
              <a:rPr lang="zh-TW" altLang="en-US" sz="2000" dirty="0">
                <a:latin typeface="+mj-ea"/>
                <a:ea typeface="+mj-ea"/>
              </a:rPr>
              <a:t>年</a:t>
            </a:r>
            <a:r>
              <a:rPr lang="en-US" altLang="zh-TW" sz="2000" dirty="0">
                <a:latin typeface="+mj-ea"/>
                <a:ea typeface="+mj-ea"/>
              </a:rPr>
              <a:t>1</a:t>
            </a:r>
            <a:r>
              <a:rPr lang="zh-TW" altLang="en-US" sz="2000" dirty="0">
                <a:latin typeface="+mj-ea"/>
                <a:ea typeface="+mj-ea"/>
              </a:rPr>
              <a:t>月</a:t>
            </a:r>
            <a:r>
              <a:rPr lang="en-US" altLang="zh-TW" sz="2000" dirty="0">
                <a:latin typeface="+mj-ea"/>
                <a:ea typeface="+mj-ea"/>
              </a:rPr>
              <a:t>1</a:t>
            </a:r>
            <a:r>
              <a:rPr lang="zh-TW" altLang="en-US" sz="2000" dirty="0">
                <a:latin typeface="+mj-ea"/>
                <a:ea typeface="+mj-ea"/>
              </a:rPr>
              <a:t>日正式開幕，免費開放給民眾參觀。市長公館的歷任市長辦公室，呈現不同年代的市政風華與收藏，包含台中市長珍貴的童年收藏照片、英國牛津大學畢業照、與夫人同遊的照片。</a:t>
            </a:r>
            <a:endParaRPr lang="zh-TW" altLang="en-US" sz="2000" b="0" dirty="0">
              <a:latin typeface="+mj-ea"/>
              <a:ea typeface="+mj-ea"/>
            </a:endParaRPr>
          </a:p>
        </p:txBody>
      </p:sp>
      <p:pic>
        <p:nvPicPr>
          <p:cNvPr id="5" name="Picture 8" descr="Dscn6038"/>
          <p:cNvPicPr>
            <a:picLocks noChangeAspect="1" noChangeArrowheads="1"/>
          </p:cNvPicPr>
          <p:nvPr/>
        </p:nvPicPr>
        <p:blipFill>
          <a:blip r:embed="rId2" cstate="print"/>
          <a:srcRect/>
          <a:stretch>
            <a:fillRect/>
          </a:stretch>
        </p:blipFill>
        <p:spPr bwMode="auto">
          <a:xfrm>
            <a:off x="3779912" y="1282138"/>
            <a:ext cx="3437459" cy="2578910"/>
          </a:xfrm>
          <a:prstGeom prst="rect">
            <a:avLst/>
          </a:prstGeom>
          <a:noFill/>
          <a:ln w="9525">
            <a:noFill/>
            <a:miter lim="800000"/>
            <a:headEnd/>
            <a:tailEnd/>
          </a:ln>
        </p:spPr>
      </p:pic>
      <p:pic>
        <p:nvPicPr>
          <p:cNvPr id="6" name="Picture 11" descr="1643663240"/>
          <p:cNvPicPr>
            <a:picLocks noChangeAspect="1" noChangeArrowheads="1"/>
          </p:cNvPicPr>
          <p:nvPr/>
        </p:nvPicPr>
        <p:blipFill>
          <a:blip r:embed="rId3" cstate="print"/>
          <a:srcRect/>
          <a:stretch>
            <a:fillRect/>
          </a:stretch>
        </p:blipFill>
        <p:spPr bwMode="auto">
          <a:xfrm>
            <a:off x="6372200" y="1282139"/>
            <a:ext cx="2729345" cy="2578910"/>
          </a:xfrm>
          <a:prstGeom prst="rect">
            <a:avLst/>
          </a:prstGeom>
          <a:noFill/>
          <a:ln w="9525">
            <a:noFill/>
            <a:miter lim="800000"/>
            <a:headEnd/>
            <a:tailEnd/>
          </a:ln>
        </p:spPr>
      </p:pic>
      <p:sp>
        <p:nvSpPr>
          <p:cNvPr id="7" name="文字版面配置區 25"/>
          <p:cNvSpPr>
            <a:spLocks/>
          </p:cNvSpPr>
          <p:nvPr/>
        </p:nvSpPr>
        <p:spPr bwMode="auto">
          <a:xfrm>
            <a:off x="164105" y="450625"/>
            <a:ext cx="1584423" cy="503337"/>
          </a:xfrm>
          <a:prstGeom prst="rect">
            <a:avLst/>
          </a:prstGeom>
          <a:noFill/>
          <a:ln>
            <a:noFill/>
          </a:ln>
          <a:scene3d>
            <a:camera prst="orthographicFront"/>
            <a:lightRig rig="threePt" dir="t"/>
          </a:scene3d>
          <a:sp3d>
            <a:bevelT/>
          </a:sp3d>
        </p:spPr>
        <p:txBody>
          <a:bodyPr lIns="45720" rIns="45720"/>
          <a:lstStyle/>
          <a:p>
            <a:pPr algn="ctr">
              <a:spcBef>
                <a:spcPct val="20000"/>
              </a:spcBef>
              <a:buClr>
                <a:schemeClr val="accent1"/>
              </a:buClr>
              <a:buSzPct val="80000"/>
              <a:defRPr/>
            </a:pPr>
            <a:r>
              <a:rPr lang="zh-TW" altLang="en-US" sz="2800" b="1" dirty="0" smtClean="0">
                <a:solidFill>
                  <a:srgbClr val="FF0000"/>
                </a:solidFill>
                <a:effectLst>
                  <a:outerShdw blurRad="38100" dist="38100" dir="2700000" algn="tl">
                    <a:srgbClr val="000000">
                      <a:alpha val="43137"/>
                    </a:srgbClr>
                  </a:outerShdw>
                </a:effectLst>
                <a:ea typeface="微軟正黑體" pitchFamily="34" charset="-120"/>
              </a:rPr>
              <a:t>市長公館</a:t>
            </a:r>
            <a:endParaRPr lang="zh-TW" altLang="en-US" sz="2800" b="1" dirty="0">
              <a:solidFill>
                <a:srgbClr val="FF0000"/>
              </a:solidFill>
              <a:effectLst>
                <a:outerShdw blurRad="38100" dist="38100" dir="2700000" algn="tl">
                  <a:srgbClr val="000000">
                    <a:alpha val="43137"/>
                  </a:srgbClr>
                </a:outerShdw>
              </a:effectLst>
              <a:ea typeface="微軟正黑體" pitchFamily="34" charset="-120"/>
            </a:endParaRPr>
          </a:p>
        </p:txBody>
      </p:sp>
      <p:sp>
        <p:nvSpPr>
          <p:cNvPr id="8" name="矩形 7"/>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828" y="369332"/>
            <a:ext cx="174942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8" descr="台中旅遊‧市長公館"/>
          <p:cNvPicPr>
            <a:picLocks noChangeAspect="1" noChangeArrowheads="1"/>
          </p:cNvPicPr>
          <p:nvPr/>
        </p:nvPicPr>
        <p:blipFill>
          <a:blip r:embed="rId2" cstate="print"/>
          <a:srcRect/>
          <a:stretch>
            <a:fillRect/>
          </a:stretch>
        </p:blipFill>
        <p:spPr bwMode="auto">
          <a:xfrm>
            <a:off x="3196098" y="1063053"/>
            <a:ext cx="2904136" cy="2178968"/>
          </a:xfrm>
          <a:prstGeom prst="rect">
            <a:avLst/>
          </a:prstGeom>
          <a:noFill/>
          <a:ln w="9525">
            <a:noFill/>
            <a:miter lim="800000"/>
            <a:headEnd/>
            <a:tailEnd/>
          </a:ln>
        </p:spPr>
      </p:pic>
      <p:sp>
        <p:nvSpPr>
          <p:cNvPr id="4" name="文字版面配置區 25"/>
          <p:cNvSpPr>
            <a:spLocks/>
          </p:cNvSpPr>
          <p:nvPr/>
        </p:nvSpPr>
        <p:spPr bwMode="auto">
          <a:xfrm>
            <a:off x="35496" y="476672"/>
            <a:ext cx="2987824" cy="504056"/>
          </a:xfrm>
          <a:prstGeom prst="rect">
            <a:avLst/>
          </a:prstGeom>
          <a:noFill/>
          <a:ln>
            <a:noFill/>
          </a:ln>
          <a:scene3d>
            <a:camera prst="orthographicFront"/>
            <a:lightRig rig="threePt" dir="t"/>
          </a:scene3d>
          <a:sp3d>
            <a:bevelT/>
          </a:sp3d>
        </p:spPr>
        <p:txBody>
          <a:bodyPr lIns="45720" rIns="45720"/>
          <a:lstStyle/>
          <a:p>
            <a:pPr>
              <a:spcBef>
                <a:spcPct val="20000"/>
              </a:spcBef>
              <a:buClr>
                <a:schemeClr val="accent1"/>
              </a:buClr>
              <a:buSzPct val="80000"/>
              <a:defRPr/>
            </a:pPr>
            <a:r>
              <a:rPr lang="zh-TW" altLang="en-US" sz="2800" b="1" dirty="0">
                <a:solidFill>
                  <a:srgbClr val="FF0000"/>
                </a:solidFill>
                <a:effectLst>
                  <a:outerShdw blurRad="38100" dist="38100" dir="2700000" algn="tl">
                    <a:srgbClr val="000000">
                      <a:alpha val="43137"/>
                    </a:srgbClr>
                  </a:outerShdw>
                </a:effectLst>
                <a:ea typeface="微軟正黑體" pitchFamily="34" charset="-120"/>
              </a:rPr>
              <a:t>市長</a:t>
            </a:r>
            <a:r>
              <a:rPr lang="zh-TW" altLang="en-US" sz="2800" b="1" dirty="0" smtClean="0">
                <a:solidFill>
                  <a:srgbClr val="FF0000"/>
                </a:solidFill>
                <a:effectLst>
                  <a:outerShdw blurRad="38100" dist="38100" dir="2700000" algn="tl">
                    <a:srgbClr val="000000">
                      <a:alpha val="43137"/>
                    </a:srgbClr>
                  </a:outerShdw>
                </a:effectLst>
                <a:ea typeface="微軟正黑體" pitchFamily="34" charset="-120"/>
              </a:rPr>
              <a:t>公館－</a:t>
            </a:r>
            <a:r>
              <a:rPr lang="zh-TW" altLang="en-US" sz="2000" b="1" dirty="0" smtClean="0">
                <a:solidFill>
                  <a:schemeClr val="accent6">
                    <a:lumMod val="75000"/>
                  </a:schemeClr>
                </a:solidFill>
                <a:ea typeface="微軟正黑體" pitchFamily="34" charset="-120"/>
              </a:rPr>
              <a:t>創意公館</a:t>
            </a:r>
            <a:endParaRPr lang="zh-TW" altLang="en-US" sz="2000" b="1" dirty="0">
              <a:solidFill>
                <a:schemeClr val="accent6">
                  <a:lumMod val="75000"/>
                </a:schemeClr>
              </a:solidFill>
              <a:ea typeface="微軟正黑體" pitchFamily="34" charset="-120"/>
            </a:endParaRPr>
          </a:p>
        </p:txBody>
      </p:sp>
      <p:sp>
        <p:nvSpPr>
          <p:cNvPr id="6" name="Rectangle 16"/>
          <p:cNvSpPr>
            <a:spLocks noChangeArrowheads="1"/>
          </p:cNvSpPr>
          <p:nvPr/>
        </p:nvSpPr>
        <p:spPr bwMode="auto">
          <a:xfrm>
            <a:off x="323725" y="3380507"/>
            <a:ext cx="8640763" cy="3000821"/>
          </a:xfrm>
          <a:prstGeom prst="rect">
            <a:avLst/>
          </a:prstGeom>
          <a:noFill/>
          <a:ln w="9525">
            <a:noFill/>
            <a:miter lim="800000"/>
            <a:headEnd/>
            <a:tailEnd/>
          </a:ln>
        </p:spPr>
        <p:txBody>
          <a:bodyPr anchor="ctr">
            <a:spAutoFit/>
          </a:bodyPr>
          <a:lstStyle/>
          <a:p>
            <a:pPr eaLnBrk="0" hangingPunct="0">
              <a:lnSpc>
                <a:spcPct val="150000"/>
              </a:lnSpc>
            </a:pPr>
            <a:r>
              <a:rPr lang="zh-TW" altLang="en-US" b="0" dirty="0">
                <a:latin typeface="+mj-ea"/>
                <a:ea typeface="+mj-ea"/>
              </a:rPr>
              <a:t>一、二樓大廳將不定時舉辦藝術主題展覽，喜愛藝術氛圍的民眾，千萬不要辜負政府對藝術文化推動的美意，每一位造訪的民眾，都一定能能體驗到</a:t>
            </a:r>
            <a:r>
              <a:rPr lang="en-US" altLang="zh-TW" b="0" dirty="0">
                <a:latin typeface="+mj-ea"/>
                <a:ea typeface="+mj-ea"/>
              </a:rPr>
              <a:t>〝</a:t>
            </a:r>
            <a:r>
              <a:rPr lang="zh-TW" altLang="en-US" b="0" dirty="0">
                <a:latin typeface="+mj-ea"/>
                <a:ea typeface="+mj-ea"/>
              </a:rPr>
              <a:t>進來坐一坐，生活真的很不一樣</a:t>
            </a:r>
            <a:r>
              <a:rPr lang="en-US" altLang="zh-TW" b="0" dirty="0">
                <a:latin typeface="+mj-ea"/>
                <a:ea typeface="+mj-ea"/>
              </a:rPr>
              <a:t>〞</a:t>
            </a:r>
            <a:r>
              <a:rPr lang="zh-TW" altLang="en-US" b="0" dirty="0">
                <a:latin typeface="+mj-ea"/>
                <a:ea typeface="+mj-ea"/>
              </a:rPr>
              <a:t>的藝文新空間，因為藝術可以如此生活化，生活可以如此藝術化。面對未來發展，台中市長公館擬定不同主題之下，建構台中市為一國際文化城的目標，爭取更多國際藝術活動在台中市展演，分年度逐步鋪排進而與國際接軌。同時亦突顯出市長公館再利用小兵力大功的角色之重要性，使台中市順利邁向國際化，以不負台中文化城的美名。</a:t>
            </a:r>
          </a:p>
        </p:txBody>
      </p:sp>
      <p:pic>
        <p:nvPicPr>
          <p:cNvPr id="7" name="Picture 20" descr="image512"/>
          <p:cNvPicPr>
            <a:picLocks noChangeAspect="1" noChangeArrowheads="1"/>
          </p:cNvPicPr>
          <p:nvPr/>
        </p:nvPicPr>
        <p:blipFill>
          <a:blip r:embed="rId3" cstate="print"/>
          <a:srcRect/>
          <a:stretch>
            <a:fillRect/>
          </a:stretch>
        </p:blipFill>
        <p:spPr bwMode="auto">
          <a:xfrm>
            <a:off x="4939739" y="1425035"/>
            <a:ext cx="1021539" cy="1660303"/>
          </a:xfrm>
          <a:prstGeom prst="ellipse">
            <a:avLst/>
          </a:prstGeom>
          <a:ln w="952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31" descr="ap_F23_20080423011348645"/>
          <p:cNvPicPr>
            <a:picLocks noChangeAspect="1" noChangeArrowheads="1"/>
          </p:cNvPicPr>
          <p:nvPr/>
        </p:nvPicPr>
        <p:blipFill>
          <a:blip r:embed="rId4" cstate="print"/>
          <a:srcRect/>
          <a:stretch>
            <a:fillRect/>
          </a:stretch>
        </p:blipFill>
        <p:spPr bwMode="auto">
          <a:xfrm>
            <a:off x="6135250" y="1063053"/>
            <a:ext cx="2900146" cy="2174679"/>
          </a:xfrm>
          <a:prstGeom prst="rect">
            <a:avLst/>
          </a:prstGeom>
          <a:noFill/>
          <a:ln w="9525">
            <a:noFill/>
            <a:miter lim="800000"/>
            <a:headEnd/>
            <a:tailEnd/>
          </a:ln>
        </p:spPr>
      </p:pic>
      <p:pic>
        <p:nvPicPr>
          <p:cNvPr id="11" name="Picture 13" descr="ap_F23_20080423125908372"/>
          <p:cNvPicPr>
            <a:picLocks noChangeAspect="1" noChangeArrowheads="1"/>
          </p:cNvPicPr>
          <p:nvPr/>
        </p:nvPicPr>
        <p:blipFill>
          <a:blip r:embed="rId5" cstate="print"/>
          <a:srcRect/>
          <a:stretch>
            <a:fillRect/>
          </a:stretch>
        </p:blipFill>
        <p:spPr bwMode="auto">
          <a:xfrm>
            <a:off x="179513" y="1063053"/>
            <a:ext cx="2952328" cy="2214247"/>
          </a:xfrm>
          <a:prstGeom prst="rect">
            <a:avLst/>
          </a:prstGeom>
          <a:noFill/>
          <a:ln w="9525">
            <a:noFill/>
            <a:miter lim="800000"/>
            <a:headEnd/>
            <a:tailEnd/>
          </a:ln>
        </p:spPr>
      </p:pic>
      <p:pic>
        <p:nvPicPr>
          <p:cNvPr id="12" name="Picture 32" descr="ap_F23_20080423125905242"/>
          <p:cNvPicPr>
            <a:picLocks noChangeAspect="1" noChangeArrowheads="1"/>
          </p:cNvPicPr>
          <p:nvPr/>
        </p:nvPicPr>
        <p:blipFill>
          <a:blip r:embed="rId6" cstate="print"/>
          <a:srcRect/>
          <a:stretch>
            <a:fillRect/>
          </a:stretch>
        </p:blipFill>
        <p:spPr bwMode="auto">
          <a:xfrm>
            <a:off x="835214" y="1425035"/>
            <a:ext cx="1192810" cy="1592673"/>
          </a:xfrm>
          <a:prstGeom prst="ellipse">
            <a:avLst/>
          </a:prstGeom>
          <a:ln w="952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矩形 12"/>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25"/>
          <p:cNvSpPr>
            <a:spLocks/>
          </p:cNvSpPr>
          <p:nvPr/>
        </p:nvSpPr>
        <p:spPr bwMode="auto">
          <a:xfrm>
            <a:off x="-36512" y="333375"/>
            <a:ext cx="1944688" cy="647700"/>
          </a:xfrm>
          <a:prstGeom prst="rect">
            <a:avLst/>
          </a:prstGeom>
          <a:noFill/>
          <a:ln>
            <a:noFill/>
          </a:ln>
          <a:scene3d>
            <a:camera prst="orthographicFront"/>
            <a:lightRig rig="threePt" dir="t"/>
          </a:scene3d>
          <a:sp3d>
            <a:bevelT/>
          </a:sp3d>
        </p:spPr>
        <p:txBody>
          <a:bodyPr lIns="45720" rIns="45720"/>
          <a:lstStyle/>
          <a:p>
            <a:pPr algn="ctr">
              <a:spcBef>
                <a:spcPct val="20000"/>
              </a:spcBef>
              <a:buClr>
                <a:schemeClr val="accent1"/>
              </a:buClr>
              <a:buSzPct val="80000"/>
              <a:defRPr/>
            </a:pPr>
            <a:r>
              <a:rPr lang="zh-TW" altLang="en-US" sz="2800" b="1" dirty="0">
                <a:solidFill>
                  <a:srgbClr val="FF0000"/>
                </a:solidFill>
                <a:effectLst>
                  <a:outerShdw blurRad="38100" dist="38100" dir="2700000" algn="tl">
                    <a:srgbClr val="000000">
                      <a:alpha val="43137"/>
                    </a:srgbClr>
                  </a:outerShdw>
                </a:effectLst>
                <a:ea typeface="微軟正黑體" pitchFamily="34" charset="-120"/>
              </a:rPr>
              <a:t>台中酒廠</a:t>
            </a:r>
          </a:p>
        </p:txBody>
      </p:sp>
      <p:sp>
        <p:nvSpPr>
          <p:cNvPr id="6" name="Rectangle 4"/>
          <p:cNvSpPr>
            <a:spLocks noChangeArrowheads="1"/>
          </p:cNvSpPr>
          <p:nvPr/>
        </p:nvSpPr>
        <p:spPr bwMode="auto">
          <a:xfrm>
            <a:off x="142411" y="3118260"/>
            <a:ext cx="8928992" cy="3785652"/>
          </a:xfrm>
          <a:prstGeom prst="rect">
            <a:avLst/>
          </a:prstGeom>
          <a:noFill/>
          <a:ln w="9525">
            <a:noFill/>
            <a:miter lim="800000"/>
            <a:headEnd/>
            <a:tailEnd/>
          </a:ln>
        </p:spPr>
        <p:txBody>
          <a:bodyPr wrap="square">
            <a:spAutoFit/>
          </a:bodyPr>
          <a:lstStyle/>
          <a:p>
            <a:pPr>
              <a:lnSpc>
                <a:spcPct val="150000"/>
              </a:lnSpc>
            </a:pPr>
            <a:r>
              <a:rPr lang="zh-TW" altLang="en-US" sz="2000" b="0" dirty="0">
                <a:latin typeface="+mj-ea"/>
                <a:ea typeface="+mj-ea"/>
              </a:rPr>
              <a:t>公賣局第五酒廠舊區</a:t>
            </a:r>
            <a:r>
              <a:rPr lang="en-US" altLang="zh-TW" sz="2000" b="0" dirty="0">
                <a:latin typeface="+mj-ea"/>
                <a:ea typeface="+mj-ea"/>
              </a:rPr>
              <a:t>(</a:t>
            </a:r>
            <a:r>
              <a:rPr lang="zh-TW" altLang="en-US" sz="2000" b="0" dirty="0">
                <a:latin typeface="+mj-ea"/>
                <a:ea typeface="+mj-ea"/>
              </a:rPr>
              <a:t>舊稱：台中專賣支局</a:t>
            </a:r>
            <a:r>
              <a:rPr lang="en-US" altLang="zh-TW" sz="2000" b="0" dirty="0">
                <a:latin typeface="+mj-ea"/>
                <a:ea typeface="+mj-ea"/>
              </a:rPr>
              <a:t>)</a:t>
            </a:r>
            <a:r>
              <a:rPr lang="zh-TW" altLang="en-US" sz="2000" b="0" dirty="0">
                <a:latin typeface="+mj-ea"/>
                <a:ea typeface="+mj-ea"/>
              </a:rPr>
              <a:t>，興建者為日治時期西元</a:t>
            </a:r>
            <a:r>
              <a:rPr lang="en-US" altLang="zh-TW" sz="2000" b="0" dirty="0">
                <a:latin typeface="+mj-ea"/>
                <a:ea typeface="+mj-ea"/>
              </a:rPr>
              <a:t>1921</a:t>
            </a:r>
            <a:r>
              <a:rPr lang="zh-TW" altLang="en-US" sz="2000" b="0" dirty="0">
                <a:latin typeface="+mj-ea"/>
                <a:ea typeface="+mj-ea"/>
              </a:rPr>
              <a:t>年。台中酒廠原是「大正清酒株式會社台中工廠」，</a:t>
            </a:r>
            <a:r>
              <a:rPr lang="en-US" altLang="zh-TW" sz="2000" b="0" dirty="0">
                <a:latin typeface="+mj-ea"/>
                <a:ea typeface="+mj-ea"/>
              </a:rPr>
              <a:t>1922</a:t>
            </a:r>
            <a:r>
              <a:rPr lang="zh-TW" altLang="en-US" sz="2000" b="0" dirty="0">
                <a:latin typeface="+mj-ea"/>
                <a:ea typeface="+mj-ea"/>
              </a:rPr>
              <a:t>年</a:t>
            </a:r>
            <a:r>
              <a:rPr lang="en-US" altLang="zh-TW" sz="2000" b="0" dirty="0">
                <a:latin typeface="+mj-ea"/>
                <a:ea typeface="+mj-ea"/>
              </a:rPr>
              <a:t>7 </a:t>
            </a:r>
            <a:r>
              <a:rPr lang="zh-TW" altLang="en-US" sz="2000" b="0" dirty="0">
                <a:latin typeface="+mj-ea"/>
                <a:ea typeface="+mj-ea"/>
              </a:rPr>
              <a:t>月遭台灣總督府徵收，成為專賣局台中支局的台中工廠。徵收後日本</a:t>
            </a:r>
            <a:r>
              <a:rPr lang="zh-TW" altLang="en-US" sz="2000" b="0" dirty="0" smtClean="0">
                <a:latin typeface="+mj-ea"/>
                <a:ea typeface="+mj-ea"/>
              </a:rPr>
              <a:t>政府以</a:t>
            </a:r>
            <a:r>
              <a:rPr lang="zh-TW" altLang="en-US" sz="2000" b="0" dirty="0">
                <a:latin typeface="+mj-ea"/>
                <a:ea typeface="+mj-ea"/>
              </a:rPr>
              <a:t>科技化的生產方式大量製造產品。戰後，改隸公賣局台中辦事處及第五酒廠。區內保存至今的日治時期歷史建築物至少有</a:t>
            </a:r>
            <a:r>
              <a:rPr lang="en-US" altLang="zh-TW" sz="2000" b="0" dirty="0">
                <a:latin typeface="+mj-ea"/>
                <a:ea typeface="+mj-ea"/>
              </a:rPr>
              <a:t>7 </a:t>
            </a:r>
            <a:r>
              <a:rPr lang="zh-TW" altLang="en-US" sz="2000" b="0" dirty="0">
                <a:latin typeface="+mj-ea"/>
                <a:ea typeface="+mj-ea"/>
              </a:rPr>
              <a:t>號倉庫、鍋爐間、機電間、製酒工場、原料米倉庫、化驗室、碾米機房、成品倉庫、活動中心等</a:t>
            </a:r>
            <a:r>
              <a:rPr lang="en-US" altLang="zh-TW" sz="2000" b="0" dirty="0">
                <a:latin typeface="+mj-ea"/>
                <a:ea typeface="+mj-ea"/>
              </a:rPr>
              <a:t>9 </a:t>
            </a:r>
            <a:r>
              <a:rPr lang="zh-TW" altLang="en-US" sz="2000" b="0" dirty="0">
                <a:latin typeface="+mj-ea"/>
                <a:ea typeface="+mj-ea"/>
              </a:rPr>
              <a:t>座大型建築物</a:t>
            </a:r>
            <a:r>
              <a:rPr lang="zh-TW" altLang="en-US" sz="2000" b="0" dirty="0" smtClean="0">
                <a:latin typeface="+mj-ea"/>
                <a:ea typeface="+mj-ea"/>
              </a:rPr>
              <a:t>，見證</a:t>
            </a:r>
            <a:r>
              <a:rPr lang="zh-TW" altLang="en-US" sz="2000" b="0" dirty="0">
                <a:latin typeface="+mj-ea"/>
                <a:ea typeface="+mj-ea"/>
              </a:rPr>
              <a:t>日治時期至今台灣製酒產業發展的豐富歷史以外，以台中市而言，其區域保存之廣大和完整性，亦無出其右者。</a:t>
            </a:r>
          </a:p>
        </p:txBody>
      </p:sp>
      <p:pic>
        <p:nvPicPr>
          <p:cNvPr id="7" name="Picture 6" descr="p8-03"/>
          <p:cNvPicPr>
            <a:picLocks noChangeAspect="1" noChangeArrowheads="1"/>
          </p:cNvPicPr>
          <p:nvPr/>
        </p:nvPicPr>
        <p:blipFill>
          <a:blip r:embed="rId3" cstate="print"/>
          <a:srcRect/>
          <a:stretch>
            <a:fillRect/>
          </a:stretch>
        </p:blipFill>
        <p:spPr bwMode="auto">
          <a:xfrm>
            <a:off x="5321470" y="476672"/>
            <a:ext cx="3815119" cy="2618148"/>
          </a:xfrm>
          <a:prstGeom prst="rect">
            <a:avLst/>
          </a:prstGeom>
          <a:noFill/>
          <a:ln w="9525">
            <a:noFill/>
            <a:miter lim="800000"/>
            <a:headEnd/>
            <a:tailEnd/>
          </a:ln>
        </p:spPr>
      </p:pic>
      <p:sp>
        <p:nvSpPr>
          <p:cNvPr id="10" name="矩形 9"/>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pic>
        <p:nvPicPr>
          <p:cNvPr id="4" name="Picture 14" descr="DSC_0665"/>
          <p:cNvPicPr>
            <a:picLocks noChangeAspect="1" noChangeArrowheads="1"/>
          </p:cNvPicPr>
          <p:nvPr/>
        </p:nvPicPr>
        <p:blipFill>
          <a:blip r:embed="rId4" cstate="print"/>
          <a:srcRect/>
          <a:stretch>
            <a:fillRect/>
          </a:stretch>
        </p:blipFill>
        <p:spPr bwMode="auto">
          <a:xfrm>
            <a:off x="2051719" y="492107"/>
            <a:ext cx="3888432" cy="2602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Picture 7" descr="DSC_0676"/>
          <p:cNvPicPr>
            <a:picLocks noChangeAspect="1" noChangeArrowheads="1"/>
          </p:cNvPicPr>
          <p:nvPr/>
        </p:nvPicPr>
        <p:blipFill>
          <a:blip r:embed="rId3" cstate="print"/>
          <a:srcRect/>
          <a:stretch>
            <a:fillRect/>
          </a:stretch>
        </p:blipFill>
        <p:spPr bwMode="auto">
          <a:xfrm>
            <a:off x="180975" y="3775075"/>
            <a:ext cx="4606925" cy="3082925"/>
          </a:xfrm>
          <a:prstGeom prst="rect">
            <a:avLst/>
          </a:prstGeom>
          <a:noFill/>
          <a:ln w="9525">
            <a:noFill/>
            <a:miter lim="800000"/>
            <a:headEnd/>
            <a:tailEnd/>
          </a:ln>
        </p:spPr>
      </p:pic>
      <p:pic>
        <p:nvPicPr>
          <p:cNvPr id="5" name="Picture 5" descr="DSC_0688"/>
          <p:cNvPicPr>
            <a:picLocks noChangeAspect="1" noChangeArrowheads="1"/>
          </p:cNvPicPr>
          <p:nvPr/>
        </p:nvPicPr>
        <p:blipFill>
          <a:blip r:embed="rId4" cstate="print"/>
          <a:srcRect/>
          <a:stretch>
            <a:fillRect/>
          </a:stretch>
        </p:blipFill>
        <p:spPr bwMode="auto">
          <a:xfrm>
            <a:off x="3279775" y="-15875"/>
            <a:ext cx="5900738" cy="3949700"/>
          </a:xfrm>
          <a:prstGeom prst="rect">
            <a:avLst/>
          </a:prstGeom>
          <a:noFill/>
          <a:ln w="9525">
            <a:noFill/>
            <a:miter lim="800000"/>
            <a:headEnd/>
            <a:tailEnd/>
          </a:ln>
        </p:spPr>
      </p:pic>
      <p:pic>
        <p:nvPicPr>
          <p:cNvPr id="6" name="Picture 4" descr="DSC_0668"/>
          <p:cNvPicPr>
            <a:picLocks noChangeAspect="1" noChangeArrowheads="1"/>
          </p:cNvPicPr>
          <p:nvPr/>
        </p:nvPicPr>
        <p:blipFill>
          <a:blip r:embed="rId5" cstate="print"/>
          <a:srcRect/>
          <a:stretch>
            <a:fillRect/>
          </a:stretch>
        </p:blipFill>
        <p:spPr bwMode="auto">
          <a:xfrm>
            <a:off x="144463" y="981075"/>
            <a:ext cx="3132137" cy="2990850"/>
          </a:xfrm>
          <a:prstGeom prst="rect">
            <a:avLst/>
          </a:prstGeom>
          <a:noFill/>
          <a:ln w="9525">
            <a:noFill/>
            <a:miter lim="800000"/>
            <a:headEnd/>
            <a:tailEnd/>
          </a:ln>
        </p:spPr>
      </p:pic>
      <p:sp>
        <p:nvSpPr>
          <p:cNvPr id="7" name="文字版面配置區 25"/>
          <p:cNvSpPr>
            <a:spLocks/>
          </p:cNvSpPr>
          <p:nvPr/>
        </p:nvSpPr>
        <p:spPr bwMode="auto">
          <a:xfrm>
            <a:off x="0" y="404664"/>
            <a:ext cx="2664295" cy="504056"/>
          </a:xfrm>
          <a:prstGeom prst="rect">
            <a:avLst/>
          </a:prstGeom>
          <a:noFill/>
          <a:ln>
            <a:noFill/>
          </a:ln>
          <a:scene3d>
            <a:camera prst="orthographicFront"/>
            <a:lightRig rig="threePt" dir="t"/>
          </a:scene3d>
          <a:sp3d>
            <a:bevelT/>
          </a:sp3d>
        </p:spPr>
        <p:txBody>
          <a:bodyPr lIns="45720" rIns="45720"/>
          <a:lstStyle/>
          <a:p>
            <a:pPr>
              <a:spcBef>
                <a:spcPct val="20000"/>
              </a:spcBef>
              <a:buClr>
                <a:schemeClr val="accent1"/>
              </a:buClr>
              <a:buSzPct val="80000"/>
              <a:defRPr/>
            </a:pPr>
            <a:r>
              <a:rPr lang="zh-TW" altLang="en-US" sz="2800" b="1" dirty="0">
                <a:solidFill>
                  <a:srgbClr val="FF0000"/>
                </a:solidFill>
                <a:effectLst>
                  <a:outerShdw blurRad="38100" dist="38100" dir="2700000" algn="tl">
                    <a:srgbClr val="000000">
                      <a:alpha val="43137"/>
                    </a:srgbClr>
                  </a:outerShdw>
                </a:effectLst>
                <a:ea typeface="微軟正黑體" pitchFamily="34" charset="-120"/>
              </a:rPr>
              <a:t>台中創意文化區</a:t>
            </a:r>
          </a:p>
        </p:txBody>
      </p:sp>
      <p:sp>
        <p:nvSpPr>
          <p:cNvPr id="8" name="矩形 6"/>
          <p:cNvSpPr>
            <a:spLocks noChangeArrowheads="1"/>
          </p:cNvSpPr>
          <p:nvPr/>
        </p:nvSpPr>
        <p:spPr bwMode="auto">
          <a:xfrm>
            <a:off x="4788024" y="6300609"/>
            <a:ext cx="4355976" cy="584775"/>
          </a:xfrm>
          <a:prstGeom prst="rect">
            <a:avLst/>
          </a:prstGeom>
          <a:noFill/>
          <a:ln w="9525">
            <a:noFill/>
            <a:miter lim="800000"/>
            <a:headEnd/>
            <a:tailEnd/>
          </a:ln>
        </p:spPr>
        <p:txBody>
          <a:bodyPr wrap="square">
            <a:spAutoFit/>
          </a:bodyPr>
          <a:lstStyle/>
          <a:p>
            <a:r>
              <a:rPr lang="zh-TW" altLang="en-US" sz="1600" dirty="0">
                <a:solidFill>
                  <a:schemeClr val="accent6">
                    <a:lumMod val="75000"/>
                  </a:schemeClr>
                </a:solidFill>
                <a:latin typeface="+mj-ea"/>
                <a:ea typeface="+mj-ea"/>
              </a:rPr>
              <a:t>雅堂館為文化創意展覽場地，前身為米酒成品倉庫和半製品儲酒庫</a:t>
            </a:r>
          </a:p>
        </p:txBody>
      </p:sp>
      <p:sp>
        <p:nvSpPr>
          <p:cNvPr id="9" name="Rectangle 8"/>
          <p:cNvSpPr>
            <a:spLocks noChangeArrowheads="1"/>
          </p:cNvSpPr>
          <p:nvPr/>
        </p:nvSpPr>
        <p:spPr bwMode="auto">
          <a:xfrm>
            <a:off x="4931345" y="4077072"/>
            <a:ext cx="4177159" cy="2086725"/>
          </a:xfrm>
          <a:prstGeom prst="rect">
            <a:avLst/>
          </a:prstGeom>
          <a:noFill/>
          <a:ln w="9525">
            <a:noFill/>
            <a:miter lim="800000"/>
            <a:headEnd/>
            <a:tailEnd/>
          </a:ln>
        </p:spPr>
        <p:txBody>
          <a:bodyPr wrap="square">
            <a:spAutoFit/>
          </a:bodyPr>
          <a:lstStyle/>
          <a:p>
            <a:pPr>
              <a:lnSpc>
                <a:spcPct val="120000"/>
              </a:lnSpc>
            </a:pPr>
            <a:r>
              <a:rPr lang="en-US" altLang="zh-TW" b="0" dirty="0">
                <a:latin typeface="+mj-ea"/>
                <a:ea typeface="+mj-ea"/>
              </a:rPr>
              <a:t>1998</a:t>
            </a:r>
            <a:r>
              <a:rPr lang="zh-TW" altLang="en-US" b="0" dirty="0">
                <a:latin typeface="+mj-ea"/>
                <a:ea typeface="+mj-ea"/>
              </a:rPr>
              <a:t>年歇業至今，是目前國內現存五大酒廠中保存最完整的一個，文建會自接手以來，極力規劃為「文化創意園區」，並從</a:t>
            </a:r>
            <a:r>
              <a:rPr lang="en-US" altLang="zh-TW" b="0" dirty="0">
                <a:latin typeface="+mj-ea"/>
                <a:ea typeface="+mj-ea"/>
              </a:rPr>
              <a:t>40</a:t>
            </a:r>
            <a:r>
              <a:rPr lang="zh-TW" altLang="en-US" b="0" dirty="0">
                <a:latin typeface="+mj-ea"/>
                <a:ea typeface="+mj-ea"/>
              </a:rPr>
              <a:t>棟的酒廠建築，挑選</a:t>
            </a:r>
            <a:r>
              <a:rPr lang="en-US" altLang="zh-TW" b="0" dirty="0">
                <a:latin typeface="+mj-ea"/>
                <a:ea typeface="+mj-ea"/>
              </a:rPr>
              <a:t>8</a:t>
            </a:r>
            <a:r>
              <a:rPr lang="zh-TW" altLang="en-US" b="0" dirty="0">
                <a:latin typeface="+mj-ea"/>
                <a:ea typeface="+mj-ea"/>
              </a:rPr>
              <a:t>棟，規劃為工作坊、展覽空間、小型實驗劇場及多功能會議展演中心。</a:t>
            </a:r>
          </a:p>
        </p:txBody>
      </p:sp>
      <p:sp>
        <p:nvSpPr>
          <p:cNvPr id="10" name="矩形 9"/>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4" descr="P1000779.JPG"/>
          <p:cNvPicPr>
            <a:picLocks noChangeAspect="1"/>
          </p:cNvPicPr>
          <p:nvPr/>
        </p:nvPicPr>
        <p:blipFill>
          <a:blip r:embed="rId2" cstate="print"/>
          <a:srcRect/>
          <a:stretch>
            <a:fillRect/>
          </a:stretch>
        </p:blipFill>
        <p:spPr bwMode="auto">
          <a:xfrm>
            <a:off x="3707904" y="1268760"/>
            <a:ext cx="5219906" cy="3483720"/>
          </a:xfrm>
          <a:prstGeom prst="rect">
            <a:avLst/>
          </a:prstGeom>
          <a:noFill/>
          <a:ln w="9525">
            <a:noFill/>
            <a:miter lim="800000"/>
            <a:headEnd/>
            <a:tailEnd/>
          </a:ln>
        </p:spPr>
      </p:pic>
      <p:sp>
        <p:nvSpPr>
          <p:cNvPr id="5" name="文字方塊 4"/>
          <p:cNvSpPr txBox="1"/>
          <p:nvPr/>
        </p:nvSpPr>
        <p:spPr>
          <a:xfrm>
            <a:off x="107504" y="548680"/>
            <a:ext cx="1688283" cy="523220"/>
          </a:xfrm>
          <a:prstGeom prst="rect">
            <a:avLst/>
          </a:prstGeom>
          <a:noFill/>
          <a:scene3d>
            <a:camera prst="orthographicFront"/>
            <a:lightRig rig="threePt" dir="t"/>
          </a:scene3d>
          <a:sp3d>
            <a:bevelT/>
          </a:sp3d>
        </p:spPr>
        <p:txBody>
          <a:bodyPr wrap="none">
            <a:spAutoFit/>
          </a:bodyPr>
          <a:lstStyle/>
          <a:p>
            <a:pPr>
              <a:defRPr/>
            </a:pPr>
            <a:r>
              <a:rPr lang="en-US" altLang="zh-TW" sz="2800" b="1" dirty="0">
                <a:solidFill>
                  <a:srgbClr val="FF0000"/>
                </a:solidFill>
                <a:effectLst>
                  <a:outerShdw blurRad="38100" dist="38100" dir="2700000" algn="tl">
                    <a:srgbClr val="000000">
                      <a:alpha val="43137"/>
                    </a:srgbClr>
                  </a:outerShdw>
                </a:effectLst>
                <a:latin typeface="+mj-ea"/>
                <a:ea typeface="+mj-ea"/>
              </a:rPr>
              <a:t>20</a:t>
            </a:r>
            <a:r>
              <a:rPr lang="zh-TW" altLang="en-US" sz="2800" b="1" dirty="0">
                <a:solidFill>
                  <a:srgbClr val="FF0000"/>
                </a:solidFill>
                <a:effectLst>
                  <a:outerShdw blurRad="38100" dist="38100" dir="2700000" algn="tl">
                    <a:srgbClr val="000000">
                      <a:alpha val="43137"/>
                    </a:srgbClr>
                  </a:outerShdw>
                </a:effectLst>
                <a:latin typeface="+mj-ea"/>
                <a:ea typeface="+mj-ea"/>
              </a:rPr>
              <a:t>號倉庫</a:t>
            </a:r>
          </a:p>
        </p:txBody>
      </p:sp>
      <p:sp>
        <p:nvSpPr>
          <p:cNvPr id="6" name="矩形 5"/>
          <p:cNvSpPr>
            <a:spLocks noChangeArrowheads="1"/>
          </p:cNvSpPr>
          <p:nvPr/>
        </p:nvSpPr>
        <p:spPr bwMode="auto">
          <a:xfrm>
            <a:off x="72008" y="1196752"/>
            <a:ext cx="8964488" cy="5078313"/>
          </a:xfrm>
          <a:prstGeom prst="rect">
            <a:avLst/>
          </a:prstGeom>
          <a:noFill/>
          <a:ln w="9525">
            <a:noFill/>
            <a:miter lim="800000"/>
            <a:headEnd/>
            <a:tailEnd/>
          </a:ln>
        </p:spPr>
        <p:txBody>
          <a:bodyPr wrap="square">
            <a:spAutoFit/>
          </a:bodyPr>
          <a:lstStyle/>
          <a:p>
            <a:pPr>
              <a:lnSpc>
                <a:spcPct val="150000"/>
              </a:lnSpc>
            </a:pPr>
            <a:r>
              <a:rPr lang="en-US" altLang="zh-TW" sz="2400" b="0" dirty="0">
                <a:latin typeface="+mj-ea"/>
                <a:ea typeface="+mj-ea"/>
              </a:rPr>
              <a:t>1997</a:t>
            </a:r>
            <a:r>
              <a:rPr lang="zh-TW" altLang="en-US" sz="2400" b="0" dirty="0">
                <a:latin typeface="+mj-ea"/>
                <a:ea typeface="+mj-ea"/>
              </a:rPr>
              <a:t>年夏，文建會中部</a:t>
            </a:r>
            <a:r>
              <a:rPr lang="zh-TW" altLang="en-US" sz="2400" b="0" dirty="0" smtClean="0">
                <a:latin typeface="+mj-ea"/>
                <a:ea typeface="+mj-ea"/>
              </a:rPr>
              <a:t>辦</a:t>
            </a:r>
            <a:endParaRPr lang="en-US" altLang="zh-TW" sz="2400" b="0" dirty="0" smtClean="0">
              <a:latin typeface="+mj-ea"/>
              <a:ea typeface="+mj-ea"/>
            </a:endParaRPr>
          </a:p>
          <a:p>
            <a:pPr>
              <a:lnSpc>
                <a:spcPct val="150000"/>
              </a:lnSpc>
            </a:pPr>
            <a:r>
              <a:rPr lang="zh-TW" altLang="en-US" sz="2400" b="0" dirty="0" smtClean="0">
                <a:latin typeface="+mj-ea"/>
                <a:ea typeface="+mj-ea"/>
              </a:rPr>
              <a:t>公</a:t>
            </a:r>
            <a:r>
              <a:rPr lang="zh-TW" altLang="en-US" sz="2400" b="0" dirty="0">
                <a:latin typeface="+mj-ea"/>
                <a:ea typeface="+mj-ea"/>
              </a:rPr>
              <a:t>室的前身台灣省文化</a:t>
            </a:r>
            <a:r>
              <a:rPr lang="zh-TW" altLang="en-US" sz="2400" b="0" dirty="0" smtClean="0">
                <a:latin typeface="+mj-ea"/>
                <a:ea typeface="+mj-ea"/>
              </a:rPr>
              <a:t>處</a:t>
            </a:r>
            <a:endParaRPr lang="en-US" altLang="zh-TW" sz="2400" b="0" dirty="0" smtClean="0">
              <a:latin typeface="+mj-ea"/>
              <a:ea typeface="+mj-ea"/>
            </a:endParaRPr>
          </a:p>
          <a:p>
            <a:pPr>
              <a:lnSpc>
                <a:spcPct val="150000"/>
              </a:lnSpc>
            </a:pPr>
            <a:r>
              <a:rPr lang="zh-TW" altLang="en-US" sz="2400" b="0" dirty="0" smtClean="0">
                <a:latin typeface="+mj-ea"/>
                <a:ea typeface="+mj-ea"/>
              </a:rPr>
              <a:t>，</a:t>
            </a:r>
            <a:r>
              <a:rPr lang="zh-TW" altLang="en-US" sz="2400" b="0" dirty="0">
                <a:latin typeface="+mj-ea"/>
                <a:ea typeface="+mj-ea"/>
              </a:rPr>
              <a:t>委託東海大學建築系</a:t>
            </a:r>
            <a:r>
              <a:rPr lang="zh-TW" altLang="en-US" sz="2400" b="0" dirty="0" smtClean="0">
                <a:latin typeface="+mj-ea"/>
                <a:ea typeface="+mj-ea"/>
              </a:rPr>
              <a:t>進</a:t>
            </a:r>
            <a:endParaRPr lang="en-US" altLang="zh-TW" sz="2400" b="0" dirty="0" smtClean="0">
              <a:latin typeface="+mj-ea"/>
              <a:ea typeface="+mj-ea"/>
            </a:endParaRPr>
          </a:p>
          <a:p>
            <a:pPr>
              <a:lnSpc>
                <a:spcPct val="150000"/>
              </a:lnSpc>
            </a:pPr>
            <a:r>
              <a:rPr lang="zh-TW" altLang="en-US" sz="2400" b="0" dirty="0" smtClean="0">
                <a:latin typeface="+mj-ea"/>
                <a:ea typeface="+mj-ea"/>
              </a:rPr>
              <a:t>行</a:t>
            </a:r>
            <a:r>
              <a:rPr lang="zh-TW" altLang="en-US" sz="2400" b="0" dirty="0">
                <a:latin typeface="+mj-ea"/>
                <a:ea typeface="+mj-ea"/>
              </a:rPr>
              <a:t>中部地區閒置空間的</a:t>
            </a:r>
            <a:r>
              <a:rPr lang="zh-TW" altLang="en-US" sz="2400" b="0" dirty="0" smtClean="0">
                <a:latin typeface="+mj-ea"/>
                <a:ea typeface="+mj-ea"/>
              </a:rPr>
              <a:t>研</a:t>
            </a:r>
            <a:endParaRPr lang="en-US" altLang="zh-TW" sz="2400" b="0" dirty="0" smtClean="0">
              <a:latin typeface="+mj-ea"/>
              <a:ea typeface="+mj-ea"/>
            </a:endParaRPr>
          </a:p>
          <a:p>
            <a:pPr>
              <a:lnSpc>
                <a:spcPct val="150000"/>
              </a:lnSpc>
            </a:pPr>
            <a:r>
              <a:rPr lang="zh-TW" altLang="en-US" sz="2400" b="0" dirty="0" smtClean="0">
                <a:latin typeface="+mj-ea"/>
                <a:ea typeface="+mj-ea"/>
              </a:rPr>
              <a:t>究</a:t>
            </a:r>
            <a:r>
              <a:rPr lang="zh-TW" altLang="en-US" sz="2400" b="0" dirty="0">
                <a:latin typeface="+mj-ea"/>
                <a:ea typeface="+mj-ea"/>
              </a:rPr>
              <a:t>與規劃，發現鐵道</a:t>
            </a:r>
            <a:r>
              <a:rPr lang="zh-TW" altLang="en-US" sz="2400" b="0" dirty="0" smtClean="0">
                <a:latin typeface="+mj-ea"/>
                <a:ea typeface="+mj-ea"/>
              </a:rPr>
              <a:t>倉庫</a:t>
            </a:r>
            <a:endParaRPr lang="en-US" altLang="zh-TW" sz="2400" b="0" dirty="0" smtClean="0">
              <a:latin typeface="+mj-ea"/>
              <a:ea typeface="+mj-ea"/>
            </a:endParaRPr>
          </a:p>
          <a:p>
            <a:pPr>
              <a:lnSpc>
                <a:spcPct val="150000"/>
              </a:lnSpc>
            </a:pPr>
            <a:r>
              <a:rPr lang="zh-TW" altLang="en-US" sz="2400" b="0" dirty="0" smtClean="0">
                <a:latin typeface="+mj-ea"/>
                <a:ea typeface="+mj-ea"/>
              </a:rPr>
              <a:t>高大</a:t>
            </a:r>
            <a:r>
              <a:rPr lang="zh-TW" altLang="en-US" sz="2400" b="0" dirty="0">
                <a:latin typeface="+mj-ea"/>
                <a:ea typeface="+mj-ea"/>
              </a:rPr>
              <a:t>寬敞的室內空間</a:t>
            </a:r>
            <a:r>
              <a:rPr lang="zh-TW" altLang="en-US" sz="2400" b="0" dirty="0" smtClean="0">
                <a:latin typeface="+mj-ea"/>
                <a:ea typeface="+mj-ea"/>
              </a:rPr>
              <a:t>十分</a:t>
            </a:r>
            <a:endParaRPr lang="en-US" altLang="zh-TW" sz="2400" b="0" dirty="0" smtClean="0">
              <a:latin typeface="+mj-ea"/>
              <a:ea typeface="+mj-ea"/>
            </a:endParaRPr>
          </a:p>
          <a:p>
            <a:pPr>
              <a:lnSpc>
                <a:spcPct val="150000"/>
              </a:lnSpc>
            </a:pPr>
            <a:r>
              <a:rPr lang="zh-TW" altLang="en-US" sz="2400" b="0" dirty="0" smtClean="0">
                <a:latin typeface="+mj-ea"/>
                <a:ea typeface="+mj-ea"/>
              </a:rPr>
              <a:t>適合</a:t>
            </a:r>
            <a:r>
              <a:rPr lang="zh-TW" altLang="en-US" sz="2400" b="0" dirty="0">
                <a:latin typeface="+mj-ea"/>
                <a:ea typeface="+mj-ea"/>
              </a:rPr>
              <a:t>作為藝術創作與</a:t>
            </a:r>
            <a:r>
              <a:rPr lang="zh-TW" altLang="en-US" sz="2400" b="0" dirty="0" smtClean="0">
                <a:latin typeface="+mj-ea"/>
                <a:ea typeface="+mj-ea"/>
              </a:rPr>
              <a:t>展示</a:t>
            </a:r>
            <a:endParaRPr lang="en-US" altLang="zh-TW" sz="2400" b="0" dirty="0" smtClean="0">
              <a:latin typeface="+mj-ea"/>
              <a:ea typeface="+mj-ea"/>
            </a:endParaRPr>
          </a:p>
          <a:p>
            <a:pPr>
              <a:lnSpc>
                <a:spcPct val="150000"/>
              </a:lnSpc>
            </a:pPr>
            <a:r>
              <a:rPr lang="zh-TW" altLang="en-US" sz="2400" b="0" dirty="0" smtClean="0">
                <a:latin typeface="+mj-ea"/>
                <a:ea typeface="+mj-ea"/>
              </a:rPr>
              <a:t>使用</a:t>
            </a:r>
            <a:r>
              <a:rPr lang="zh-TW" altLang="en-US" sz="2400" b="0" dirty="0">
                <a:latin typeface="+mj-ea"/>
                <a:ea typeface="+mj-ea"/>
              </a:rPr>
              <a:t>，藉由具有流動功能的鐵道，更可將沿線倉庫串聯成一個極具特的藝術網絡。</a:t>
            </a:r>
          </a:p>
        </p:txBody>
      </p:sp>
      <p:sp>
        <p:nvSpPr>
          <p:cNvPr id="7" name="矩形 6"/>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dirty="0"/>
          </a:p>
        </p:txBody>
      </p:sp>
      <p:sp>
        <p:nvSpPr>
          <p:cNvPr id="4" name="文字方塊 3"/>
          <p:cNvSpPr txBox="1"/>
          <p:nvPr/>
        </p:nvSpPr>
        <p:spPr>
          <a:xfrm>
            <a:off x="0" y="548680"/>
            <a:ext cx="4211959" cy="523220"/>
          </a:xfrm>
          <a:prstGeom prst="rect">
            <a:avLst/>
          </a:prstGeom>
          <a:noFill/>
          <a:scene3d>
            <a:camera prst="orthographicFront"/>
            <a:lightRig rig="threePt" dir="t"/>
          </a:scene3d>
          <a:sp3d>
            <a:bevelT/>
          </a:sp3d>
        </p:spPr>
        <p:txBody>
          <a:bodyPr wrap="square">
            <a:spAutoFit/>
          </a:bodyPr>
          <a:lstStyle/>
          <a:p>
            <a:pPr>
              <a:defRPr/>
            </a:pPr>
            <a:r>
              <a:rPr lang="en-US" altLang="zh-TW" sz="2800" b="1" dirty="0">
                <a:solidFill>
                  <a:srgbClr val="FF0000"/>
                </a:solidFill>
                <a:effectLst>
                  <a:outerShdw blurRad="38100" dist="38100" dir="2700000" algn="tl">
                    <a:srgbClr val="000000">
                      <a:alpha val="43137"/>
                    </a:srgbClr>
                  </a:outerShdw>
                </a:effectLst>
                <a:latin typeface="+mj-ea"/>
                <a:ea typeface="+mj-ea"/>
              </a:rPr>
              <a:t>20</a:t>
            </a:r>
            <a:r>
              <a:rPr lang="zh-TW" altLang="en-US" sz="2800" b="1" dirty="0">
                <a:solidFill>
                  <a:srgbClr val="FF0000"/>
                </a:solidFill>
                <a:effectLst>
                  <a:outerShdw blurRad="38100" dist="38100" dir="2700000" algn="tl">
                    <a:srgbClr val="000000">
                      <a:alpha val="43137"/>
                    </a:srgbClr>
                  </a:outerShdw>
                </a:effectLst>
                <a:latin typeface="+mj-ea"/>
                <a:ea typeface="+mj-ea"/>
              </a:rPr>
              <a:t>號</a:t>
            </a:r>
            <a:r>
              <a:rPr lang="zh-TW" altLang="en-US" sz="2800" b="1" dirty="0" smtClean="0">
                <a:solidFill>
                  <a:srgbClr val="FF0000"/>
                </a:solidFill>
                <a:effectLst>
                  <a:outerShdw blurRad="38100" dist="38100" dir="2700000" algn="tl">
                    <a:srgbClr val="000000">
                      <a:alpha val="43137"/>
                    </a:srgbClr>
                  </a:outerShdw>
                </a:effectLst>
                <a:latin typeface="+mj-ea"/>
                <a:ea typeface="+mj-ea"/>
              </a:rPr>
              <a:t>倉庫－</a:t>
            </a:r>
            <a:r>
              <a:rPr lang="zh-TW" altLang="en-US" dirty="0" smtClean="0">
                <a:solidFill>
                  <a:schemeClr val="accent6">
                    <a:lumMod val="50000"/>
                  </a:schemeClr>
                </a:solidFill>
                <a:latin typeface="+mj-ea"/>
                <a:ea typeface="+mj-ea"/>
              </a:rPr>
              <a:t>鐵道藝術網絡台中站</a:t>
            </a:r>
            <a:endParaRPr lang="zh-TW" altLang="en-US" b="1" dirty="0">
              <a:solidFill>
                <a:schemeClr val="accent6">
                  <a:lumMod val="50000"/>
                </a:schemeClr>
              </a:solidFill>
              <a:effectLst>
                <a:outerShdw blurRad="38100" dist="38100" dir="2700000" algn="tl">
                  <a:srgbClr val="000000">
                    <a:alpha val="43137"/>
                  </a:srgbClr>
                </a:outerShdw>
              </a:effectLst>
              <a:latin typeface="+mj-ea"/>
              <a:ea typeface="+mj-ea"/>
            </a:endParaRPr>
          </a:p>
        </p:txBody>
      </p:sp>
      <p:pic>
        <p:nvPicPr>
          <p:cNvPr id="5" name="Picture 5" descr="P1000778"/>
          <p:cNvPicPr>
            <a:picLocks noChangeAspect="1" noChangeArrowheads="1"/>
          </p:cNvPicPr>
          <p:nvPr/>
        </p:nvPicPr>
        <p:blipFill>
          <a:blip r:embed="rId3" cstate="print">
            <a:lum bright="24000" contrast="24000"/>
            <a:extLst/>
          </a:blip>
          <a:srcRect/>
          <a:stretch>
            <a:fillRect/>
          </a:stretch>
        </p:blipFill>
        <p:spPr bwMode="auto">
          <a:xfrm>
            <a:off x="5967535" y="247418"/>
            <a:ext cx="3173119" cy="2117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5" descr="P1000810"/>
          <p:cNvPicPr>
            <a:picLocks noChangeAspect="1" noChangeArrowheads="1"/>
          </p:cNvPicPr>
          <p:nvPr/>
        </p:nvPicPr>
        <p:blipFill>
          <a:blip r:embed="rId4" cstate="print">
            <a:lum bright="6000" contrast="12000"/>
            <a:extLst/>
          </a:blip>
          <a:srcRect/>
          <a:stretch>
            <a:fillRect/>
          </a:stretch>
        </p:blipFill>
        <p:spPr bwMode="auto">
          <a:xfrm>
            <a:off x="6038015" y="2761437"/>
            <a:ext cx="3069741" cy="2048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矩形 3"/>
          <p:cNvSpPr>
            <a:spLocks noChangeArrowheads="1"/>
          </p:cNvSpPr>
          <p:nvPr/>
        </p:nvSpPr>
        <p:spPr bwMode="auto">
          <a:xfrm>
            <a:off x="346075" y="5013176"/>
            <a:ext cx="8716963" cy="1477328"/>
          </a:xfrm>
          <a:prstGeom prst="rect">
            <a:avLst/>
          </a:prstGeom>
          <a:noFill/>
          <a:ln w="9525">
            <a:noFill/>
            <a:miter lim="800000"/>
            <a:headEnd/>
            <a:tailEnd/>
          </a:ln>
        </p:spPr>
        <p:txBody>
          <a:bodyPr>
            <a:spAutoFit/>
          </a:bodyPr>
          <a:lstStyle/>
          <a:p>
            <a:pPr>
              <a:lnSpc>
                <a:spcPct val="150000"/>
              </a:lnSpc>
            </a:pPr>
            <a:r>
              <a:rPr lang="zh-TW" altLang="en-US" sz="2000" b="0" dirty="0" smtClean="0">
                <a:latin typeface="+mj-ea"/>
                <a:ea typeface="+mj-ea"/>
              </a:rPr>
              <a:t>位於台中後火車站</a:t>
            </a:r>
            <a:r>
              <a:rPr lang="en-US" altLang="zh-TW" sz="2000" b="0" dirty="0" smtClean="0">
                <a:latin typeface="+mj-ea"/>
                <a:ea typeface="+mj-ea"/>
              </a:rPr>
              <a:t>20~26</a:t>
            </a:r>
            <a:r>
              <a:rPr lang="zh-TW" altLang="en-US" sz="2000" b="0" dirty="0" smtClean="0">
                <a:latin typeface="+mj-ea"/>
                <a:ea typeface="+mj-ea"/>
              </a:rPr>
              <a:t>號倉庫是第一個實現的地點，具有高度的實驗意義，其中以免費開放大眾參觀，作為展覽與休憩場所的第「</a:t>
            </a:r>
            <a:r>
              <a:rPr lang="en-US" altLang="zh-TW" sz="2000" b="0" dirty="0" smtClean="0">
                <a:latin typeface="+mj-ea"/>
                <a:ea typeface="+mj-ea"/>
              </a:rPr>
              <a:t>20</a:t>
            </a:r>
            <a:r>
              <a:rPr lang="zh-TW" altLang="en-US" sz="2000" b="0" dirty="0" smtClean="0">
                <a:latin typeface="+mj-ea"/>
                <a:ea typeface="+mj-ea"/>
              </a:rPr>
              <a:t>號」倉庫為代表，因此以此作為整個計畫的名稱。    </a:t>
            </a:r>
            <a:endParaRPr lang="zh-TW" altLang="en-US" sz="2000" b="0" dirty="0">
              <a:latin typeface="+mj-ea"/>
              <a:ea typeface="+mj-ea"/>
            </a:endParaRPr>
          </a:p>
        </p:txBody>
      </p:sp>
      <p:pic>
        <p:nvPicPr>
          <p:cNvPr id="9" name="內容版面配置區 10" descr="P1000783.JPG"/>
          <p:cNvPicPr>
            <a:picLocks noChangeAspect="1"/>
          </p:cNvPicPr>
          <p:nvPr/>
        </p:nvPicPr>
        <p:blipFill>
          <a:blip r:embed="rId5" cstate="print"/>
          <a:stretch>
            <a:fillRect/>
          </a:stretch>
        </p:blipFill>
        <p:spPr>
          <a:xfrm>
            <a:off x="179512" y="1196752"/>
            <a:ext cx="5622925" cy="3754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矩形 9"/>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5517051" y="6300609"/>
            <a:ext cx="2063385" cy="338554"/>
          </a:xfrm>
          <a:prstGeom prst="rect">
            <a:avLst/>
          </a:prstGeom>
          <a:noFill/>
          <a:ln w="9525">
            <a:noFill/>
            <a:miter lim="800000"/>
            <a:headEnd/>
            <a:tailEnd/>
          </a:ln>
        </p:spPr>
        <p:txBody>
          <a:bodyPr wrap="none">
            <a:spAutoFit/>
          </a:bodyPr>
          <a:lstStyle/>
          <a:p>
            <a:r>
              <a:rPr lang="en-US" altLang="zh-TW" sz="1600" dirty="0">
                <a:solidFill>
                  <a:schemeClr val="accent6">
                    <a:lumMod val="75000"/>
                  </a:schemeClr>
                </a:solidFill>
                <a:latin typeface="+mj-ea"/>
                <a:ea typeface="+mj-ea"/>
              </a:rPr>
              <a:t>16</a:t>
            </a:r>
            <a:r>
              <a:rPr lang="zh-TW" altLang="en-US" sz="1600" dirty="0">
                <a:solidFill>
                  <a:schemeClr val="accent6">
                    <a:lumMod val="75000"/>
                  </a:schemeClr>
                </a:solidFill>
                <a:latin typeface="+mj-ea"/>
                <a:ea typeface="+mj-ea"/>
              </a:rPr>
              <a:t>世紀歐洲女王地圖</a:t>
            </a:r>
          </a:p>
        </p:txBody>
      </p:sp>
      <p:pic>
        <p:nvPicPr>
          <p:cNvPr id="8" name="Picture 5" descr="16世紀歐洲女王地圖"/>
          <p:cNvPicPr>
            <a:picLocks noChangeAspect="1" noChangeArrowheads="1"/>
          </p:cNvPicPr>
          <p:nvPr/>
        </p:nvPicPr>
        <p:blipFill>
          <a:blip r:embed="rId3" cstate="print"/>
          <a:srcRect/>
          <a:stretch>
            <a:fillRect/>
          </a:stretch>
        </p:blipFill>
        <p:spPr bwMode="auto">
          <a:xfrm>
            <a:off x="5436096" y="188640"/>
            <a:ext cx="3707904" cy="6134743"/>
          </a:xfrm>
          <a:prstGeom prst="rect">
            <a:avLst/>
          </a:prstGeom>
          <a:ln>
            <a:noFill/>
          </a:ln>
          <a:effectLst>
            <a:outerShdw blurRad="292100" dist="139700" dir="2700000" algn="tl" rotWithShape="0">
              <a:srgbClr val="333333">
                <a:alpha val="65000"/>
              </a:srgbClr>
            </a:outerShdw>
          </a:effectLst>
        </p:spPr>
      </p:pic>
      <p:sp>
        <p:nvSpPr>
          <p:cNvPr id="10" name="Rectangle 7"/>
          <p:cNvSpPr>
            <a:spLocks noChangeArrowheads="1"/>
          </p:cNvSpPr>
          <p:nvPr/>
        </p:nvSpPr>
        <p:spPr bwMode="auto">
          <a:xfrm>
            <a:off x="27432" y="989491"/>
            <a:ext cx="5336656" cy="2862322"/>
          </a:xfrm>
          <a:prstGeom prst="rect">
            <a:avLst/>
          </a:prstGeom>
          <a:noFill/>
          <a:ln w="9525">
            <a:noFill/>
            <a:miter lim="800000"/>
            <a:headEnd/>
            <a:tailEnd/>
          </a:ln>
        </p:spPr>
        <p:txBody>
          <a:bodyPr wrap="square">
            <a:spAutoFit/>
          </a:bodyPr>
          <a:lstStyle/>
          <a:p>
            <a:pPr>
              <a:lnSpc>
                <a:spcPct val="150000"/>
              </a:lnSpc>
            </a:pPr>
            <a:r>
              <a:rPr lang="zh-TW" altLang="en-US" sz="2000" b="0" dirty="0" smtClean="0">
                <a:latin typeface="+mj-ea"/>
                <a:ea typeface="+mj-ea"/>
              </a:rPr>
              <a:t>地圖</a:t>
            </a:r>
            <a:r>
              <a:rPr lang="zh-TW" altLang="en-US" sz="2000" b="0" dirty="0">
                <a:latin typeface="+mj-ea"/>
                <a:ea typeface="+mj-ea"/>
              </a:rPr>
              <a:t>中看出歐洲陸地變形成為一位女王的形象，頭戴皇冠的加冕形象。右手捧著一顆飾有十字架的寶球，寶球的位置</a:t>
            </a:r>
            <a:r>
              <a:rPr lang="zh-TW" altLang="en-US" sz="2000" b="0" dirty="0" smtClean="0">
                <a:latin typeface="+mj-ea"/>
                <a:ea typeface="+mj-ea"/>
              </a:rPr>
              <a:t>是                         ，</a:t>
            </a:r>
            <a:r>
              <a:rPr lang="zh-TW" altLang="en-US" sz="2000" b="0" dirty="0">
                <a:latin typeface="+mj-ea"/>
                <a:ea typeface="+mj-ea"/>
              </a:rPr>
              <a:t>左手持著權仗，權仗上飄揚的旗幟正是大英帝國，女王長袍上則分佈著法國、德國、希臘、俄國等其他歐洲國家，其間河川貫流、山巒分佈</a:t>
            </a:r>
            <a:r>
              <a:rPr lang="zh-TW" altLang="en-US" sz="2000" b="0" dirty="0" smtClean="0">
                <a:latin typeface="+mj-ea"/>
                <a:ea typeface="+mj-ea"/>
              </a:rPr>
              <a:t>。</a:t>
            </a:r>
            <a:endParaRPr lang="zh-TW" altLang="en-US" sz="2000" b="0" dirty="0">
              <a:latin typeface="+mj-ea"/>
              <a:ea typeface="+mj-ea"/>
            </a:endParaRPr>
          </a:p>
        </p:txBody>
      </p:sp>
      <p:sp>
        <p:nvSpPr>
          <p:cNvPr id="11" name="矩形 10"/>
          <p:cNvSpPr/>
          <p:nvPr/>
        </p:nvSpPr>
        <p:spPr>
          <a:xfrm>
            <a:off x="35496" y="476672"/>
            <a:ext cx="4286751" cy="523220"/>
          </a:xfrm>
          <a:prstGeom prst="rect">
            <a:avLst/>
          </a:prstGeom>
        </p:spPr>
        <p:txBody>
          <a:bodyPr wrap="none">
            <a:spAutoFit/>
          </a:bodyPr>
          <a:lstStyle/>
          <a:p>
            <a:pPr lvl="0"/>
            <a:r>
              <a:rPr lang="zh-TW" altLang="zh-TW" sz="2800" b="1" dirty="0" smtClean="0">
                <a:solidFill>
                  <a:srgbClr val="FF0000"/>
                </a:solidFill>
                <a:effectLst>
                  <a:outerShdw blurRad="38100" dist="38100" dir="2700000" algn="tl">
                    <a:srgbClr val="000000">
                      <a:alpha val="43137"/>
                    </a:srgbClr>
                  </a:outerShdw>
                </a:effectLst>
                <a:latin typeface="+mj-ea"/>
                <a:ea typeface="+mj-ea"/>
              </a:rPr>
              <a:t>老地圖新釋義</a:t>
            </a:r>
            <a:r>
              <a:rPr lang="en-US" altLang="zh-TW" b="1" dirty="0" smtClean="0">
                <a:solidFill>
                  <a:schemeClr val="accent1">
                    <a:lumMod val="75000"/>
                  </a:schemeClr>
                </a:solidFill>
                <a:latin typeface="+mj-ea"/>
                <a:ea typeface="+mj-ea"/>
              </a:rPr>
              <a:t>-</a:t>
            </a:r>
            <a:r>
              <a:rPr lang="zh-TW" altLang="en-US" b="1" dirty="0" smtClean="0">
                <a:solidFill>
                  <a:schemeClr val="accent1">
                    <a:lumMod val="75000"/>
                  </a:schemeClr>
                </a:solidFill>
                <a:latin typeface="+mj-ea"/>
                <a:ea typeface="+mj-ea"/>
              </a:rPr>
              <a:t>地圖</a:t>
            </a:r>
            <a:r>
              <a:rPr lang="zh-TW" altLang="en-US" b="1" dirty="0">
                <a:solidFill>
                  <a:schemeClr val="accent1">
                    <a:lumMod val="75000"/>
                  </a:schemeClr>
                </a:solidFill>
                <a:latin typeface="+mj-ea"/>
                <a:ea typeface="+mj-ea"/>
              </a:rPr>
              <a:t>是權力的</a:t>
            </a:r>
            <a:r>
              <a:rPr lang="zh-TW" altLang="en-US" b="1" dirty="0" smtClean="0">
                <a:solidFill>
                  <a:schemeClr val="accent1">
                    <a:lumMod val="75000"/>
                  </a:schemeClr>
                </a:solidFill>
                <a:latin typeface="+mj-ea"/>
                <a:ea typeface="+mj-ea"/>
              </a:rPr>
              <a:t>象徵</a:t>
            </a:r>
            <a:endParaRPr lang="zh-TW" altLang="en-US" b="1" dirty="0">
              <a:solidFill>
                <a:schemeClr val="accent1">
                  <a:lumMod val="75000"/>
                </a:schemeClr>
              </a:solidFill>
              <a:latin typeface="+mj-ea"/>
              <a:ea typeface="+mj-ea"/>
            </a:endParaRPr>
          </a:p>
        </p:txBody>
      </p:sp>
      <p:sp>
        <p:nvSpPr>
          <p:cNvPr id="3" name="文字方塊 2"/>
          <p:cNvSpPr txBox="1"/>
          <p:nvPr/>
        </p:nvSpPr>
        <p:spPr>
          <a:xfrm>
            <a:off x="7112190" y="6559775"/>
            <a:ext cx="2140330" cy="276999"/>
          </a:xfrm>
          <a:prstGeom prst="rect">
            <a:avLst/>
          </a:prstGeom>
          <a:noFill/>
        </p:spPr>
        <p:txBody>
          <a:bodyPr wrap="none" rtlCol="0">
            <a:spAutoFit/>
          </a:bodyPr>
          <a:lstStyle/>
          <a:p>
            <a:r>
              <a:rPr lang="zh-TW" altLang="en-US" sz="1200" dirty="0">
                <a:latin typeface="+mj-ea"/>
                <a:ea typeface="+mj-ea"/>
              </a:rPr>
              <a:t> </a:t>
            </a:r>
            <a:r>
              <a:rPr lang="zh-TW" altLang="en-US" sz="1200" dirty="0" smtClean="0">
                <a:latin typeface="+mj-ea"/>
                <a:ea typeface="+mj-ea"/>
              </a:rPr>
              <a:t>資料出處：陳玉文</a:t>
            </a:r>
            <a:r>
              <a:rPr lang="en-US" altLang="zh-TW" sz="1200" dirty="0" smtClean="0">
                <a:latin typeface="+mj-ea"/>
                <a:ea typeface="+mj-ea"/>
              </a:rPr>
              <a:t>(2007:     )</a:t>
            </a:r>
            <a:endParaRPr lang="zh-TW" altLang="en-US" sz="1200" dirty="0">
              <a:latin typeface="+mj-ea"/>
              <a:ea typeface="+mj-ea"/>
            </a:endParaRPr>
          </a:p>
        </p:txBody>
      </p:sp>
      <p:sp>
        <p:nvSpPr>
          <p:cNvPr id="6" name="矩形 5"/>
          <p:cNvSpPr/>
          <p:nvPr/>
        </p:nvSpPr>
        <p:spPr>
          <a:xfrm>
            <a:off x="81002" y="3861048"/>
            <a:ext cx="5355094" cy="959109"/>
          </a:xfrm>
          <a:prstGeom prst="rect">
            <a:avLst/>
          </a:prstGeom>
        </p:spPr>
        <p:txBody>
          <a:bodyPr wrap="square">
            <a:spAutoFit/>
          </a:bodyPr>
          <a:lstStyle/>
          <a:p>
            <a:pPr>
              <a:lnSpc>
                <a:spcPct val="150000"/>
              </a:lnSpc>
            </a:pPr>
            <a:r>
              <a:rPr lang="en-US" altLang="zh-TW" sz="2000" b="1" dirty="0" smtClean="0">
                <a:solidFill>
                  <a:srgbClr val="00B050"/>
                </a:solidFill>
                <a:latin typeface="+mj-ea"/>
                <a:ea typeface="+mj-ea"/>
              </a:rPr>
              <a:t>Q</a:t>
            </a:r>
            <a:r>
              <a:rPr lang="zh-TW" altLang="en-US" sz="2000" b="1" dirty="0" smtClean="0">
                <a:solidFill>
                  <a:srgbClr val="00B050"/>
                </a:solidFill>
                <a:latin typeface="+mj-ea"/>
                <a:ea typeface="+mj-ea"/>
              </a:rPr>
              <a:t>：女王頭頂</a:t>
            </a:r>
            <a:r>
              <a:rPr lang="zh-TW" altLang="en-US" sz="2000" b="1" dirty="0">
                <a:solidFill>
                  <a:srgbClr val="00B050"/>
                </a:solidFill>
                <a:latin typeface="+mj-ea"/>
                <a:ea typeface="+mj-ea"/>
              </a:rPr>
              <a:t>的皇冠</a:t>
            </a:r>
            <a:r>
              <a:rPr lang="zh-TW" altLang="en-US" sz="2000" b="1" dirty="0" smtClean="0">
                <a:solidFill>
                  <a:srgbClr val="00B050"/>
                </a:solidFill>
                <a:latin typeface="+mj-ea"/>
                <a:ea typeface="+mj-ea"/>
              </a:rPr>
              <a:t>位置是哪一國 </a:t>
            </a:r>
            <a:r>
              <a:rPr lang="en-US" altLang="zh-TW" sz="2000" b="1" dirty="0" smtClean="0">
                <a:solidFill>
                  <a:srgbClr val="00B050"/>
                </a:solidFill>
                <a:latin typeface="+mj-ea"/>
                <a:ea typeface="+mj-ea"/>
              </a:rPr>
              <a:t>? </a:t>
            </a:r>
            <a:r>
              <a:rPr lang="zh-TW" altLang="en-US" sz="2000" b="1" dirty="0" smtClean="0">
                <a:solidFill>
                  <a:srgbClr val="00B050"/>
                </a:solidFill>
                <a:latin typeface="+mj-ea"/>
                <a:ea typeface="+mj-ea"/>
              </a:rPr>
              <a:t>暗示</a:t>
            </a:r>
            <a:r>
              <a:rPr lang="zh-TW" altLang="en-US" sz="2000" b="1" dirty="0">
                <a:solidFill>
                  <a:srgbClr val="00B050"/>
                </a:solidFill>
                <a:latin typeface="+mj-ea"/>
                <a:ea typeface="+mj-ea"/>
              </a:rPr>
              <a:t>海</a:t>
            </a:r>
            <a:r>
              <a:rPr lang="zh-TW" altLang="en-US" sz="2000" b="1" dirty="0" smtClean="0">
                <a:solidFill>
                  <a:srgbClr val="00B050"/>
                </a:solidFill>
                <a:latin typeface="+mj-ea"/>
                <a:ea typeface="+mj-ea"/>
              </a:rPr>
              <a:t>權 </a:t>
            </a:r>
            <a:endParaRPr lang="en-US" altLang="zh-TW" sz="2000" b="1" dirty="0" smtClean="0">
              <a:solidFill>
                <a:srgbClr val="00B050"/>
              </a:solidFill>
              <a:latin typeface="+mj-ea"/>
              <a:ea typeface="+mj-ea"/>
            </a:endParaRPr>
          </a:p>
          <a:p>
            <a:pPr>
              <a:lnSpc>
                <a:spcPct val="150000"/>
              </a:lnSpc>
            </a:pPr>
            <a:r>
              <a:rPr lang="zh-TW" altLang="en-US" sz="2000" b="1" dirty="0">
                <a:solidFill>
                  <a:srgbClr val="00B050"/>
                </a:solidFill>
                <a:latin typeface="+mj-ea"/>
                <a:ea typeface="+mj-ea"/>
              </a:rPr>
              <a:t> </a:t>
            </a:r>
            <a:r>
              <a:rPr lang="zh-TW" altLang="en-US" sz="2000" b="1" dirty="0" smtClean="0">
                <a:solidFill>
                  <a:srgbClr val="00B050"/>
                </a:solidFill>
                <a:latin typeface="+mj-ea"/>
                <a:ea typeface="+mj-ea"/>
              </a:rPr>
              <a:t>      時代 的殖民大國呈現征服他國的心態。</a:t>
            </a:r>
            <a:endParaRPr lang="en-US" altLang="zh-TW" sz="2000" b="1" dirty="0" smtClean="0">
              <a:solidFill>
                <a:srgbClr val="00B050"/>
              </a:solidFill>
              <a:latin typeface="+mj-ea"/>
              <a:ea typeface="+mj-ea"/>
            </a:endParaRPr>
          </a:p>
        </p:txBody>
      </p:sp>
      <p:pic>
        <p:nvPicPr>
          <p:cNvPr id="1026" name="Picture 2" descr="Image Det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9024" y="3072797"/>
            <a:ext cx="3502048" cy="3164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矩形 11"/>
          <p:cNvSpPr/>
          <p:nvPr/>
        </p:nvSpPr>
        <p:spPr>
          <a:xfrm>
            <a:off x="81002" y="4869160"/>
            <a:ext cx="5355094" cy="1938992"/>
          </a:xfrm>
          <a:prstGeom prst="rect">
            <a:avLst/>
          </a:prstGeom>
        </p:spPr>
        <p:txBody>
          <a:bodyPr wrap="square">
            <a:spAutoFit/>
          </a:bodyPr>
          <a:lstStyle/>
          <a:p>
            <a:pPr>
              <a:lnSpc>
                <a:spcPct val="150000"/>
              </a:lnSpc>
            </a:pPr>
            <a:r>
              <a:rPr lang="en-US" altLang="zh-TW" sz="2000" b="1" dirty="0" smtClean="0">
                <a:solidFill>
                  <a:srgbClr val="FF6600"/>
                </a:solidFill>
                <a:latin typeface="+mj-ea"/>
                <a:ea typeface="+mj-ea"/>
              </a:rPr>
              <a:t>A</a:t>
            </a:r>
            <a:r>
              <a:rPr lang="zh-TW" altLang="en-US" sz="2000" b="1" dirty="0" smtClean="0">
                <a:solidFill>
                  <a:srgbClr val="FF6600"/>
                </a:solidFill>
                <a:latin typeface="+mj-ea"/>
                <a:ea typeface="+mj-ea"/>
              </a:rPr>
              <a:t>：西班牙</a:t>
            </a:r>
            <a:endParaRPr lang="en-US" altLang="zh-TW" sz="2000" b="1" dirty="0" smtClean="0">
              <a:solidFill>
                <a:srgbClr val="FF6600"/>
              </a:solidFill>
              <a:latin typeface="+mj-ea"/>
              <a:ea typeface="+mj-ea"/>
            </a:endParaRPr>
          </a:p>
          <a:p>
            <a:pPr>
              <a:lnSpc>
                <a:spcPct val="150000"/>
              </a:lnSpc>
            </a:pPr>
            <a:r>
              <a:rPr lang="zh-TW" altLang="en-US" sz="2000" b="1" dirty="0" smtClean="0">
                <a:solidFill>
                  <a:srgbClr val="FF0000"/>
                </a:solidFill>
                <a:latin typeface="+mj-ea"/>
                <a:ea typeface="+mj-ea"/>
              </a:rPr>
              <a:t>       </a:t>
            </a:r>
            <a:r>
              <a:rPr lang="zh-TW" altLang="en-US" sz="2000" dirty="0" smtClean="0">
                <a:solidFill>
                  <a:schemeClr val="accent3">
                    <a:lumMod val="75000"/>
                  </a:schemeClr>
                </a:solidFill>
                <a:latin typeface="+mj-ea"/>
                <a:ea typeface="+mj-ea"/>
              </a:rPr>
              <a:t>意味</a:t>
            </a:r>
            <a:r>
              <a:rPr lang="zh-TW" altLang="en-US" sz="2000" dirty="0">
                <a:solidFill>
                  <a:schemeClr val="accent3">
                    <a:lumMod val="75000"/>
                  </a:schemeClr>
                </a:solidFill>
                <a:latin typeface="+mj-ea"/>
                <a:ea typeface="+mj-ea"/>
              </a:rPr>
              <a:t>著一個權力如何合法化自身對地方</a:t>
            </a:r>
            <a:r>
              <a:rPr lang="zh-TW" altLang="en-US" sz="2000" dirty="0" smtClean="0">
                <a:solidFill>
                  <a:schemeClr val="accent3">
                    <a:lumMod val="75000"/>
                  </a:schemeClr>
                </a:solidFill>
                <a:latin typeface="+mj-ea"/>
                <a:ea typeface="+mj-ea"/>
              </a:rPr>
              <a:t>的</a:t>
            </a:r>
            <a:endParaRPr lang="en-US" altLang="zh-TW" sz="2000" dirty="0" smtClean="0">
              <a:solidFill>
                <a:schemeClr val="accent3">
                  <a:lumMod val="75000"/>
                </a:schemeClr>
              </a:solidFill>
              <a:latin typeface="+mj-ea"/>
              <a:ea typeface="+mj-ea"/>
            </a:endParaRPr>
          </a:p>
          <a:p>
            <a:pPr>
              <a:lnSpc>
                <a:spcPct val="150000"/>
              </a:lnSpc>
            </a:pPr>
            <a:r>
              <a:rPr lang="zh-TW" altLang="en-US" sz="2000" dirty="0">
                <a:solidFill>
                  <a:schemeClr val="accent3">
                    <a:lumMod val="75000"/>
                  </a:schemeClr>
                </a:solidFill>
                <a:latin typeface="+mj-ea"/>
                <a:ea typeface="+mj-ea"/>
              </a:rPr>
              <a:t> </a:t>
            </a:r>
            <a:r>
              <a:rPr lang="zh-TW" altLang="en-US" sz="2000" dirty="0" smtClean="0">
                <a:solidFill>
                  <a:schemeClr val="accent3">
                    <a:lumMod val="75000"/>
                  </a:schemeClr>
                </a:solidFill>
                <a:latin typeface="+mj-ea"/>
                <a:ea typeface="+mj-ea"/>
              </a:rPr>
              <a:t>      佔有，宣示</a:t>
            </a:r>
            <a:r>
              <a:rPr lang="zh-TW" altLang="en-US" sz="2000" dirty="0">
                <a:solidFill>
                  <a:schemeClr val="accent3">
                    <a:lumMod val="75000"/>
                  </a:schemeClr>
                </a:solidFill>
                <a:latin typeface="+mj-ea"/>
                <a:ea typeface="+mj-ea"/>
              </a:rPr>
              <a:t>對大地行使的擁有權、剝削</a:t>
            </a:r>
            <a:r>
              <a:rPr lang="zh-TW" altLang="en-US" sz="2000" dirty="0" smtClean="0">
                <a:solidFill>
                  <a:schemeClr val="accent3">
                    <a:lumMod val="75000"/>
                  </a:schemeClr>
                </a:solidFill>
                <a:latin typeface="+mj-ea"/>
                <a:ea typeface="+mj-ea"/>
              </a:rPr>
              <a:t>權</a:t>
            </a:r>
            <a:endParaRPr lang="en-US" altLang="zh-TW" sz="2000" dirty="0" smtClean="0">
              <a:solidFill>
                <a:schemeClr val="accent3">
                  <a:lumMod val="75000"/>
                </a:schemeClr>
              </a:solidFill>
              <a:latin typeface="+mj-ea"/>
              <a:ea typeface="+mj-ea"/>
            </a:endParaRPr>
          </a:p>
          <a:p>
            <a:pPr>
              <a:lnSpc>
                <a:spcPct val="150000"/>
              </a:lnSpc>
            </a:pPr>
            <a:r>
              <a:rPr lang="zh-TW" altLang="en-US" sz="2000" dirty="0">
                <a:solidFill>
                  <a:schemeClr val="accent3">
                    <a:lumMod val="75000"/>
                  </a:schemeClr>
                </a:solidFill>
                <a:latin typeface="+mj-ea"/>
                <a:ea typeface="+mj-ea"/>
              </a:rPr>
              <a:t> </a:t>
            </a:r>
            <a:r>
              <a:rPr lang="zh-TW" altLang="en-US" sz="2000" dirty="0" smtClean="0">
                <a:solidFill>
                  <a:schemeClr val="accent3">
                    <a:lumMod val="75000"/>
                  </a:schemeClr>
                </a:solidFill>
                <a:latin typeface="+mj-ea"/>
                <a:ea typeface="+mj-ea"/>
              </a:rPr>
              <a:t>      和</a:t>
            </a:r>
            <a:r>
              <a:rPr lang="zh-TW" altLang="en-US" sz="2000" dirty="0">
                <a:solidFill>
                  <a:schemeClr val="accent3">
                    <a:lumMod val="75000"/>
                  </a:schemeClr>
                </a:solidFill>
                <a:latin typeface="+mj-ea"/>
                <a:ea typeface="+mj-ea"/>
              </a:rPr>
              <a:t>解釋</a:t>
            </a:r>
            <a:r>
              <a:rPr lang="zh-TW" altLang="en-US" sz="2000" dirty="0" smtClean="0">
                <a:solidFill>
                  <a:schemeClr val="accent3">
                    <a:lumMod val="75000"/>
                  </a:schemeClr>
                </a:solidFill>
                <a:latin typeface="+mj-ea"/>
                <a:ea typeface="+mj-ea"/>
              </a:rPr>
              <a:t>權。</a:t>
            </a:r>
            <a:endParaRPr lang="en-US" altLang="zh-TW" sz="2000" dirty="0" smtClean="0">
              <a:solidFill>
                <a:schemeClr val="accent3">
                  <a:lumMod val="75000"/>
                </a:schemeClr>
              </a:solidFill>
              <a:latin typeface="+mj-ea"/>
              <a:ea typeface="+mj-ea"/>
            </a:endParaRPr>
          </a:p>
        </p:txBody>
      </p:sp>
      <p:sp>
        <p:nvSpPr>
          <p:cNvPr id="4" name="矩形 3"/>
          <p:cNvSpPr/>
          <p:nvPr/>
        </p:nvSpPr>
        <p:spPr>
          <a:xfrm>
            <a:off x="2930332" y="2003661"/>
            <a:ext cx="1569660" cy="369332"/>
          </a:xfrm>
          <a:prstGeom prst="rect">
            <a:avLst/>
          </a:prstGeom>
        </p:spPr>
        <p:txBody>
          <a:bodyPr wrap="none">
            <a:spAutoFit/>
          </a:bodyPr>
          <a:lstStyle/>
          <a:p>
            <a:r>
              <a:rPr lang="zh-TW" altLang="en-US" b="1" dirty="0">
                <a:solidFill>
                  <a:srgbClr val="FF66CC"/>
                </a:solidFill>
                <a:latin typeface="+mj-ea"/>
              </a:rPr>
              <a:t>義大利西西里</a:t>
            </a:r>
            <a:endParaRPr lang="zh-TW" altLang="en-US" b="1" dirty="0"/>
          </a:p>
        </p:txBody>
      </p:sp>
      <p:sp>
        <p:nvSpPr>
          <p:cNvPr id="13" name="文字方塊 12"/>
          <p:cNvSpPr txBox="1"/>
          <p:nvPr/>
        </p:nvSpPr>
        <p:spPr>
          <a:xfrm>
            <a:off x="0" y="44624"/>
            <a:ext cx="1403648" cy="369332"/>
          </a:xfrm>
          <a:prstGeom prst="rect">
            <a:avLst/>
          </a:prstGeom>
          <a:noFill/>
        </p:spPr>
        <p:txBody>
          <a:bodyPr wrap="square" rtlCol="0">
            <a:spAutoFit/>
          </a:bodyPr>
          <a:lstStyle/>
          <a:p>
            <a:r>
              <a:rPr lang="zh-TW" altLang="zh-TW" dirty="0">
                <a:solidFill>
                  <a:schemeClr val="bg1"/>
                </a:solidFill>
                <a:latin typeface="Adobe 繁黑體 Std B" pitchFamily="34" charset="-120"/>
                <a:ea typeface="Adobe 繁黑體 Std B" pitchFamily="34" charset="-120"/>
              </a:rPr>
              <a:t>地圖</a:t>
            </a:r>
            <a:r>
              <a:rPr lang="zh-TW" altLang="zh-TW" dirty="0" smtClean="0">
                <a:solidFill>
                  <a:schemeClr val="bg1"/>
                </a:solidFill>
                <a:latin typeface="Adobe 繁黑體 Std B" pitchFamily="34" charset="-120"/>
                <a:ea typeface="Adobe 繁黑體 Std B" pitchFamily="34" charset="-120"/>
              </a:rPr>
              <a:t>大觀園</a:t>
            </a:r>
            <a:endParaRPr lang="zh-TW" altLang="zh-TW" dirty="0">
              <a:solidFill>
                <a:schemeClr val="bg1"/>
              </a:solidFill>
              <a:latin typeface="Adobe 繁黑體 Std B" pitchFamily="34" charset="-120"/>
              <a:ea typeface="Adobe 繁黑體 Std B"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DSC_0755"/>
          <p:cNvPicPr>
            <a:picLocks noChangeAspect="1" noChangeArrowheads="1"/>
          </p:cNvPicPr>
          <p:nvPr/>
        </p:nvPicPr>
        <p:blipFill>
          <a:blip r:embed="rId2" cstate="print"/>
          <a:srcRect/>
          <a:stretch>
            <a:fillRect/>
          </a:stretch>
        </p:blipFill>
        <p:spPr bwMode="auto">
          <a:xfrm>
            <a:off x="1979712" y="1036202"/>
            <a:ext cx="3785447" cy="2997870"/>
          </a:xfrm>
          <a:prstGeom prst="rect">
            <a:avLst/>
          </a:prstGeom>
          <a:noFill/>
          <a:ln w="9525">
            <a:noFill/>
            <a:miter lim="800000"/>
            <a:headEnd/>
            <a:tailEnd/>
          </a:ln>
        </p:spPr>
      </p:pic>
      <p:sp>
        <p:nvSpPr>
          <p:cNvPr id="6" name="Rectangle 7"/>
          <p:cNvSpPr>
            <a:spLocks noChangeArrowheads="1"/>
          </p:cNvSpPr>
          <p:nvPr/>
        </p:nvSpPr>
        <p:spPr bwMode="auto">
          <a:xfrm>
            <a:off x="358775" y="4381401"/>
            <a:ext cx="8461375" cy="2154436"/>
          </a:xfrm>
          <a:prstGeom prst="rect">
            <a:avLst/>
          </a:prstGeom>
          <a:noFill/>
          <a:ln w="9525">
            <a:noFill/>
            <a:miter lim="800000"/>
            <a:headEnd/>
            <a:tailEnd/>
          </a:ln>
        </p:spPr>
        <p:txBody>
          <a:bodyPr lIns="0" tIns="0" rIns="0" bIns="0" anchor="ctr">
            <a:spAutoFit/>
          </a:bodyPr>
          <a:lstStyle/>
          <a:p>
            <a:pPr>
              <a:lnSpc>
                <a:spcPts val="2400"/>
              </a:lnSpc>
            </a:pPr>
            <a:r>
              <a:rPr lang="zh-TW" altLang="en-US" b="0" dirty="0">
                <a:latin typeface="+mj-ea"/>
                <a:ea typeface="+mj-ea"/>
              </a:rPr>
              <a:t>本館前身為日治時期台中州立圖書館，西元</a:t>
            </a:r>
            <a:r>
              <a:rPr lang="en-US" altLang="zh-TW" b="0" dirty="0">
                <a:latin typeface="+mj-ea"/>
                <a:ea typeface="+mj-ea"/>
              </a:rPr>
              <a:t>1923</a:t>
            </a:r>
            <a:r>
              <a:rPr lang="zh-TW" altLang="en-US" b="0" dirty="0">
                <a:latin typeface="+mj-ea"/>
                <a:ea typeface="+mj-ea"/>
              </a:rPr>
              <a:t>年成立，已有</a:t>
            </a:r>
            <a:r>
              <a:rPr lang="en-US" altLang="zh-TW" b="0" dirty="0">
                <a:latin typeface="+mj-ea"/>
                <a:ea typeface="+mj-ea"/>
              </a:rPr>
              <a:t>80</a:t>
            </a:r>
            <a:r>
              <a:rPr lang="zh-TW" altLang="en-US" b="0" dirty="0">
                <a:latin typeface="+mj-ea"/>
                <a:ea typeface="+mj-ea"/>
              </a:rPr>
              <a:t>多年的歷史，落成於 </a:t>
            </a:r>
            <a:r>
              <a:rPr lang="en-US" altLang="zh-TW" b="0" dirty="0">
                <a:latin typeface="+mj-ea"/>
                <a:ea typeface="+mj-ea"/>
              </a:rPr>
              <a:t>1929</a:t>
            </a:r>
            <a:r>
              <a:rPr lang="zh-TW" altLang="en-US" b="0" dirty="0">
                <a:latin typeface="+mj-ea"/>
                <a:ea typeface="+mj-ea"/>
              </a:rPr>
              <a:t>年，民國</a:t>
            </a:r>
            <a:r>
              <a:rPr lang="en-US" altLang="zh-TW" b="0" dirty="0">
                <a:latin typeface="+mj-ea"/>
                <a:ea typeface="+mj-ea"/>
              </a:rPr>
              <a:t>60</a:t>
            </a:r>
            <a:r>
              <a:rPr lang="zh-TW" altLang="en-US" b="0" dirty="0">
                <a:latin typeface="+mj-ea"/>
                <a:ea typeface="+mj-ea"/>
              </a:rPr>
              <a:t>年代省圖（民國</a:t>
            </a:r>
            <a:r>
              <a:rPr lang="en-US" altLang="zh-TW" b="0" dirty="0">
                <a:latin typeface="+mj-ea"/>
                <a:ea typeface="+mj-ea"/>
              </a:rPr>
              <a:t>88</a:t>
            </a:r>
            <a:r>
              <a:rPr lang="zh-TW" altLang="en-US" b="0" dirty="0">
                <a:latin typeface="+mj-ea"/>
                <a:ea typeface="+mj-ea"/>
              </a:rPr>
              <a:t>年更名為國立臺中圖書館）搬遷新址，售予合作金庫改裝作金融機構使用至今。而因早期為中部地區文教機構之代表，即具地方及文教活動歷史研究價值。，一直是中部地區民眾精神糧食的殿堂；歷經遷址、設分館及多次改制，民國</a:t>
            </a:r>
            <a:r>
              <a:rPr lang="en-US" altLang="zh-TW" b="0" dirty="0">
                <a:latin typeface="+mj-ea"/>
                <a:ea typeface="+mj-ea"/>
              </a:rPr>
              <a:t>88</a:t>
            </a:r>
            <a:r>
              <a:rPr lang="zh-TW" altLang="en-US" b="0" dirty="0">
                <a:latin typeface="+mj-ea"/>
                <a:ea typeface="+mj-ea"/>
              </a:rPr>
              <a:t>年，改隸行政院文化建設委員會，更名為國立台中圖書館，民國</a:t>
            </a:r>
            <a:r>
              <a:rPr lang="en-US" altLang="zh-TW" b="0" dirty="0">
                <a:latin typeface="+mj-ea"/>
                <a:ea typeface="+mj-ea"/>
              </a:rPr>
              <a:t>97</a:t>
            </a:r>
            <a:r>
              <a:rPr lang="zh-TW" altLang="en-US" b="0" dirty="0">
                <a:latin typeface="+mj-ea"/>
                <a:ea typeface="+mj-ea"/>
              </a:rPr>
              <a:t>年，再改隸教育部。並以輔導全國公共圖書館，塑造良好閱讀環境，推廣全民閱讀活動，營造終身學習的書香社會為宗旨。 </a:t>
            </a:r>
          </a:p>
        </p:txBody>
      </p:sp>
      <p:sp>
        <p:nvSpPr>
          <p:cNvPr id="7" name="文字版面配置區 25"/>
          <p:cNvSpPr>
            <a:spLocks/>
          </p:cNvSpPr>
          <p:nvPr/>
        </p:nvSpPr>
        <p:spPr bwMode="auto">
          <a:xfrm>
            <a:off x="0" y="404664"/>
            <a:ext cx="2232943" cy="504354"/>
          </a:xfrm>
          <a:prstGeom prst="rect">
            <a:avLst/>
          </a:prstGeom>
          <a:noFill/>
          <a:ln>
            <a:noFill/>
          </a:ln>
          <a:scene3d>
            <a:camera prst="orthographicFront"/>
            <a:lightRig rig="threePt" dir="t"/>
          </a:scene3d>
          <a:sp3d>
            <a:bevelT/>
          </a:sp3d>
        </p:spPr>
        <p:txBody>
          <a:bodyPr lIns="45720" rIns="45720"/>
          <a:lstStyle/>
          <a:p>
            <a:pPr algn="ctr">
              <a:spcBef>
                <a:spcPct val="20000"/>
              </a:spcBef>
              <a:buClr>
                <a:schemeClr val="accent1"/>
              </a:buClr>
              <a:buSzPct val="80000"/>
              <a:defRPr/>
            </a:pPr>
            <a:r>
              <a:rPr lang="zh-TW" altLang="en-US" sz="2800" b="1" dirty="0">
                <a:solidFill>
                  <a:srgbClr val="FF0000"/>
                </a:solidFill>
                <a:effectLst>
                  <a:outerShdw blurRad="38100" dist="38100" dir="2700000" algn="tl">
                    <a:srgbClr val="000000">
                      <a:alpha val="43137"/>
                    </a:srgbClr>
                  </a:outerShdw>
                </a:effectLst>
                <a:ea typeface="微軟正黑體" pitchFamily="34" charset="-120"/>
              </a:rPr>
              <a:t>台中州圖書館</a:t>
            </a:r>
          </a:p>
        </p:txBody>
      </p:sp>
      <p:pic>
        <p:nvPicPr>
          <p:cNvPr id="4" name="內容版面配置區 3" descr="P1000074.JPG"/>
          <p:cNvPicPr>
            <a:picLocks noChangeAspect="1"/>
          </p:cNvPicPr>
          <p:nvPr/>
        </p:nvPicPr>
        <p:blipFill>
          <a:blip r:embed="rId3" cstate="print"/>
          <a:srcRect l="16081" r="19239"/>
          <a:stretch>
            <a:fillRect/>
          </a:stretch>
        </p:blipFill>
        <p:spPr bwMode="auto">
          <a:xfrm>
            <a:off x="6084168" y="1002412"/>
            <a:ext cx="2664296" cy="3065450"/>
          </a:xfrm>
          <a:prstGeom prst="rect">
            <a:avLst/>
          </a:prstGeom>
          <a:noFill/>
          <a:ln w="9525">
            <a:noFill/>
            <a:miter lim="800000"/>
            <a:headEnd/>
            <a:tailEnd/>
          </a:ln>
        </p:spPr>
      </p:pic>
      <p:sp>
        <p:nvSpPr>
          <p:cNvPr id="8" name="矩形 7"/>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Picture 2"/>
          <p:cNvPicPr>
            <a:picLocks noChangeAspect="1" noChangeArrowheads="1"/>
          </p:cNvPicPr>
          <p:nvPr/>
        </p:nvPicPr>
        <p:blipFill>
          <a:blip r:embed="rId2" cstate="print"/>
          <a:srcRect l="1622" t="43778" r="2707" b="6900"/>
          <a:stretch>
            <a:fillRect/>
          </a:stretch>
        </p:blipFill>
        <p:spPr bwMode="auto">
          <a:xfrm>
            <a:off x="161925" y="980728"/>
            <a:ext cx="8891588" cy="3089622"/>
          </a:xfrm>
          <a:prstGeom prst="rect">
            <a:avLst/>
          </a:prstGeom>
          <a:noFill/>
          <a:ln w="9525">
            <a:noFill/>
            <a:miter lim="800000"/>
            <a:headEnd/>
            <a:tailEnd/>
          </a:ln>
        </p:spPr>
      </p:pic>
      <p:sp>
        <p:nvSpPr>
          <p:cNvPr id="5" name="Rectangle 6"/>
          <p:cNvSpPr>
            <a:spLocks noChangeArrowheads="1"/>
          </p:cNvSpPr>
          <p:nvPr/>
        </p:nvSpPr>
        <p:spPr bwMode="auto">
          <a:xfrm>
            <a:off x="161925" y="4256825"/>
            <a:ext cx="8891588" cy="2169825"/>
          </a:xfrm>
          <a:prstGeom prst="rect">
            <a:avLst/>
          </a:prstGeom>
          <a:noFill/>
          <a:ln w="9525">
            <a:noFill/>
            <a:miter lim="800000"/>
            <a:headEnd/>
            <a:tailEnd/>
          </a:ln>
        </p:spPr>
        <p:txBody>
          <a:bodyPr wrap="square" anchor="ctr">
            <a:spAutoFit/>
          </a:bodyPr>
          <a:lstStyle/>
          <a:p>
            <a:pPr eaLnBrk="0" hangingPunct="0">
              <a:lnSpc>
                <a:spcPct val="150000"/>
              </a:lnSpc>
            </a:pPr>
            <a:r>
              <a:rPr lang="zh-TW" altLang="en-US" b="0" dirty="0">
                <a:latin typeface="+mj-ea"/>
                <a:ea typeface="+mj-ea"/>
              </a:rPr>
              <a:t>因為整體面積與舊有格局已不敷使用，為因應時代趨勢的急遽變遷與圖書館功能的快速轉型，目前奉行政院核定遷建計畫，將遷至五權南路、建成路口，佔地</a:t>
            </a:r>
            <a:r>
              <a:rPr lang="en-US" altLang="zh-TW" b="0" dirty="0">
                <a:latin typeface="+mj-ea"/>
                <a:ea typeface="+mj-ea"/>
              </a:rPr>
              <a:t>2.1646</a:t>
            </a:r>
            <a:r>
              <a:rPr lang="zh-TW" altLang="en-US" b="0" dirty="0">
                <a:latin typeface="+mj-ea"/>
                <a:ea typeface="+mj-ea"/>
              </a:rPr>
              <a:t>公頃，朝全國數位公共圖書館發展，以建構華人地區最具規模之數位圖書館為目標，透過公共圖書館網路連結，以及數位電子資源整體規劃建置，成為全國數位資源典藏中心、圖書資源交換中心、數位資源共用中心、數位學習中心平台以及數位出版交流中心。 </a:t>
            </a:r>
          </a:p>
        </p:txBody>
      </p:sp>
      <p:sp>
        <p:nvSpPr>
          <p:cNvPr id="6" name="文字版面配置區 25"/>
          <p:cNvSpPr>
            <a:spLocks/>
          </p:cNvSpPr>
          <p:nvPr/>
        </p:nvSpPr>
        <p:spPr bwMode="auto">
          <a:xfrm>
            <a:off x="179512" y="404664"/>
            <a:ext cx="1963826" cy="504354"/>
          </a:xfrm>
          <a:prstGeom prst="rect">
            <a:avLst/>
          </a:prstGeom>
          <a:noFill/>
          <a:ln>
            <a:noFill/>
          </a:ln>
          <a:scene3d>
            <a:camera prst="orthographicFront"/>
            <a:lightRig rig="threePt" dir="t"/>
          </a:scene3d>
          <a:sp3d>
            <a:bevelT/>
          </a:sp3d>
        </p:spPr>
        <p:txBody>
          <a:bodyPr lIns="45720" rIns="45720"/>
          <a:lstStyle/>
          <a:p>
            <a:pPr>
              <a:spcBef>
                <a:spcPct val="20000"/>
              </a:spcBef>
              <a:buClr>
                <a:schemeClr val="accent1"/>
              </a:buClr>
              <a:buSzPct val="80000"/>
              <a:defRPr/>
            </a:pPr>
            <a:r>
              <a:rPr lang="zh-TW" altLang="en-US" sz="2800" b="1" dirty="0">
                <a:solidFill>
                  <a:srgbClr val="FF0000"/>
                </a:solidFill>
                <a:effectLst>
                  <a:outerShdw blurRad="38100" dist="38100" dir="2700000" algn="tl">
                    <a:srgbClr val="000000">
                      <a:alpha val="43137"/>
                    </a:srgbClr>
                  </a:outerShdw>
                </a:effectLst>
                <a:ea typeface="微軟正黑體" pitchFamily="34" charset="-120"/>
              </a:rPr>
              <a:t>台中圖書館</a:t>
            </a:r>
          </a:p>
        </p:txBody>
      </p:sp>
      <p:sp>
        <p:nvSpPr>
          <p:cNvPr id="7" name="矩形 6"/>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25"/>
          <p:cNvSpPr>
            <a:spLocks/>
          </p:cNvSpPr>
          <p:nvPr/>
        </p:nvSpPr>
        <p:spPr bwMode="auto">
          <a:xfrm>
            <a:off x="73025" y="476250"/>
            <a:ext cx="1295822" cy="503337"/>
          </a:xfrm>
          <a:prstGeom prst="rect">
            <a:avLst/>
          </a:prstGeom>
          <a:noFill/>
          <a:ln>
            <a:noFill/>
          </a:ln>
          <a:scene3d>
            <a:camera prst="orthographicFront"/>
            <a:lightRig rig="threePt" dir="t"/>
          </a:scene3d>
          <a:sp3d>
            <a:bevelT/>
          </a:sp3d>
        </p:spPr>
        <p:txBody>
          <a:bodyPr lIns="45720" rIns="45720"/>
          <a:lstStyle/>
          <a:p>
            <a:pPr algn="ctr">
              <a:spcBef>
                <a:spcPct val="20000"/>
              </a:spcBef>
              <a:buClr>
                <a:schemeClr val="accent1"/>
              </a:buClr>
              <a:buSzPct val="80000"/>
              <a:defRPr/>
            </a:pPr>
            <a:r>
              <a:rPr lang="zh-TW" altLang="en-US" sz="2800" b="1" dirty="0">
                <a:solidFill>
                  <a:srgbClr val="FF0000"/>
                </a:solidFill>
                <a:effectLst>
                  <a:outerShdw blurRad="38100" dist="38100" dir="2700000" algn="tl">
                    <a:srgbClr val="000000">
                      <a:alpha val="43137"/>
                    </a:srgbClr>
                  </a:outerShdw>
                </a:effectLst>
                <a:ea typeface="微軟正黑體" pitchFamily="34" charset="-120"/>
              </a:rPr>
              <a:t>放送局</a:t>
            </a:r>
          </a:p>
        </p:txBody>
      </p:sp>
      <p:pic>
        <p:nvPicPr>
          <p:cNvPr id="5" name="Picture 6" descr="1860355354">
            <a:hlinkClick r:id="rId2"/>
          </p:cNvPr>
          <p:cNvPicPr>
            <a:picLocks noChangeAspect="1" noChangeArrowheads="1"/>
          </p:cNvPicPr>
          <p:nvPr/>
        </p:nvPicPr>
        <p:blipFill>
          <a:blip r:embed="rId3" cstate="print"/>
          <a:srcRect/>
          <a:stretch>
            <a:fillRect/>
          </a:stretch>
        </p:blipFill>
        <p:spPr bwMode="auto">
          <a:xfrm>
            <a:off x="4445405" y="44451"/>
            <a:ext cx="2430057" cy="3240534"/>
          </a:xfrm>
          <a:prstGeom prst="rect">
            <a:avLst/>
          </a:prstGeom>
          <a:noFill/>
          <a:ln w="9525">
            <a:noFill/>
            <a:miter lim="800000"/>
            <a:headEnd/>
            <a:tailEnd/>
          </a:ln>
        </p:spPr>
      </p:pic>
      <p:sp>
        <p:nvSpPr>
          <p:cNvPr id="6" name="Rectangle 7"/>
          <p:cNvSpPr>
            <a:spLocks noChangeArrowheads="1"/>
          </p:cNvSpPr>
          <p:nvPr/>
        </p:nvSpPr>
        <p:spPr bwMode="auto">
          <a:xfrm>
            <a:off x="6875463" y="476250"/>
            <a:ext cx="2268537" cy="2585323"/>
          </a:xfrm>
          <a:prstGeom prst="rect">
            <a:avLst/>
          </a:prstGeom>
          <a:noFill/>
          <a:ln w="9525">
            <a:noFill/>
            <a:miter lim="800000"/>
            <a:headEnd/>
            <a:tailEnd/>
          </a:ln>
        </p:spPr>
        <p:txBody>
          <a:bodyPr wrap="square">
            <a:spAutoFit/>
          </a:bodyPr>
          <a:lstStyle/>
          <a:p>
            <a:r>
              <a:rPr lang="zh-TW" altLang="en-US" dirty="0"/>
              <a:t>石燈籠</a:t>
            </a:r>
            <a:br>
              <a:rPr lang="zh-TW" altLang="en-US" dirty="0"/>
            </a:br>
            <a:r>
              <a:rPr lang="zh-TW" altLang="en-US" b="0" dirty="0"/>
              <a:t>     上面刻著大正七年六月十八日創建，昭和五年十二月二十八日建立。從創建（西元</a:t>
            </a:r>
            <a:r>
              <a:rPr lang="en-US" altLang="zh-TW" b="0" dirty="0"/>
              <a:t>1918</a:t>
            </a:r>
            <a:r>
              <a:rPr lang="zh-TW" altLang="en-US" b="0" dirty="0"/>
              <a:t>年）到建立（西元</a:t>
            </a:r>
            <a:r>
              <a:rPr lang="en-US" altLang="zh-TW" b="0" dirty="0"/>
              <a:t>1930</a:t>
            </a:r>
            <a:r>
              <a:rPr lang="zh-TW" altLang="en-US" b="0" dirty="0"/>
              <a:t>年）相隔許久，原因為何</a:t>
            </a:r>
            <a:r>
              <a:rPr lang="en-US" altLang="zh-TW" b="0" dirty="0"/>
              <a:t>?</a:t>
            </a:r>
            <a:r>
              <a:rPr lang="zh-TW" altLang="en-US" b="0" dirty="0"/>
              <a:t>尚待考證。</a:t>
            </a:r>
          </a:p>
        </p:txBody>
      </p:sp>
      <p:pic>
        <p:nvPicPr>
          <p:cNvPr id="7" name="Picture 9" descr="1860355353">
            <a:hlinkClick r:id="rId4"/>
          </p:cNvPr>
          <p:cNvPicPr>
            <a:picLocks noChangeAspect="1" noChangeArrowheads="1"/>
          </p:cNvPicPr>
          <p:nvPr/>
        </p:nvPicPr>
        <p:blipFill>
          <a:blip r:embed="rId5" cstate="print"/>
          <a:srcRect/>
          <a:stretch>
            <a:fillRect/>
          </a:stretch>
        </p:blipFill>
        <p:spPr bwMode="auto">
          <a:xfrm>
            <a:off x="4572000" y="3861048"/>
            <a:ext cx="3457079" cy="2593849"/>
          </a:xfrm>
          <a:prstGeom prst="rect">
            <a:avLst/>
          </a:prstGeom>
          <a:noFill/>
          <a:ln w="9525">
            <a:noFill/>
            <a:miter lim="800000"/>
            <a:headEnd/>
            <a:tailEnd/>
          </a:ln>
        </p:spPr>
      </p:pic>
      <p:sp>
        <p:nvSpPr>
          <p:cNvPr id="8" name="Rectangle 11"/>
          <p:cNvSpPr>
            <a:spLocks noChangeArrowheads="1"/>
          </p:cNvSpPr>
          <p:nvPr/>
        </p:nvSpPr>
        <p:spPr bwMode="auto">
          <a:xfrm>
            <a:off x="98767" y="4270375"/>
            <a:ext cx="3896971" cy="2419124"/>
          </a:xfrm>
          <a:prstGeom prst="rect">
            <a:avLst/>
          </a:prstGeom>
          <a:noFill/>
          <a:ln w="9525">
            <a:noFill/>
            <a:miter lim="800000"/>
            <a:headEnd/>
            <a:tailEnd/>
          </a:ln>
        </p:spPr>
        <p:txBody>
          <a:bodyPr wrap="square">
            <a:spAutoFit/>
          </a:bodyPr>
          <a:lstStyle/>
          <a:p>
            <a:pPr>
              <a:lnSpc>
                <a:spcPct val="120000"/>
              </a:lnSpc>
            </a:pPr>
            <a:r>
              <a:rPr lang="en-US" altLang="zh-TW" b="0" dirty="0">
                <a:latin typeface="+mj-ea"/>
                <a:ea typeface="+mj-ea"/>
              </a:rPr>
              <a:t>2005</a:t>
            </a:r>
            <a:r>
              <a:rPr lang="zh-TW" altLang="en-US" b="0" dirty="0">
                <a:latin typeface="+mj-ea"/>
                <a:ea typeface="+mj-ea"/>
              </a:rPr>
              <a:t>年由台中市文化局委託大千廣播電台經營管理，將「台中放送局」規劃為廣播文物館，裡頭陳設些許珍藏的古董留聲機、收音機迷們珍貴收藏品及收音機和播音設備</a:t>
            </a:r>
            <a:r>
              <a:rPr lang="zh-TW" altLang="en-US" b="0" dirty="0" smtClean="0">
                <a:latin typeface="+mj-ea"/>
                <a:ea typeface="+mj-ea"/>
              </a:rPr>
              <a:t>外，帶動</a:t>
            </a:r>
            <a:r>
              <a:rPr lang="zh-TW" altLang="en-US" b="0" dirty="0">
                <a:latin typeface="+mj-ea"/>
                <a:ea typeface="+mj-ea"/>
              </a:rPr>
              <a:t>了文化內涵的傳承，成為台中取靜休憩、尋古的新據點。</a:t>
            </a:r>
          </a:p>
        </p:txBody>
      </p:sp>
      <p:pic>
        <p:nvPicPr>
          <p:cNvPr id="9" name="Picture 14" descr="event"/>
          <p:cNvPicPr>
            <a:picLocks noChangeAspect="1" noChangeArrowheads="1"/>
          </p:cNvPicPr>
          <p:nvPr/>
        </p:nvPicPr>
        <p:blipFill>
          <a:blip r:embed="rId6" cstate="print"/>
          <a:srcRect/>
          <a:stretch>
            <a:fillRect/>
          </a:stretch>
        </p:blipFill>
        <p:spPr bwMode="auto">
          <a:xfrm>
            <a:off x="73025" y="1125538"/>
            <a:ext cx="3922713" cy="2944812"/>
          </a:xfrm>
          <a:prstGeom prst="rect">
            <a:avLst/>
          </a:prstGeom>
          <a:noFill/>
          <a:ln w="9525">
            <a:noFill/>
            <a:miter lim="800000"/>
            <a:headEnd/>
            <a:tailEnd/>
          </a:ln>
        </p:spPr>
      </p:pic>
      <p:sp>
        <p:nvSpPr>
          <p:cNvPr id="10" name="矩形 9"/>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0" y="476672"/>
            <a:ext cx="1877437" cy="769441"/>
          </a:xfrm>
          <a:prstGeom prst="rect">
            <a:avLst/>
          </a:prstGeom>
          <a:noFill/>
        </p:spPr>
        <p:txBody>
          <a:bodyPr wrap="none" rtlCol="0">
            <a:spAutoFit/>
          </a:bodyPr>
          <a:lstStyle/>
          <a:p>
            <a:r>
              <a:rPr lang="zh-TW" altLang="en-US" sz="4400" b="1" dirty="0" smtClean="0">
                <a:solidFill>
                  <a:srgbClr val="FF6600"/>
                </a:solidFill>
                <a:effectLst>
                  <a:outerShdw blurRad="38100" dist="38100" dir="2700000" algn="tl">
                    <a:srgbClr val="000000">
                      <a:alpha val="43137"/>
                    </a:srgbClr>
                  </a:outerShdw>
                </a:effectLst>
                <a:latin typeface="華康秀風體W3" pitchFamily="65" charset="-120"/>
                <a:ea typeface="華康秀風體W3" pitchFamily="65" charset="-120"/>
              </a:rPr>
              <a:t>動動腦</a:t>
            </a:r>
            <a:endParaRPr lang="zh-TW" altLang="en-US" sz="4400" b="1" dirty="0">
              <a:solidFill>
                <a:srgbClr val="FF6600"/>
              </a:solidFill>
              <a:effectLst>
                <a:outerShdw blurRad="38100" dist="38100" dir="2700000" algn="tl">
                  <a:srgbClr val="000000">
                    <a:alpha val="43137"/>
                  </a:srgbClr>
                </a:outerShdw>
              </a:effectLst>
              <a:latin typeface="華康秀風體W3" pitchFamily="65" charset="-120"/>
              <a:ea typeface="華康秀風體W3" pitchFamily="65" charset="-120"/>
            </a:endParaRPr>
          </a:p>
        </p:txBody>
      </p:sp>
      <p:sp>
        <p:nvSpPr>
          <p:cNvPr id="3" name="矩形 2"/>
          <p:cNvSpPr/>
          <p:nvPr/>
        </p:nvSpPr>
        <p:spPr>
          <a:xfrm>
            <a:off x="0" y="0"/>
            <a:ext cx="1338828" cy="369332"/>
          </a:xfrm>
          <a:prstGeom prst="rect">
            <a:avLst/>
          </a:prstGeom>
        </p:spPr>
        <p:txBody>
          <a:bodyPr wrap="none">
            <a:spAutoFit/>
          </a:bodyPr>
          <a:lstStyle/>
          <a:p>
            <a:r>
              <a:rPr lang="zh-TW" altLang="zh-TW" b="1" dirty="0" smtClean="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文化台中城</a:t>
            </a:r>
            <a:endParaRPr lang="zh-TW" altLang="en-US"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4" name="矩形 3"/>
          <p:cNvSpPr/>
          <p:nvPr/>
        </p:nvSpPr>
        <p:spPr>
          <a:xfrm>
            <a:off x="395536" y="1196752"/>
            <a:ext cx="4464496" cy="400110"/>
          </a:xfrm>
          <a:prstGeom prst="rect">
            <a:avLst/>
          </a:prstGeom>
        </p:spPr>
        <p:txBody>
          <a:bodyPr wrap="square">
            <a:spAutoFit/>
          </a:bodyPr>
          <a:lstStyle/>
          <a:p>
            <a:r>
              <a:rPr lang="en-US" altLang="zh-TW" sz="2000" b="1" dirty="0">
                <a:solidFill>
                  <a:srgbClr val="00B050"/>
                </a:solidFill>
                <a:latin typeface="+mj-ea"/>
                <a:ea typeface="+mj-ea"/>
              </a:rPr>
              <a:t>Q</a:t>
            </a:r>
            <a:r>
              <a:rPr lang="zh-TW" altLang="en-US" sz="2000" b="1" dirty="0" smtClean="0">
                <a:solidFill>
                  <a:srgbClr val="00B050"/>
                </a:solidFill>
                <a:latin typeface="+mj-ea"/>
                <a:ea typeface="+mj-ea"/>
              </a:rPr>
              <a:t>：你曾親眼看過上述哪幾個古蹟景點？</a:t>
            </a:r>
            <a:endParaRPr lang="en-US" altLang="zh-TW" sz="2000" b="1" dirty="0">
              <a:solidFill>
                <a:srgbClr val="00B050"/>
              </a:solidFill>
              <a:latin typeface="+mj-ea"/>
              <a:ea typeface="+mj-ea"/>
            </a:endParaRPr>
          </a:p>
        </p:txBody>
      </p:sp>
      <p:sp>
        <p:nvSpPr>
          <p:cNvPr id="5" name="矩形 4"/>
          <p:cNvSpPr/>
          <p:nvPr/>
        </p:nvSpPr>
        <p:spPr>
          <a:xfrm>
            <a:off x="395536" y="2017972"/>
            <a:ext cx="4464496" cy="400110"/>
          </a:xfrm>
          <a:prstGeom prst="rect">
            <a:avLst/>
          </a:prstGeom>
        </p:spPr>
        <p:txBody>
          <a:bodyPr wrap="square">
            <a:spAutoFit/>
          </a:bodyPr>
          <a:lstStyle/>
          <a:p>
            <a:r>
              <a:rPr lang="en-US" altLang="zh-TW" sz="2000" b="1" dirty="0">
                <a:solidFill>
                  <a:srgbClr val="00B050"/>
                </a:solidFill>
                <a:latin typeface="+mj-ea"/>
                <a:ea typeface="+mj-ea"/>
              </a:rPr>
              <a:t>Q</a:t>
            </a:r>
            <a:r>
              <a:rPr lang="zh-TW" altLang="en-US" sz="2000" b="1" dirty="0" smtClean="0">
                <a:solidFill>
                  <a:srgbClr val="00B050"/>
                </a:solidFill>
                <a:latin typeface="+mj-ea"/>
                <a:ea typeface="+mj-ea"/>
              </a:rPr>
              <a:t>：你曾漫步於上述哪幾個古蹟景點？</a:t>
            </a:r>
            <a:endParaRPr lang="en-US" altLang="zh-TW" sz="2000" b="1" dirty="0">
              <a:solidFill>
                <a:srgbClr val="00B050"/>
              </a:solidFill>
              <a:latin typeface="+mj-ea"/>
              <a:ea typeface="+mj-ea"/>
            </a:endParaRPr>
          </a:p>
        </p:txBody>
      </p:sp>
      <p:sp>
        <p:nvSpPr>
          <p:cNvPr id="6" name="矩形 5"/>
          <p:cNvSpPr/>
          <p:nvPr/>
        </p:nvSpPr>
        <p:spPr>
          <a:xfrm>
            <a:off x="395536" y="2839192"/>
            <a:ext cx="4464496" cy="400110"/>
          </a:xfrm>
          <a:prstGeom prst="rect">
            <a:avLst/>
          </a:prstGeom>
        </p:spPr>
        <p:txBody>
          <a:bodyPr wrap="square">
            <a:spAutoFit/>
          </a:bodyPr>
          <a:lstStyle/>
          <a:p>
            <a:r>
              <a:rPr lang="en-US" altLang="zh-TW" sz="2000" b="1" dirty="0">
                <a:solidFill>
                  <a:srgbClr val="00B050"/>
                </a:solidFill>
                <a:latin typeface="+mj-ea"/>
                <a:ea typeface="+mj-ea"/>
              </a:rPr>
              <a:t>Q</a:t>
            </a:r>
            <a:r>
              <a:rPr lang="zh-TW" altLang="en-US" sz="2000" b="1" dirty="0" smtClean="0">
                <a:solidFill>
                  <a:srgbClr val="00B050"/>
                </a:solidFill>
                <a:latin typeface="+mj-ea"/>
                <a:ea typeface="+mj-ea"/>
              </a:rPr>
              <a:t>：為何須保留城市中的古蹟？</a:t>
            </a:r>
            <a:endParaRPr lang="en-US" altLang="zh-TW" sz="2000" b="1" dirty="0">
              <a:solidFill>
                <a:srgbClr val="00B050"/>
              </a:solidFill>
              <a:latin typeface="+mj-ea"/>
              <a:ea typeface="+mj-ea"/>
            </a:endParaRPr>
          </a:p>
        </p:txBody>
      </p:sp>
      <p:sp>
        <p:nvSpPr>
          <p:cNvPr id="7" name="矩形 6"/>
          <p:cNvSpPr/>
          <p:nvPr/>
        </p:nvSpPr>
        <p:spPr>
          <a:xfrm>
            <a:off x="395536" y="3660412"/>
            <a:ext cx="5832648" cy="400110"/>
          </a:xfrm>
          <a:prstGeom prst="rect">
            <a:avLst/>
          </a:prstGeom>
        </p:spPr>
        <p:txBody>
          <a:bodyPr wrap="square">
            <a:spAutoFit/>
          </a:bodyPr>
          <a:lstStyle/>
          <a:p>
            <a:r>
              <a:rPr lang="en-US" altLang="zh-TW" sz="2000" b="1" dirty="0">
                <a:solidFill>
                  <a:srgbClr val="00B050"/>
                </a:solidFill>
                <a:latin typeface="+mj-ea"/>
                <a:ea typeface="+mj-ea"/>
              </a:rPr>
              <a:t>Q</a:t>
            </a:r>
            <a:r>
              <a:rPr lang="zh-TW" altLang="en-US" sz="2000" b="1" dirty="0" smtClean="0">
                <a:solidFill>
                  <a:srgbClr val="00B050"/>
                </a:solidFill>
                <a:latin typeface="+mj-ea"/>
                <a:ea typeface="+mj-ea"/>
              </a:rPr>
              <a:t>：</a:t>
            </a:r>
            <a:r>
              <a:rPr lang="zh-TW" altLang="en-US" sz="2000" b="1" dirty="0">
                <a:solidFill>
                  <a:srgbClr val="00B050"/>
                </a:solidFill>
                <a:latin typeface="+mj-ea"/>
                <a:ea typeface="+mj-ea"/>
              </a:rPr>
              <a:t>你居住的社區</a:t>
            </a:r>
            <a:r>
              <a:rPr lang="zh-TW" altLang="en-US" sz="2000" b="1" dirty="0" smtClean="0">
                <a:solidFill>
                  <a:srgbClr val="00B050"/>
                </a:solidFill>
                <a:latin typeface="+mj-ea"/>
                <a:ea typeface="+mj-ea"/>
              </a:rPr>
              <a:t>中目前有仍有閒置中的古蹟嗎</a:t>
            </a:r>
            <a:r>
              <a:rPr lang="zh-TW" altLang="en-US" sz="2000" b="1" dirty="0" smtClean="0">
                <a:solidFill>
                  <a:srgbClr val="00B050"/>
                </a:solidFill>
                <a:latin typeface="+mj-ea"/>
              </a:rPr>
              <a:t>？</a:t>
            </a:r>
            <a:endParaRPr lang="en-US" altLang="zh-TW" sz="2000" b="1" dirty="0">
              <a:solidFill>
                <a:srgbClr val="00B050"/>
              </a:solidFill>
              <a:latin typeface="+mj-ea"/>
            </a:endParaRPr>
          </a:p>
        </p:txBody>
      </p:sp>
      <p:sp>
        <p:nvSpPr>
          <p:cNvPr id="9" name="矩形 8"/>
          <p:cNvSpPr/>
          <p:nvPr/>
        </p:nvSpPr>
        <p:spPr>
          <a:xfrm>
            <a:off x="395536" y="4481632"/>
            <a:ext cx="5832648" cy="400110"/>
          </a:xfrm>
          <a:prstGeom prst="rect">
            <a:avLst/>
          </a:prstGeom>
        </p:spPr>
        <p:txBody>
          <a:bodyPr wrap="square">
            <a:spAutoFit/>
          </a:bodyPr>
          <a:lstStyle/>
          <a:p>
            <a:r>
              <a:rPr lang="en-US" altLang="zh-TW" sz="2000" b="1" dirty="0">
                <a:solidFill>
                  <a:srgbClr val="00B050"/>
                </a:solidFill>
                <a:latin typeface="+mj-ea"/>
                <a:ea typeface="+mj-ea"/>
              </a:rPr>
              <a:t>Q</a:t>
            </a:r>
            <a:r>
              <a:rPr lang="zh-TW" altLang="en-US" sz="2000" b="1" dirty="0" smtClean="0">
                <a:solidFill>
                  <a:srgbClr val="00B050"/>
                </a:solidFill>
                <a:latin typeface="+mj-ea"/>
                <a:ea typeface="+mj-ea"/>
              </a:rPr>
              <a:t>：對於閒置的古蹟你認為還有其他用途嗎</a:t>
            </a:r>
            <a:r>
              <a:rPr lang="zh-TW" altLang="en-US" sz="2000" b="1" dirty="0" smtClean="0">
                <a:solidFill>
                  <a:srgbClr val="00B050"/>
                </a:solidFill>
                <a:latin typeface="+mj-ea"/>
              </a:rPr>
              <a:t>？</a:t>
            </a:r>
            <a:endParaRPr lang="en-US" altLang="zh-TW" sz="2000" b="1" dirty="0">
              <a:solidFill>
                <a:srgbClr val="00B050"/>
              </a:solidFill>
              <a:latin typeface="+mj-ea"/>
            </a:endParaRPr>
          </a:p>
        </p:txBody>
      </p:sp>
      <p:sp>
        <p:nvSpPr>
          <p:cNvPr id="12" name="文字方塊 11"/>
          <p:cNvSpPr txBox="1"/>
          <p:nvPr/>
        </p:nvSpPr>
        <p:spPr>
          <a:xfrm>
            <a:off x="395536" y="5302852"/>
            <a:ext cx="4972836" cy="369332"/>
          </a:xfrm>
          <a:prstGeom prst="rect">
            <a:avLst/>
          </a:prstGeom>
          <a:noFill/>
        </p:spPr>
        <p:txBody>
          <a:bodyPr wrap="square" rtlCol="0">
            <a:spAutoFit/>
          </a:bodyPr>
          <a:lstStyle/>
          <a:p>
            <a:r>
              <a:rPr lang="en-US" altLang="zh-TW" b="1" dirty="0" smtClean="0">
                <a:solidFill>
                  <a:srgbClr val="00B050"/>
                </a:solidFill>
                <a:latin typeface="+mj-ea"/>
                <a:ea typeface="+mj-ea"/>
              </a:rPr>
              <a:t>Q</a:t>
            </a:r>
            <a:r>
              <a:rPr lang="zh-TW" altLang="zh-TW" b="1" dirty="0" smtClean="0">
                <a:solidFill>
                  <a:srgbClr val="00B050"/>
                </a:solidFill>
                <a:latin typeface="+mj-ea"/>
                <a:ea typeface="+mj-ea"/>
              </a:rPr>
              <a:t>：你是否曾參與上述古蹟所舉辦的藝文活動？</a:t>
            </a:r>
          </a:p>
        </p:txBody>
      </p:sp>
      <p:sp>
        <p:nvSpPr>
          <p:cNvPr id="13" name="文字方塊 12"/>
          <p:cNvSpPr txBox="1"/>
          <p:nvPr/>
        </p:nvSpPr>
        <p:spPr>
          <a:xfrm>
            <a:off x="395536" y="6093296"/>
            <a:ext cx="6126998" cy="369332"/>
          </a:xfrm>
          <a:prstGeom prst="rect">
            <a:avLst/>
          </a:prstGeom>
          <a:noFill/>
        </p:spPr>
        <p:txBody>
          <a:bodyPr wrap="none" rtlCol="0">
            <a:spAutoFit/>
          </a:bodyPr>
          <a:lstStyle/>
          <a:p>
            <a:r>
              <a:rPr lang="en-US" altLang="zh-TW" b="1" dirty="0" smtClean="0">
                <a:solidFill>
                  <a:srgbClr val="00B050"/>
                </a:solidFill>
                <a:latin typeface="+mj-ea"/>
                <a:ea typeface="+mj-ea"/>
              </a:rPr>
              <a:t>Q</a:t>
            </a:r>
            <a:r>
              <a:rPr lang="zh-TW" altLang="zh-TW" b="1" dirty="0" smtClean="0">
                <a:solidFill>
                  <a:srgbClr val="00B050"/>
                </a:solidFill>
                <a:latin typeface="+mj-ea"/>
                <a:ea typeface="+mj-ea"/>
              </a:rPr>
              <a:t>：你是否發現社區建築與上述古蹟建築風格有相似之處？</a:t>
            </a:r>
          </a:p>
        </p:txBody>
      </p:sp>
    </p:spTree>
    <p:extLst>
      <p:ext uri="{BB962C8B-B14F-4D97-AF65-F5344CB8AC3E}">
        <p14:creationId xmlns:p14="http://schemas.microsoft.com/office/powerpoint/2010/main" val="12606403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46959" y="1550983"/>
            <a:ext cx="8203239" cy="2862322"/>
          </a:xfrm>
          <a:prstGeom prst="rect">
            <a:avLst/>
          </a:prstGeom>
          <a:noFill/>
        </p:spPr>
        <p:txBody>
          <a:bodyPr wrap="square" rtlCol="0">
            <a:spAutoFit/>
          </a:bodyPr>
          <a:lstStyle/>
          <a:p>
            <a:pPr>
              <a:lnSpc>
                <a:spcPct val="150000"/>
              </a:lnSpc>
            </a:pPr>
            <a:r>
              <a:rPr lang="zh-TW" altLang="zh-TW" sz="2400" dirty="0" smtClean="0">
                <a:latin typeface="+mj-ea"/>
                <a:ea typeface="+mj-ea"/>
              </a:rPr>
              <a:t>教師播放新竹中學製作的「談一場綠色戀情」走路篇（社區</a:t>
            </a:r>
          </a:p>
          <a:p>
            <a:pPr>
              <a:lnSpc>
                <a:spcPct val="150000"/>
              </a:lnSpc>
            </a:pPr>
            <a:r>
              <a:rPr lang="zh-TW" altLang="zh-TW" sz="2400" dirty="0" smtClean="0">
                <a:latin typeface="+mj-ea"/>
                <a:ea typeface="+mj-ea"/>
              </a:rPr>
              <a:t>綠色生活地圖），美術課程中的社區綠活圖教學精神裡，最重要的就是鼓勵學生走出去，藉由與社區民眾環境互動的過程當中，感受到自己身處環境的價值，更進一步讓學生從關懷大自然到禮讚生命。</a:t>
            </a:r>
            <a:endParaRPr lang="zh-TW" altLang="en-US" sz="2400" dirty="0">
              <a:latin typeface="+mj-ea"/>
              <a:ea typeface="+mj-ea"/>
            </a:endParaRPr>
          </a:p>
        </p:txBody>
      </p:sp>
      <p:sp>
        <p:nvSpPr>
          <p:cNvPr id="3" name="矩形 2"/>
          <p:cNvSpPr/>
          <p:nvPr/>
        </p:nvSpPr>
        <p:spPr>
          <a:xfrm>
            <a:off x="0" y="0"/>
            <a:ext cx="1338828" cy="369332"/>
          </a:xfrm>
          <a:prstGeom prst="rect">
            <a:avLst/>
          </a:prstGeom>
        </p:spPr>
        <p:txBody>
          <a:bodyPr wrap="none">
            <a:spAutoFit/>
          </a:bodyPr>
          <a:lstStyle/>
          <a:p>
            <a:r>
              <a:rPr lang="zh-TW" altLang="en-US" b="1" dirty="0" smtClean="0">
                <a:solidFill>
                  <a:schemeClr val="bg1"/>
                </a:solidFill>
                <a:effectLst>
                  <a:outerShdw blurRad="38100" dist="38100" dir="2700000" algn="tl">
                    <a:srgbClr val="000000">
                      <a:alpha val="43137"/>
                    </a:srgbClr>
                  </a:outerShdw>
                </a:effectLst>
                <a:latin typeface="+mj-ea"/>
                <a:ea typeface="+mj-ea"/>
              </a:rPr>
              <a:t>文化台中城</a:t>
            </a:r>
            <a:endParaRPr lang="zh-TW" altLang="en-US" b="1" dirty="0">
              <a:solidFill>
                <a:schemeClr val="bg1"/>
              </a:solidFill>
              <a:effectLst>
                <a:outerShdw blurRad="38100" dist="38100" dir="2700000" algn="tl">
                  <a:srgbClr val="000000">
                    <a:alpha val="43137"/>
                  </a:srgbClr>
                </a:outerShdw>
              </a:effectLst>
              <a:latin typeface="+mj-ea"/>
              <a:ea typeface="+mj-ea"/>
            </a:endParaRPr>
          </a:p>
        </p:txBody>
      </p:sp>
      <p:sp>
        <p:nvSpPr>
          <p:cNvPr id="7" name="文字方塊 6"/>
          <p:cNvSpPr txBox="1"/>
          <p:nvPr/>
        </p:nvSpPr>
        <p:spPr>
          <a:xfrm>
            <a:off x="696150" y="4575319"/>
            <a:ext cx="7704856" cy="1661993"/>
          </a:xfrm>
          <a:prstGeom prst="rect">
            <a:avLst/>
          </a:prstGeom>
          <a:noFill/>
        </p:spPr>
        <p:txBody>
          <a:bodyPr wrap="square" rtlCol="0">
            <a:spAutoFit/>
          </a:bodyPr>
          <a:lstStyle/>
          <a:p>
            <a:pPr>
              <a:lnSpc>
                <a:spcPct val="150000"/>
              </a:lnSpc>
            </a:pPr>
            <a:r>
              <a:rPr lang="zh-TW" altLang="en-US" sz="2000" b="1" dirty="0" smtClean="0">
                <a:solidFill>
                  <a:schemeClr val="accent3">
                    <a:lumMod val="75000"/>
                  </a:schemeClr>
                </a:solidFill>
                <a:latin typeface="+mj-ea"/>
                <a:ea typeface="+mj-ea"/>
              </a:rPr>
              <a:t>分享觀賞心得    </a:t>
            </a:r>
            <a:r>
              <a:rPr lang="en-US" altLang="zh-TW" sz="2000" b="1" dirty="0" smtClean="0">
                <a:solidFill>
                  <a:schemeClr val="accent3">
                    <a:lumMod val="75000"/>
                  </a:schemeClr>
                </a:solidFill>
                <a:latin typeface="+mj-ea"/>
                <a:ea typeface="+mj-ea"/>
              </a:rPr>
              <a:t>1.</a:t>
            </a:r>
            <a:r>
              <a:rPr lang="zh-TW" altLang="en-US" sz="2000" b="1" dirty="0" smtClean="0">
                <a:solidFill>
                  <a:schemeClr val="accent3">
                    <a:lumMod val="75000"/>
                  </a:schemeClr>
                </a:solidFill>
                <a:latin typeface="+mj-ea"/>
                <a:ea typeface="+mj-ea"/>
              </a:rPr>
              <a:t>  </a:t>
            </a:r>
            <a:r>
              <a:rPr lang="zh-TW" altLang="en-US" sz="2800" b="1" dirty="0" smtClean="0">
                <a:solidFill>
                  <a:srgbClr val="FF0000"/>
                </a:solidFill>
                <a:latin typeface="+mj-ea"/>
                <a:ea typeface="+mj-ea"/>
              </a:rPr>
              <a:t>那</a:t>
            </a:r>
            <a:r>
              <a:rPr lang="zh-TW" altLang="en-US" sz="2000" b="1" dirty="0" smtClean="0">
                <a:solidFill>
                  <a:schemeClr val="accent3">
                    <a:lumMod val="75000"/>
                  </a:schemeClr>
                </a:solidFill>
                <a:latin typeface="+mj-ea"/>
                <a:ea typeface="+mj-ea"/>
              </a:rPr>
              <a:t>兒的風景網</a:t>
            </a:r>
            <a:r>
              <a:rPr lang="zh-TW" altLang="en-US" sz="2800" b="1" dirty="0" smtClean="0">
                <a:solidFill>
                  <a:srgbClr val="FF0000"/>
                </a:solidFill>
                <a:latin typeface="+mj-ea"/>
                <a:ea typeface="+mj-ea"/>
              </a:rPr>
              <a:t>羅</a:t>
            </a:r>
            <a:r>
              <a:rPr lang="zh-TW" altLang="en-US" sz="2000" b="1" dirty="0" smtClean="0">
                <a:solidFill>
                  <a:schemeClr val="accent3">
                    <a:lumMod val="75000"/>
                  </a:schemeClr>
                </a:solidFill>
                <a:latin typeface="+mj-ea"/>
                <a:ea typeface="+mj-ea"/>
              </a:rPr>
              <a:t>你我的心（</a:t>
            </a:r>
            <a:r>
              <a:rPr lang="zh-TW" altLang="en-US" sz="2000" b="1" dirty="0">
                <a:solidFill>
                  <a:schemeClr val="accent3">
                    <a:lumMod val="75000"/>
                  </a:schemeClr>
                </a:solidFill>
                <a:latin typeface="+mj-ea"/>
                <a:ea typeface="+mj-ea"/>
              </a:rPr>
              <a:t>泰雅</a:t>
            </a:r>
            <a:r>
              <a:rPr lang="zh-TW" altLang="en-US" sz="2000" b="1" dirty="0" smtClean="0">
                <a:solidFill>
                  <a:schemeClr val="accent3">
                    <a:lumMod val="75000"/>
                  </a:schemeClr>
                </a:solidFill>
                <a:latin typeface="+mj-ea"/>
                <a:ea typeface="+mj-ea"/>
              </a:rPr>
              <a:t>族那羅部落）</a:t>
            </a:r>
            <a:endParaRPr lang="en-US" altLang="zh-TW" sz="2000" b="1" dirty="0" smtClean="0">
              <a:solidFill>
                <a:schemeClr val="accent3">
                  <a:lumMod val="75000"/>
                </a:schemeClr>
              </a:solidFill>
              <a:latin typeface="+mj-ea"/>
              <a:ea typeface="+mj-ea"/>
            </a:endParaRPr>
          </a:p>
          <a:p>
            <a:pPr>
              <a:lnSpc>
                <a:spcPct val="150000"/>
              </a:lnSpc>
            </a:pPr>
            <a:r>
              <a:rPr lang="zh-TW" altLang="en-US" sz="2000" b="1" dirty="0">
                <a:solidFill>
                  <a:schemeClr val="accent3">
                    <a:lumMod val="75000"/>
                  </a:schemeClr>
                </a:solidFill>
                <a:latin typeface="+mj-ea"/>
                <a:ea typeface="+mj-ea"/>
              </a:rPr>
              <a:t> </a:t>
            </a:r>
            <a:r>
              <a:rPr lang="zh-TW" altLang="en-US" sz="2000" b="1" dirty="0" smtClean="0">
                <a:solidFill>
                  <a:schemeClr val="accent3">
                    <a:lumMod val="75000"/>
                  </a:schemeClr>
                </a:solidFill>
                <a:latin typeface="+mj-ea"/>
                <a:ea typeface="+mj-ea"/>
              </a:rPr>
              <a:t>                           </a:t>
            </a:r>
            <a:r>
              <a:rPr lang="en-US" altLang="zh-TW" sz="2000" b="1" dirty="0" smtClean="0">
                <a:solidFill>
                  <a:schemeClr val="accent3">
                    <a:lumMod val="75000"/>
                  </a:schemeClr>
                </a:solidFill>
                <a:latin typeface="+mj-ea"/>
                <a:ea typeface="+mj-ea"/>
              </a:rPr>
              <a:t>2.</a:t>
            </a:r>
            <a:r>
              <a:rPr lang="zh-TW" altLang="en-US" sz="2000" b="1" dirty="0" smtClean="0">
                <a:solidFill>
                  <a:schemeClr val="accent3">
                    <a:lumMod val="75000"/>
                  </a:schemeClr>
                </a:solidFill>
                <a:latin typeface="+mj-ea"/>
                <a:ea typeface="+mj-ea"/>
              </a:rPr>
              <a:t> 垃集生悲     </a:t>
            </a:r>
            <a:r>
              <a:rPr lang="en-US" altLang="zh-TW" sz="2000" b="1" dirty="0" smtClean="0">
                <a:solidFill>
                  <a:schemeClr val="accent3">
                    <a:lumMod val="75000"/>
                  </a:schemeClr>
                </a:solidFill>
                <a:latin typeface="+mj-ea"/>
                <a:ea typeface="+mj-ea"/>
              </a:rPr>
              <a:t>3.</a:t>
            </a:r>
            <a:r>
              <a:rPr lang="zh-TW" altLang="en-US" sz="2000" b="1" dirty="0" smtClean="0">
                <a:solidFill>
                  <a:schemeClr val="accent3">
                    <a:lumMod val="75000"/>
                  </a:schemeClr>
                </a:solidFill>
                <a:latin typeface="+mj-ea"/>
                <a:ea typeface="+mj-ea"/>
              </a:rPr>
              <a:t> </a:t>
            </a:r>
            <a:r>
              <a:rPr lang="en-US" altLang="zh-TW" sz="2000" b="1" dirty="0" smtClean="0">
                <a:solidFill>
                  <a:schemeClr val="accent3">
                    <a:lumMod val="75000"/>
                  </a:schemeClr>
                </a:solidFill>
                <a:latin typeface="+mj-ea"/>
                <a:ea typeface="+mj-ea"/>
              </a:rPr>
              <a:t>180km/</a:t>
            </a:r>
            <a:r>
              <a:rPr lang="en-US" altLang="zh-TW" sz="2000" b="1" dirty="0" err="1" smtClean="0">
                <a:solidFill>
                  <a:schemeClr val="accent3">
                    <a:lumMod val="75000"/>
                  </a:schemeClr>
                </a:solidFill>
                <a:latin typeface="+mj-ea"/>
                <a:ea typeface="+mj-ea"/>
              </a:rPr>
              <a:t>hr</a:t>
            </a:r>
            <a:r>
              <a:rPr lang="zh-TW" altLang="en-US" sz="2000" b="1" dirty="0" smtClean="0">
                <a:solidFill>
                  <a:schemeClr val="accent3">
                    <a:lumMod val="75000"/>
                  </a:schemeClr>
                </a:solidFill>
                <a:latin typeface="+mj-ea"/>
                <a:ea typeface="+mj-ea"/>
              </a:rPr>
              <a:t>的水平線</a:t>
            </a:r>
            <a:r>
              <a:rPr lang="zh-TW" altLang="en-US" sz="2000" b="1" dirty="0">
                <a:solidFill>
                  <a:schemeClr val="accent3">
                    <a:lumMod val="75000"/>
                  </a:schemeClr>
                </a:solidFill>
                <a:latin typeface="+mj-ea"/>
                <a:ea typeface="+mj-ea"/>
              </a:rPr>
              <a:t> </a:t>
            </a:r>
            <a:r>
              <a:rPr lang="zh-TW" altLang="en-US" sz="2000" b="1" dirty="0" smtClean="0">
                <a:solidFill>
                  <a:schemeClr val="accent3">
                    <a:lumMod val="75000"/>
                  </a:schemeClr>
                </a:solidFill>
                <a:latin typeface="+mj-ea"/>
                <a:ea typeface="+mj-ea"/>
              </a:rPr>
              <a:t>     </a:t>
            </a:r>
            <a:r>
              <a:rPr lang="en-US" altLang="zh-TW" sz="2000" b="1" dirty="0" smtClean="0">
                <a:solidFill>
                  <a:schemeClr val="accent3">
                    <a:lumMod val="75000"/>
                  </a:schemeClr>
                </a:solidFill>
                <a:latin typeface="+mj-ea"/>
                <a:ea typeface="+mj-ea"/>
              </a:rPr>
              <a:t>4.</a:t>
            </a:r>
            <a:r>
              <a:rPr lang="zh-TW" altLang="en-US" sz="2000" b="1" dirty="0" smtClean="0">
                <a:solidFill>
                  <a:schemeClr val="accent3">
                    <a:lumMod val="75000"/>
                  </a:schemeClr>
                </a:solidFill>
                <a:latin typeface="+mj-ea"/>
                <a:ea typeface="+mj-ea"/>
              </a:rPr>
              <a:t>靜心湖   </a:t>
            </a:r>
            <a:endParaRPr lang="en-US" altLang="zh-TW" sz="2000" b="1" dirty="0" smtClean="0">
              <a:solidFill>
                <a:schemeClr val="accent3">
                  <a:lumMod val="75000"/>
                </a:schemeClr>
              </a:solidFill>
              <a:latin typeface="+mj-ea"/>
              <a:ea typeface="+mj-ea"/>
            </a:endParaRPr>
          </a:p>
          <a:p>
            <a:pPr>
              <a:lnSpc>
                <a:spcPct val="150000"/>
              </a:lnSpc>
            </a:pPr>
            <a:r>
              <a:rPr lang="zh-TW" altLang="en-US" sz="2000" b="1" dirty="0">
                <a:solidFill>
                  <a:schemeClr val="accent3">
                    <a:lumMod val="75000"/>
                  </a:schemeClr>
                </a:solidFill>
                <a:latin typeface="+mj-ea"/>
                <a:ea typeface="+mj-ea"/>
              </a:rPr>
              <a:t> </a:t>
            </a:r>
            <a:r>
              <a:rPr lang="zh-TW" altLang="en-US" sz="2000" b="1" dirty="0" smtClean="0">
                <a:solidFill>
                  <a:schemeClr val="accent3">
                    <a:lumMod val="75000"/>
                  </a:schemeClr>
                </a:solidFill>
                <a:latin typeface="+mj-ea"/>
                <a:ea typeface="+mj-ea"/>
              </a:rPr>
              <a:t>                           </a:t>
            </a:r>
            <a:r>
              <a:rPr lang="en-US" altLang="zh-TW" sz="2000" b="1" dirty="0" smtClean="0">
                <a:solidFill>
                  <a:schemeClr val="accent3">
                    <a:lumMod val="75000"/>
                  </a:schemeClr>
                </a:solidFill>
                <a:latin typeface="+mj-ea"/>
                <a:ea typeface="+mj-ea"/>
              </a:rPr>
              <a:t>5.</a:t>
            </a:r>
            <a:r>
              <a:rPr lang="zh-TW" altLang="en-US" sz="2000" b="1" dirty="0" smtClean="0">
                <a:solidFill>
                  <a:schemeClr val="accent3">
                    <a:lumMod val="75000"/>
                  </a:schemeClr>
                </a:solidFill>
                <a:latin typeface="+mj-ea"/>
                <a:ea typeface="+mj-ea"/>
              </a:rPr>
              <a:t>新竹市鐵馬地圖</a:t>
            </a:r>
            <a:endParaRPr lang="en-US" altLang="zh-TW" sz="2000" b="1" dirty="0" smtClean="0">
              <a:solidFill>
                <a:schemeClr val="accent3">
                  <a:lumMod val="75000"/>
                </a:schemeClr>
              </a:solidFill>
              <a:latin typeface="+mj-ea"/>
              <a:ea typeface="+mj-ea"/>
            </a:endParaRPr>
          </a:p>
        </p:txBody>
      </p:sp>
      <p:sp>
        <p:nvSpPr>
          <p:cNvPr id="8" name="文字方塊 7"/>
          <p:cNvSpPr txBox="1"/>
          <p:nvPr/>
        </p:nvSpPr>
        <p:spPr>
          <a:xfrm>
            <a:off x="251520" y="1052736"/>
            <a:ext cx="8443337" cy="523220"/>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zh-TW" altLang="zh-TW"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「談一場綠色戀情」ー</a:t>
            </a:r>
            <a:r>
              <a:rPr lang="zh-TW" alt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走路</a:t>
            </a:r>
            <a:r>
              <a:rPr lang="zh-TW" altLang="zh-TW"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篇（</a:t>
            </a:r>
            <a:r>
              <a:rPr lang="zh-TW" alt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社區</a:t>
            </a:r>
            <a:r>
              <a:rPr lang="zh-TW" altLang="zh-TW"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綠色生活地圖）</a:t>
            </a:r>
            <a:endParaRPr lang="zh-TW" altLang="zh-TW"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矩形 5"/>
          <p:cNvSpPr/>
          <p:nvPr/>
        </p:nvSpPr>
        <p:spPr>
          <a:xfrm>
            <a:off x="446959" y="476672"/>
            <a:ext cx="2787943" cy="523220"/>
          </a:xfrm>
          <a:prstGeom prst="rect">
            <a:avLst/>
          </a:prstGeom>
        </p:spPr>
        <p:txBody>
          <a:bodyPr wrap="none">
            <a:spAutoFit/>
          </a:bodyPr>
          <a:lstStyle/>
          <a:p>
            <a:r>
              <a:rPr lang="zh-TW" altLang="zh-TW" sz="2800" b="1" dirty="0" smtClean="0">
                <a:solidFill>
                  <a:srgbClr val="FF0000"/>
                </a:solidFill>
                <a:effectLst>
                  <a:outerShdw blurRad="38100" dist="38100" dir="2700000" algn="tl">
                    <a:srgbClr val="000000">
                      <a:alpha val="43137"/>
                    </a:srgbClr>
                  </a:outerShdw>
                </a:effectLst>
                <a:latin typeface="+mj-ea"/>
                <a:ea typeface="+mj-ea"/>
              </a:rPr>
              <a:t>發現</a:t>
            </a:r>
            <a:r>
              <a:rPr lang="zh-TW" altLang="en-US" sz="2800" b="1" dirty="0" smtClean="0">
                <a:solidFill>
                  <a:srgbClr val="FF0000"/>
                </a:solidFill>
                <a:effectLst>
                  <a:outerShdw blurRad="38100" dist="38100" dir="2700000" algn="tl">
                    <a:srgbClr val="000000">
                      <a:alpha val="43137"/>
                    </a:srgbClr>
                  </a:outerShdw>
                </a:effectLst>
                <a:latin typeface="+mj-ea"/>
                <a:ea typeface="+mj-ea"/>
              </a:rPr>
              <a:t>社區</a:t>
            </a:r>
            <a:r>
              <a:rPr lang="zh-TW" altLang="zh-TW" sz="2800" b="1" dirty="0" smtClean="0">
                <a:solidFill>
                  <a:srgbClr val="FF0000"/>
                </a:solidFill>
                <a:effectLst>
                  <a:outerShdw blurRad="38100" dist="38100" dir="2700000" algn="tl">
                    <a:srgbClr val="000000">
                      <a:alpha val="43137"/>
                    </a:srgbClr>
                  </a:outerShdw>
                </a:effectLst>
                <a:latin typeface="+mj-ea"/>
                <a:ea typeface="+mj-ea"/>
              </a:rPr>
              <a:t>綠活圖</a:t>
            </a:r>
            <a:r>
              <a:rPr lang="en-US" altLang="zh-TW" sz="2800" b="1" dirty="0" smtClean="0">
                <a:solidFill>
                  <a:srgbClr val="FF0000"/>
                </a:solidFill>
                <a:effectLst>
                  <a:outerShdw blurRad="38100" dist="38100" dir="2700000" algn="tl">
                    <a:srgbClr val="000000">
                      <a:alpha val="43137"/>
                    </a:srgbClr>
                  </a:outerShdw>
                </a:effectLst>
                <a:latin typeface="+mj-ea"/>
                <a:ea typeface="+mj-ea"/>
              </a:rPr>
              <a:t> </a:t>
            </a:r>
            <a:endParaRPr lang="zh-TW" altLang="en-US" sz="2800" dirty="0">
              <a:solidFill>
                <a:srgbClr val="FF0000"/>
              </a:solidFill>
              <a:effectLst>
                <a:outerShdw blurRad="38100" dist="38100" dir="2700000" algn="tl">
                  <a:srgbClr val="000000">
                    <a:alpha val="43137"/>
                  </a:srgbClr>
                </a:outerShdw>
              </a:effectLst>
              <a:latin typeface="+mj-ea"/>
              <a:ea typeface="+mj-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a:off x="4306850" y="620688"/>
            <a:ext cx="4668873" cy="3097275"/>
            <a:chOff x="1774845" y="6018"/>
            <a:chExt cx="7177996" cy="4504033"/>
          </a:xfrm>
        </p:grpSpPr>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2567" y="6018"/>
              <a:ext cx="3620274" cy="4504033"/>
            </a:xfrm>
            <a:prstGeom prst="rect">
              <a:avLst/>
            </a:prstGeom>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845" y="6018"/>
              <a:ext cx="3589243" cy="4504033"/>
            </a:xfrm>
            <a:prstGeom prst="rect">
              <a:avLst/>
            </a:prstGeom>
          </p:spPr>
        </p:pic>
      </p:grpSp>
      <p:sp>
        <p:nvSpPr>
          <p:cNvPr id="4" name="Rectangle 3"/>
          <p:cNvSpPr>
            <a:spLocks noChangeArrowheads="1"/>
          </p:cNvSpPr>
          <p:nvPr/>
        </p:nvSpPr>
        <p:spPr bwMode="auto">
          <a:xfrm>
            <a:off x="179511" y="980728"/>
            <a:ext cx="8784977" cy="5632311"/>
          </a:xfrm>
          <a:prstGeom prst="rect">
            <a:avLst/>
          </a:prstGeom>
          <a:noFill/>
          <a:ln w="9525">
            <a:noFill/>
            <a:miter lim="800000"/>
            <a:headEnd/>
            <a:tailEnd/>
          </a:ln>
        </p:spPr>
        <p:txBody>
          <a:bodyPr wrap="square">
            <a:spAutoFit/>
          </a:bodyPr>
          <a:lstStyle/>
          <a:p>
            <a:pPr>
              <a:lnSpc>
                <a:spcPct val="150000"/>
              </a:lnSpc>
            </a:pPr>
            <a:r>
              <a:rPr lang="zh-TW" altLang="en-US" sz="2000" dirty="0">
                <a:latin typeface="+mj-ea"/>
                <a:ea typeface="+mj-ea"/>
              </a:rPr>
              <a:t>科技越</a:t>
            </a:r>
            <a:r>
              <a:rPr lang="zh-TW" altLang="en-US" sz="2000" dirty="0" smtClean="0">
                <a:latin typeface="+mj-ea"/>
                <a:ea typeface="+mj-ea"/>
              </a:rPr>
              <a:t>進步、交通越便捷</a:t>
            </a:r>
            <a:r>
              <a:rPr lang="zh-TW" altLang="en-US" sz="2000" dirty="0">
                <a:latin typeface="+mj-ea"/>
                <a:ea typeface="+mj-ea"/>
              </a:rPr>
              <a:t>、</a:t>
            </a:r>
            <a:r>
              <a:rPr lang="zh-TW" altLang="en-US" sz="2000" dirty="0" smtClean="0">
                <a:latin typeface="+mj-ea"/>
                <a:ea typeface="+mj-ea"/>
              </a:rPr>
              <a:t>帶動社</a:t>
            </a:r>
            <a:endParaRPr lang="en-US" altLang="zh-TW" sz="2000" dirty="0" smtClean="0">
              <a:latin typeface="+mj-ea"/>
              <a:ea typeface="+mj-ea"/>
            </a:endParaRPr>
          </a:p>
          <a:p>
            <a:pPr>
              <a:lnSpc>
                <a:spcPct val="150000"/>
              </a:lnSpc>
            </a:pPr>
            <a:r>
              <a:rPr lang="zh-TW" altLang="en-US" sz="2000" dirty="0" smtClean="0">
                <a:latin typeface="+mj-ea"/>
                <a:ea typeface="+mj-ea"/>
              </a:rPr>
              <a:t>會持續進步，另一方面導致更多文</a:t>
            </a:r>
            <a:endParaRPr lang="en-US" altLang="zh-TW" sz="2000" dirty="0" smtClean="0">
              <a:latin typeface="+mj-ea"/>
              <a:ea typeface="+mj-ea"/>
            </a:endParaRPr>
          </a:p>
          <a:p>
            <a:pPr>
              <a:lnSpc>
                <a:spcPct val="150000"/>
              </a:lnSpc>
            </a:pPr>
            <a:r>
              <a:rPr lang="zh-TW" altLang="en-US" sz="2000" dirty="0" smtClean="0">
                <a:latin typeface="+mj-ea"/>
                <a:ea typeface="+mj-ea"/>
              </a:rPr>
              <a:t>明病、更多的環境汙染</a:t>
            </a:r>
            <a:r>
              <a:rPr lang="zh-TW" altLang="en-US" sz="2000" dirty="0">
                <a:latin typeface="+mj-ea"/>
                <a:ea typeface="+mj-ea"/>
              </a:rPr>
              <a:t>、</a:t>
            </a:r>
            <a:r>
              <a:rPr lang="zh-TW" altLang="en-US" sz="2000" dirty="0" smtClean="0">
                <a:latin typeface="+mj-ea"/>
                <a:ea typeface="+mj-ea"/>
              </a:rPr>
              <a:t>更多的綠</a:t>
            </a:r>
            <a:endParaRPr lang="en-US" altLang="zh-TW" sz="2000" dirty="0" smtClean="0">
              <a:latin typeface="+mj-ea"/>
              <a:ea typeface="+mj-ea"/>
            </a:endParaRPr>
          </a:p>
          <a:p>
            <a:pPr>
              <a:lnSpc>
                <a:spcPct val="150000"/>
              </a:lnSpc>
            </a:pPr>
            <a:r>
              <a:rPr lang="zh-TW" altLang="en-US" sz="2000" dirty="0" smtClean="0">
                <a:latin typeface="+mj-ea"/>
                <a:ea typeface="+mj-ea"/>
              </a:rPr>
              <a:t>地破壞，因此意識到讓人賴以生活</a:t>
            </a:r>
            <a:endParaRPr lang="en-US" altLang="zh-TW" sz="2000" dirty="0" smtClean="0">
              <a:latin typeface="+mj-ea"/>
              <a:ea typeface="+mj-ea"/>
            </a:endParaRPr>
          </a:p>
          <a:p>
            <a:pPr>
              <a:lnSpc>
                <a:spcPct val="150000"/>
              </a:lnSpc>
            </a:pPr>
            <a:r>
              <a:rPr lang="zh-TW" altLang="en-US" sz="2000" dirty="0" smtClean="0">
                <a:latin typeface="+mj-ea"/>
                <a:ea typeface="+mj-ea"/>
              </a:rPr>
              <a:t>的環境永續發展是刻不容緩</a:t>
            </a:r>
            <a:r>
              <a:rPr lang="zh-TW" altLang="en-US" sz="2000" dirty="0">
                <a:latin typeface="+mj-ea"/>
                <a:ea typeface="+mj-ea"/>
              </a:rPr>
              <a:t>，</a:t>
            </a:r>
            <a:r>
              <a:rPr lang="zh-TW" altLang="en-US" sz="2000" dirty="0" smtClean="0">
                <a:latin typeface="+mj-ea"/>
                <a:ea typeface="+mj-ea"/>
              </a:rPr>
              <a:t>透過</a:t>
            </a:r>
            <a:endParaRPr lang="en-US" altLang="zh-TW" sz="2000" dirty="0" smtClean="0">
              <a:latin typeface="+mj-ea"/>
              <a:ea typeface="+mj-ea"/>
            </a:endParaRPr>
          </a:p>
          <a:p>
            <a:pPr>
              <a:lnSpc>
                <a:spcPct val="150000"/>
              </a:lnSpc>
            </a:pPr>
            <a:r>
              <a:rPr lang="zh-TW" altLang="en-US" sz="2000" dirty="0" smtClean="0">
                <a:latin typeface="+mj-ea"/>
                <a:ea typeface="+mj-ea"/>
              </a:rPr>
              <a:t>田野的實地調查探訪，發現芝山岩</a:t>
            </a:r>
            <a:endParaRPr lang="en-US" altLang="zh-TW" sz="2000" dirty="0" smtClean="0">
              <a:latin typeface="+mj-ea"/>
              <a:ea typeface="+mj-ea"/>
            </a:endParaRPr>
          </a:p>
          <a:p>
            <a:pPr>
              <a:lnSpc>
                <a:spcPct val="150000"/>
              </a:lnSpc>
            </a:pPr>
            <a:r>
              <a:rPr lang="zh-TW" altLang="en-US" sz="2000" dirty="0" smtClean="0">
                <a:latin typeface="+mj-ea"/>
                <a:ea typeface="+mj-ea"/>
              </a:rPr>
              <a:t>蘊含豐富的植物景觀與地質資訊，</a:t>
            </a:r>
            <a:endParaRPr lang="en-US" altLang="zh-TW" sz="2000" dirty="0" smtClean="0">
              <a:latin typeface="+mj-ea"/>
              <a:ea typeface="+mj-ea"/>
            </a:endParaRPr>
          </a:p>
          <a:p>
            <a:pPr>
              <a:lnSpc>
                <a:spcPct val="150000"/>
              </a:lnSpc>
            </a:pPr>
            <a:r>
              <a:rPr lang="zh-TW" altLang="en-US" sz="2000" dirty="0" smtClean="0">
                <a:latin typeface="+mj-ea"/>
                <a:ea typeface="+mj-ea"/>
              </a:rPr>
              <a:t>活生生就是一個大自然教室因此定</a:t>
            </a:r>
            <a:endParaRPr lang="en-US" altLang="zh-TW" sz="2000" dirty="0" smtClean="0">
              <a:latin typeface="+mj-ea"/>
              <a:ea typeface="+mj-ea"/>
            </a:endParaRPr>
          </a:p>
          <a:p>
            <a:pPr>
              <a:lnSpc>
                <a:spcPct val="150000"/>
              </a:lnSpc>
            </a:pPr>
            <a:r>
              <a:rPr lang="zh-TW" altLang="en-US" sz="2000" dirty="0" smtClean="0">
                <a:latin typeface="+mj-ea"/>
                <a:ea typeface="+mj-ea"/>
              </a:rPr>
              <a:t>為製作主題。</a:t>
            </a:r>
            <a:r>
              <a:rPr lang="zh-TW" altLang="en-US" sz="2000" dirty="0">
                <a:latin typeface="+mj-ea"/>
                <a:ea typeface="+mj-ea"/>
              </a:rPr>
              <a:t>運用</a:t>
            </a:r>
            <a:r>
              <a:rPr lang="zh-TW" altLang="en-US" sz="2000" dirty="0" smtClean="0">
                <a:latin typeface="+mj-ea"/>
                <a:ea typeface="+mj-ea"/>
              </a:rPr>
              <a:t>清新豐富的色彩呈現生氣的活力感</a:t>
            </a:r>
            <a:r>
              <a:rPr lang="zh-TW" altLang="en-US" sz="2000" dirty="0" smtClean="0">
                <a:latin typeface="新細明體"/>
                <a:ea typeface="新細明體"/>
              </a:rPr>
              <a:t>，</a:t>
            </a:r>
            <a:r>
              <a:rPr lang="zh-TW" altLang="en-US" sz="2000" dirty="0" smtClean="0">
                <a:latin typeface="+mj-ea"/>
                <a:ea typeface="+mj-ea"/>
              </a:rPr>
              <a:t>讓閱讀者的精神為之一振。以芝山岩四通八達的木棧道為主要動線，沿著木棧道將重要元素一一呈現，將重要的景點放大且立體化，清新、資訊豐富</a:t>
            </a:r>
            <a:r>
              <a:rPr lang="zh-TW" altLang="en-US" sz="2000" dirty="0">
                <a:latin typeface="+mj-ea"/>
                <a:ea typeface="+mj-ea"/>
              </a:rPr>
              <a:t>、</a:t>
            </a:r>
            <a:r>
              <a:rPr lang="zh-TW" altLang="en-US" sz="2000" dirty="0" smtClean="0">
                <a:latin typeface="+mj-ea"/>
                <a:ea typeface="+mj-ea"/>
              </a:rPr>
              <a:t>具教育意義呈現作者製圖的目標。</a:t>
            </a:r>
            <a:endParaRPr lang="zh-TW" altLang="en-US" sz="2000" b="0" dirty="0">
              <a:latin typeface="+mj-ea"/>
              <a:ea typeface="+mj-ea"/>
            </a:endParaRPr>
          </a:p>
        </p:txBody>
      </p:sp>
      <p:sp>
        <p:nvSpPr>
          <p:cNvPr id="2" name="矩形 1"/>
          <p:cNvSpPr/>
          <p:nvPr/>
        </p:nvSpPr>
        <p:spPr>
          <a:xfrm>
            <a:off x="5808085" y="3796883"/>
            <a:ext cx="3156403" cy="830997"/>
          </a:xfrm>
          <a:prstGeom prst="rect">
            <a:avLst/>
          </a:prstGeom>
        </p:spPr>
        <p:txBody>
          <a:bodyPr wrap="square">
            <a:spAutoFit/>
          </a:bodyPr>
          <a:lstStyle/>
          <a:p>
            <a:pPr>
              <a:lnSpc>
                <a:spcPct val="150000"/>
              </a:lnSpc>
            </a:pPr>
            <a:r>
              <a:rPr lang="zh-TW" altLang="en-US" sz="1600" dirty="0">
                <a:solidFill>
                  <a:schemeClr val="accent6">
                    <a:lumMod val="75000"/>
                  </a:schemeClr>
                </a:solidFill>
                <a:latin typeface="+mj-ea"/>
                <a:ea typeface="+mj-ea"/>
              </a:rPr>
              <a:t>大自然教室 芝山岩綠色生活</a:t>
            </a:r>
            <a:r>
              <a:rPr lang="zh-TW" altLang="en-US" sz="1600" dirty="0" smtClean="0">
                <a:solidFill>
                  <a:schemeClr val="accent6">
                    <a:lumMod val="75000"/>
                  </a:schemeClr>
                </a:solidFill>
                <a:latin typeface="+mj-ea"/>
                <a:ea typeface="+mj-ea"/>
              </a:rPr>
              <a:t>地圖</a:t>
            </a:r>
            <a:endParaRPr lang="en-US" altLang="zh-TW" sz="1600" dirty="0" smtClean="0">
              <a:solidFill>
                <a:schemeClr val="accent6">
                  <a:lumMod val="75000"/>
                </a:schemeClr>
              </a:solidFill>
              <a:latin typeface="+mj-ea"/>
              <a:ea typeface="+mj-ea"/>
            </a:endParaRPr>
          </a:p>
          <a:p>
            <a:pPr>
              <a:lnSpc>
                <a:spcPct val="150000"/>
              </a:lnSpc>
            </a:pPr>
            <a:r>
              <a:rPr lang="zh-TW" altLang="en-US" sz="1600" dirty="0" smtClean="0">
                <a:solidFill>
                  <a:schemeClr val="accent6">
                    <a:lumMod val="75000"/>
                  </a:schemeClr>
                </a:solidFill>
                <a:latin typeface="+mj-ea"/>
                <a:ea typeface="+mj-ea"/>
              </a:rPr>
              <a:t>楊</a:t>
            </a:r>
            <a:r>
              <a:rPr lang="zh-TW" altLang="en-US" sz="1600" dirty="0">
                <a:solidFill>
                  <a:schemeClr val="accent6">
                    <a:lumMod val="75000"/>
                  </a:schemeClr>
                </a:solidFill>
                <a:latin typeface="+mj-ea"/>
                <a:ea typeface="+mj-ea"/>
              </a:rPr>
              <a:t>皓鈞、楊宗翰、張庭榮</a:t>
            </a:r>
          </a:p>
        </p:txBody>
      </p:sp>
      <p:sp>
        <p:nvSpPr>
          <p:cNvPr id="6" name="文字方塊 5"/>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3" name="矩形 2"/>
          <p:cNvSpPr/>
          <p:nvPr/>
        </p:nvSpPr>
        <p:spPr>
          <a:xfrm>
            <a:off x="196929" y="548680"/>
            <a:ext cx="2646879" cy="461665"/>
          </a:xfrm>
          <a:prstGeom prst="rect">
            <a:avLst/>
          </a:prstGeom>
        </p:spPr>
        <p:txBody>
          <a:bodyPr wrap="none">
            <a:spAutoFit/>
          </a:bodyPr>
          <a:lstStyle/>
          <a:p>
            <a:pPr lvl="0" algn="ctr"/>
            <a:r>
              <a:rPr lang="zh-TW" altLang="zh-TW" sz="2400" b="1" dirty="0">
                <a:solidFill>
                  <a:srgbClr val="FF0000"/>
                </a:solidFill>
                <a:effectLst>
                  <a:outerShdw blurRad="38100" dist="38100" dir="2700000" algn="tl">
                    <a:srgbClr val="000000">
                      <a:alpha val="43137"/>
                    </a:srgbClr>
                  </a:outerShdw>
                </a:effectLst>
                <a:latin typeface="+mj-ea"/>
                <a:ea typeface="+mj-ea"/>
              </a:rPr>
              <a:t>多樣貌的主題地圖</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79512" y="1210682"/>
            <a:ext cx="8784976" cy="5170646"/>
          </a:xfrm>
          <a:prstGeom prst="rect">
            <a:avLst/>
          </a:prstGeom>
          <a:noFill/>
          <a:ln w="9525">
            <a:noFill/>
            <a:miter lim="800000"/>
            <a:headEnd/>
            <a:tailEnd/>
          </a:ln>
        </p:spPr>
        <p:txBody>
          <a:bodyPr wrap="square">
            <a:spAutoFit/>
          </a:bodyPr>
          <a:lstStyle/>
          <a:p>
            <a:pPr>
              <a:lnSpc>
                <a:spcPct val="150000"/>
              </a:lnSpc>
            </a:pPr>
            <a:r>
              <a:rPr lang="zh-TW" altLang="en-US" sz="2000" b="0" dirty="0" smtClean="0">
                <a:latin typeface="+mj-ea"/>
                <a:ea typeface="+mj-ea"/>
              </a:rPr>
              <a:t>這</a:t>
            </a:r>
            <a:r>
              <a:rPr lang="zh-TW" altLang="en-US" sz="2000" b="0" dirty="0">
                <a:latin typeface="+mj-ea"/>
                <a:ea typeface="+mj-ea"/>
              </a:rPr>
              <a:t>張咖啡地圖名為</a:t>
            </a:r>
            <a:r>
              <a:rPr lang="en-US" altLang="zh-TW" sz="2000" b="0" dirty="0">
                <a:latin typeface="+mj-ea"/>
                <a:ea typeface="+mj-ea"/>
              </a:rPr>
              <a:t>Read </a:t>
            </a:r>
            <a:r>
              <a:rPr lang="en-US" altLang="zh-TW" sz="2000" b="0" dirty="0" smtClean="0">
                <a:latin typeface="+mj-ea"/>
                <a:ea typeface="+mj-ea"/>
              </a:rPr>
              <a:t>and</a:t>
            </a:r>
          </a:p>
          <a:p>
            <a:pPr>
              <a:lnSpc>
                <a:spcPct val="150000"/>
              </a:lnSpc>
            </a:pPr>
            <a:r>
              <a:rPr lang="en-US" altLang="zh-TW" sz="2000" b="0" dirty="0" smtClean="0">
                <a:latin typeface="+mj-ea"/>
                <a:ea typeface="+mj-ea"/>
              </a:rPr>
              <a:t> </a:t>
            </a:r>
            <a:r>
              <a:rPr lang="en-US" altLang="zh-TW" sz="2000" b="0" dirty="0">
                <a:latin typeface="+mj-ea"/>
                <a:ea typeface="+mj-ea"/>
              </a:rPr>
              <a:t>Coffee</a:t>
            </a:r>
            <a:r>
              <a:rPr lang="zh-TW" altLang="en-US" sz="2000" b="0" dirty="0">
                <a:latin typeface="+mj-ea"/>
                <a:ea typeface="+mj-ea"/>
              </a:rPr>
              <a:t>，是一張結合文學</a:t>
            </a:r>
            <a:r>
              <a:rPr lang="zh-TW" altLang="en-US" sz="2000" b="0" dirty="0" smtClean="0">
                <a:latin typeface="+mj-ea"/>
                <a:ea typeface="+mj-ea"/>
              </a:rPr>
              <a:t>氣質</a:t>
            </a:r>
            <a:endParaRPr lang="en-US" altLang="zh-TW" sz="2000" b="0" dirty="0" smtClean="0">
              <a:latin typeface="+mj-ea"/>
              <a:ea typeface="+mj-ea"/>
            </a:endParaRPr>
          </a:p>
          <a:p>
            <a:pPr>
              <a:lnSpc>
                <a:spcPct val="150000"/>
              </a:lnSpc>
            </a:pPr>
            <a:r>
              <a:rPr lang="zh-TW" altLang="en-US" sz="2000" b="0" dirty="0" smtClean="0">
                <a:latin typeface="+mj-ea"/>
                <a:ea typeface="+mj-ea"/>
              </a:rPr>
              <a:t>與</a:t>
            </a:r>
            <a:r>
              <a:rPr lang="zh-TW" altLang="en-US" sz="2000" b="0" dirty="0">
                <a:latin typeface="+mj-ea"/>
                <a:ea typeface="+mj-ea"/>
              </a:rPr>
              <a:t>咖啡風情的插畫作品，而</a:t>
            </a:r>
            <a:r>
              <a:rPr lang="zh-TW" altLang="en-US" sz="2000" b="0" dirty="0" smtClean="0">
                <a:latin typeface="+mj-ea"/>
                <a:ea typeface="+mj-ea"/>
              </a:rPr>
              <a:t>圖</a:t>
            </a:r>
            <a:endParaRPr lang="en-US" altLang="zh-TW" sz="2000" b="0" dirty="0" smtClean="0">
              <a:latin typeface="+mj-ea"/>
              <a:ea typeface="+mj-ea"/>
            </a:endParaRPr>
          </a:p>
          <a:p>
            <a:pPr>
              <a:lnSpc>
                <a:spcPct val="150000"/>
              </a:lnSpc>
            </a:pPr>
            <a:r>
              <a:rPr lang="zh-TW" altLang="en-US" sz="2000" b="0" dirty="0" smtClean="0">
                <a:latin typeface="+mj-ea"/>
                <a:ea typeface="+mj-ea"/>
              </a:rPr>
              <a:t>中</a:t>
            </a:r>
            <a:r>
              <a:rPr lang="zh-TW" altLang="en-US" sz="2000" b="0" dirty="0">
                <a:latin typeface="+mj-ea"/>
                <a:ea typeface="+mj-ea"/>
              </a:rPr>
              <a:t>所提及的閱讀經驗，其實</a:t>
            </a:r>
            <a:r>
              <a:rPr lang="zh-TW" altLang="en-US" sz="2000" b="0" dirty="0" smtClean="0">
                <a:latin typeface="+mj-ea"/>
                <a:ea typeface="+mj-ea"/>
              </a:rPr>
              <a:t>就</a:t>
            </a:r>
            <a:endParaRPr lang="en-US" altLang="zh-TW" sz="2000" b="0" dirty="0" smtClean="0">
              <a:latin typeface="+mj-ea"/>
              <a:ea typeface="+mj-ea"/>
            </a:endParaRPr>
          </a:p>
          <a:p>
            <a:pPr>
              <a:lnSpc>
                <a:spcPct val="150000"/>
              </a:lnSpc>
            </a:pPr>
            <a:r>
              <a:rPr lang="zh-TW" altLang="en-US" sz="2000" b="0" dirty="0" smtClean="0">
                <a:latin typeface="+mj-ea"/>
                <a:ea typeface="+mj-ea"/>
              </a:rPr>
              <a:t>是</a:t>
            </a:r>
            <a:r>
              <a:rPr lang="zh-TW" altLang="en-US" sz="2000" b="0" dirty="0">
                <a:latin typeface="+mj-ea"/>
                <a:ea typeface="+mj-ea"/>
              </a:rPr>
              <a:t>指誠品書局敦南店</a:t>
            </a:r>
            <a:r>
              <a:rPr lang="zh-TW" altLang="en-US" sz="2000" b="0" dirty="0" smtClean="0">
                <a:latin typeface="+mj-ea"/>
                <a:ea typeface="+mj-ea"/>
              </a:rPr>
              <a:t>。整體以</a:t>
            </a:r>
            <a:endParaRPr lang="en-US" altLang="zh-TW" sz="2000" b="0" dirty="0" smtClean="0">
              <a:latin typeface="+mj-ea"/>
              <a:ea typeface="+mj-ea"/>
            </a:endParaRPr>
          </a:p>
          <a:p>
            <a:pPr>
              <a:lnSpc>
                <a:spcPct val="150000"/>
              </a:lnSpc>
            </a:pPr>
            <a:r>
              <a:rPr lang="zh-TW" altLang="en-US" sz="2000" b="0" dirty="0" smtClean="0">
                <a:latin typeface="+mj-ea"/>
                <a:ea typeface="+mj-ea"/>
              </a:rPr>
              <a:t>橙黃搭配咖啡的色彩為基調，</a:t>
            </a:r>
            <a:endParaRPr lang="en-US" altLang="zh-TW" sz="2000" b="0" dirty="0" smtClean="0">
              <a:latin typeface="+mj-ea"/>
              <a:ea typeface="+mj-ea"/>
            </a:endParaRPr>
          </a:p>
          <a:p>
            <a:pPr>
              <a:lnSpc>
                <a:spcPct val="150000"/>
              </a:lnSpc>
            </a:pPr>
            <a:r>
              <a:rPr lang="zh-TW" altLang="en-US" sz="2000" b="0" dirty="0" smtClean="0">
                <a:latin typeface="+mj-ea"/>
                <a:ea typeface="+mj-ea"/>
              </a:rPr>
              <a:t>平面圖的方式詳細記載著台北</a:t>
            </a:r>
            <a:endParaRPr lang="en-US" altLang="zh-TW" sz="2000" b="0" dirty="0" smtClean="0">
              <a:latin typeface="+mj-ea"/>
              <a:ea typeface="+mj-ea"/>
            </a:endParaRPr>
          </a:p>
          <a:p>
            <a:pPr>
              <a:lnSpc>
                <a:spcPct val="150000"/>
              </a:lnSpc>
            </a:pPr>
            <a:r>
              <a:rPr lang="zh-TW" altLang="en-US" sz="2000" b="0" dirty="0" smtClean="0">
                <a:latin typeface="+mj-ea"/>
                <a:ea typeface="+mj-ea"/>
              </a:rPr>
              <a:t>市東區咖啡店的</a:t>
            </a:r>
            <a:r>
              <a:rPr lang="zh-TW" altLang="en-US" sz="2000" dirty="0" smtClean="0">
                <a:latin typeface="+mj-ea"/>
                <a:ea typeface="+mj-ea"/>
              </a:rPr>
              <a:t>正確位置，以</a:t>
            </a:r>
            <a:endParaRPr lang="en-US" altLang="zh-TW" sz="2000" dirty="0" smtClean="0">
              <a:latin typeface="+mj-ea"/>
              <a:ea typeface="+mj-ea"/>
            </a:endParaRPr>
          </a:p>
          <a:p>
            <a:pPr>
              <a:lnSpc>
                <a:spcPct val="150000"/>
              </a:lnSpc>
            </a:pPr>
            <a:r>
              <a:rPr lang="zh-TW" altLang="en-US" sz="2000" dirty="0" smtClean="0">
                <a:latin typeface="+mj-ea"/>
                <a:ea typeface="+mj-ea"/>
              </a:rPr>
              <a:t>類似</a:t>
            </a:r>
            <a:r>
              <a:rPr lang="zh-TW" altLang="en-US" sz="2000" dirty="0">
                <a:latin typeface="+mj-ea"/>
                <a:ea typeface="+mj-ea"/>
              </a:rPr>
              <a:t>塗鴉的</a:t>
            </a:r>
            <a:r>
              <a:rPr lang="zh-TW" altLang="en-US" sz="2000" dirty="0" smtClean="0">
                <a:latin typeface="+mj-ea"/>
                <a:ea typeface="+mj-ea"/>
              </a:rPr>
              <a:t>筆觸</a:t>
            </a:r>
            <a:r>
              <a:rPr lang="zh-TW" altLang="en-US" sz="2000" b="0" dirty="0" smtClean="0">
                <a:latin typeface="+mj-ea"/>
                <a:ea typeface="+mj-ea"/>
              </a:rPr>
              <a:t>將各著名咖啡店的商標與咖啡豆從果實到烘培的每一階段，中間加入數行模仿鵝毛筆書寫的英文字體做為裝飾呈現</a:t>
            </a:r>
            <a:r>
              <a:rPr lang="zh-TW" altLang="en-US" sz="2000" dirty="0" smtClean="0">
                <a:latin typeface="+mj-ea"/>
                <a:ea typeface="+mj-ea"/>
              </a:rPr>
              <a:t>優雅浪漫感給人放鬆與舒暢感令人聯想身</a:t>
            </a:r>
            <a:r>
              <a:rPr lang="zh-TW" altLang="en-US" sz="2000" dirty="0">
                <a:latin typeface="+mj-ea"/>
                <a:ea typeface="+mj-ea"/>
              </a:rPr>
              <a:t>處</a:t>
            </a:r>
            <a:r>
              <a:rPr lang="zh-TW" altLang="en-US" sz="2000" dirty="0" smtClean="0">
                <a:latin typeface="+mj-ea"/>
                <a:ea typeface="+mj-ea"/>
              </a:rPr>
              <a:t>於古老咖啡館內悠閒品味午後的感覺。</a:t>
            </a:r>
            <a:endParaRPr lang="zh-TW" altLang="en-US" sz="2000" b="0" dirty="0">
              <a:latin typeface="+mj-ea"/>
              <a:ea typeface="+mj-ea"/>
            </a:endParaRPr>
          </a:p>
        </p:txBody>
      </p:sp>
      <p:pic>
        <p:nvPicPr>
          <p:cNvPr id="5" name="Picture 4" descr="十分鐘咖啡地圖"/>
          <p:cNvPicPr>
            <a:picLocks noChangeAspect="1" noChangeArrowheads="1"/>
          </p:cNvPicPr>
          <p:nvPr/>
        </p:nvPicPr>
        <p:blipFill>
          <a:blip r:embed="rId2" cstate="print"/>
          <a:srcRect/>
          <a:stretch>
            <a:fillRect/>
          </a:stretch>
        </p:blipFill>
        <p:spPr bwMode="auto">
          <a:xfrm>
            <a:off x="3995936" y="692696"/>
            <a:ext cx="5118513" cy="3744415"/>
          </a:xfrm>
          <a:prstGeom prst="rect">
            <a:avLst/>
          </a:prstGeom>
          <a:ln>
            <a:noFill/>
          </a:ln>
          <a:effectLst>
            <a:outerShdw blurRad="292100" dist="139700" dir="2700000" algn="tl" rotWithShape="0">
              <a:srgbClr val="333333">
                <a:alpha val="65000"/>
              </a:srgbClr>
            </a:outerShdw>
          </a:effectLst>
        </p:spPr>
      </p:pic>
      <p:sp>
        <p:nvSpPr>
          <p:cNvPr id="6" name="文字方塊 5"/>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7" name="矩形 6"/>
          <p:cNvSpPr/>
          <p:nvPr/>
        </p:nvSpPr>
        <p:spPr>
          <a:xfrm>
            <a:off x="251520" y="545890"/>
            <a:ext cx="2646879" cy="461665"/>
          </a:xfrm>
          <a:prstGeom prst="rect">
            <a:avLst/>
          </a:prstGeom>
        </p:spPr>
        <p:txBody>
          <a:bodyPr wrap="none">
            <a:spAutoFit/>
          </a:bodyPr>
          <a:lstStyle/>
          <a:p>
            <a:pPr lvl="0" algn="ctr"/>
            <a:r>
              <a:rPr lang="zh-TW" altLang="zh-TW" sz="2400" b="1" dirty="0">
                <a:solidFill>
                  <a:srgbClr val="FF0000"/>
                </a:solidFill>
                <a:effectLst>
                  <a:outerShdw blurRad="38100" dist="38100" dir="2700000" algn="tl">
                    <a:srgbClr val="000000">
                      <a:alpha val="43137"/>
                    </a:srgbClr>
                  </a:outerShdw>
                </a:effectLst>
                <a:latin typeface="+mj-ea"/>
                <a:ea typeface="+mj-ea"/>
              </a:rPr>
              <a:t>多樣貌的主題地圖</a:t>
            </a:r>
          </a:p>
        </p:txBody>
      </p:sp>
      <p:sp>
        <p:nvSpPr>
          <p:cNvPr id="8" name="矩形 7"/>
          <p:cNvSpPr/>
          <p:nvPr/>
        </p:nvSpPr>
        <p:spPr>
          <a:xfrm>
            <a:off x="6642248" y="4547279"/>
            <a:ext cx="2441694" cy="338554"/>
          </a:xfrm>
          <a:prstGeom prst="rect">
            <a:avLst/>
          </a:prstGeom>
        </p:spPr>
        <p:txBody>
          <a:bodyPr wrap="none">
            <a:spAutoFit/>
          </a:bodyPr>
          <a:lstStyle/>
          <a:p>
            <a:r>
              <a:rPr lang="zh-TW" altLang="en-US" sz="1600" dirty="0" smtClean="0">
                <a:solidFill>
                  <a:schemeClr val="accent6">
                    <a:lumMod val="75000"/>
                  </a:schemeClr>
                </a:solidFill>
                <a:latin typeface="+mj-ea"/>
                <a:ea typeface="+mj-ea"/>
              </a:rPr>
              <a:t>十分鐘咖啡地圖／麥銓杰</a:t>
            </a:r>
            <a:endParaRPr lang="zh-TW" altLang="en-US" sz="1600" dirty="0">
              <a:solidFill>
                <a:schemeClr val="accent6">
                  <a:lumMod val="75000"/>
                </a:schemeClr>
              </a:solidFill>
              <a:latin typeface="+mj-ea"/>
              <a:ea typeface="+mj-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4607497" y="4437112"/>
            <a:ext cx="2088231" cy="369332"/>
          </a:xfrm>
          <a:prstGeom prst="rect">
            <a:avLst/>
          </a:prstGeom>
          <a:noFill/>
        </p:spPr>
        <p:txBody>
          <a:bodyPr wrap="square" rtlCol="0">
            <a:spAutoFit/>
          </a:bodyPr>
          <a:lstStyle/>
          <a:p>
            <a:r>
              <a:rPr lang="zh-TW" altLang="zh-TW" b="1" dirty="0">
                <a:solidFill>
                  <a:schemeClr val="bg1"/>
                </a:solidFill>
              </a:rPr>
              <a:t>社區</a:t>
            </a:r>
            <a:r>
              <a:rPr lang="zh-TW" altLang="zh-TW" b="1" dirty="0" smtClean="0">
                <a:solidFill>
                  <a:schemeClr val="bg1"/>
                </a:solidFill>
              </a:rPr>
              <a:t>插畫導</a:t>
            </a:r>
            <a:r>
              <a:rPr lang="zh-TW" altLang="zh-TW" b="1" dirty="0">
                <a:solidFill>
                  <a:schemeClr val="bg1"/>
                </a:solidFill>
              </a:rPr>
              <a:t>覽</a:t>
            </a:r>
            <a:r>
              <a:rPr lang="zh-TW" altLang="zh-TW" b="1" dirty="0" smtClean="0">
                <a:solidFill>
                  <a:schemeClr val="bg1"/>
                </a:solidFill>
              </a:rPr>
              <a:t>地圖</a:t>
            </a:r>
            <a:endParaRPr lang="zh-TW" altLang="zh-TW" dirty="0">
              <a:solidFill>
                <a:schemeClr val="bg1"/>
              </a:solidFill>
            </a:endParaRPr>
          </a:p>
        </p:txBody>
      </p:sp>
      <p:pic>
        <p:nvPicPr>
          <p:cNvPr id="6"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274971" y="958082"/>
            <a:ext cx="5628345" cy="3848362"/>
          </a:xfrm>
          <a:prstGeom prst="rect">
            <a:avLst/>
          </a:prstGeom>
          <a:ln>
            <a:noFill/>
          </a:ln>
          <a:effectLst>
            <a:outerShdw blurRad="292100" dist="139700" dir="2700000" algn="tl" rotWithShape="0">
              <a:srgbClr val="333333">
                <a:alpha val="65000"/>
              </a:srgbClr>
            </a:outerShdw>
          </a:effectLst>
        </p:spPr>
      </p:pic>
      <p:sp>
        <p:nvSpPr>
          <p:cNvPr id="7" name="文字方塊 4"/>
          <p:cNvSpPr txBox="1">
            <a:spLocks noChangeArrowheads="1"/>
          </p:cNvSpPr>
          <p:nvPr/>
        </p:nvSpPr>
        <p:spPr bwMode="auto">
          <a:xfrm>
            <a:off x="5958114" y="4941168"/>
            <a:ext cx="2987824" cy="338554"/>
          </a:xfrm>
          <a:prstGeom prst="rect">
            <a:avLst/>
          </a:prstGeom>
          <a:noFill/>
          <a:ln w="9525">
            <a:noFill/>
            <a:miter lim="800000"/>
            <a:headEnd/>
            <a:tailEnd/>
          </a:ln>
        </p:spPr>
        <p:txBody>
          <a:bodyPr wrap="square">
            <a:spAutoFit/>
          </a:bodyPr>
          <a:lstStyle/>
          <a:p>
            <a:r>
              <a:rPr lang="zh-TW" altLang="en-US" sz="1600" dirty="0" smtClean="0">
                <a:solidFill>
                  <a:schemeClr val="accent6">
                    <a:lumMod val="50000"/>
                  </a:schemeClr>
                </a:solidFill>
                <a:latin typeface="+mj-ea"/>
                <a:ea typeface="+mj-ea"/>
              </a:rPr>
              <a:t>慢遊</a:t>
            </a:r>
            <a:r>
              <a:rPr lang="zh-TW" altLang="en-US" sz="1600" dirty="0">
                <a:solidFill>
                  <a:schemeClr val="accent6">
                    <a:lumMod val="50000"/>
                  </a:schemeClr>
                </a:solidFill>
                <a:latin typeface="+mj-ea"/>
                <a:ea typeface="+mj-ea"/>
              </a:rPr>
              <a:t>三分</a:t>
            </a:r>
            <a:r>
              <a:rPr lang="zh-TW" altLang="en-US" sz="1600" dirty="0" smtClean="0">
                <a:solidFill>
                  <a:schemeClr val="accent6">
                    <a:lumMod val="50000"/>
                  </a:schemeClr>
                </a:solidFill>
                <a:latin typeface="+mj-ea"/>
                <a:ea typeface="+mj-ea"/>
              </a:rPr>
              <a:t>埔   </a:t>
            </a:r>
            <a:r>
              <a:rPr lang="zh-TW" altLang="en-US" sz="1600" dirty="0">
                <a:solidFill>
                  <a:schemeClr val="accent6">
                    <a:lumMod val="50000"/>
                  </a:schemeClr>
                </a:solidFill>
                <a:latin typeface="+mj-ea"/>
                <a:ea typeface="+mj-ea"/>
              </a:rPr>
              <a:t>新民高中 </a:t>
            </a:r>
            <a:r>
              <a:rPr lang="zh-TW" altLang="en-US" sz="1600" dirty="0" smtClean="0">
                <a:solidFill>
                  <a:schemeClr val="accent6">
                    <a:lumMod val="50000"/>
                  </a:schemeClr>
                </a:solidFill>
                <a:latin typeface="+mj-ea"/>
                <a:ea typeface="+mj-ea"/>
              </a:rPr>
              <a:t> 英</a:t>
            </a:r>
            <a:r>
              <a:rPr lang="zh-TW" altLang="en-US" sz="1600" dirty="0">
                <a:solidFill>
                  <a:schemeClr val="accent6">
                    <a:lumMod val="50000"/>
                  </a:schemeClr>
                </a:solidFill>
                <a:latin typeface="+mj-ea"/>
                <a:ea typeface="+mj-ea"/>
              </a:rPr>
              <a:t>一丙 </a:t>
            </a:r>
          </a:p>
        </p:txBody>
      </p:sp>
      <p:sp>
        <p:nvSpPr>
          <p:cNvPr id="8" name="文字方塊 7"/>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9" name="矩形 8"/>
          <p:cNvSpPr/>
          <p:nvPr/>
        </p:nvSpPr>
        <p:spPr>
          <a:xfrm>
            <a:off x="179512" y="749895"/>
            <a:ext cx="2646879" cy="461665"/>
          </a:xfrm>
          <a:prstGeom prst="rect">
            <a:avLst/>
          </a:prstGeom>
        </p:spPr>
        <p:txBody>
          <a:bodyPr wrap="none">
            <a:spAutoFit/>
          </a:bodyPr>
          <a:lstStyle/>
          <a:p>
            <a:pPr lvl="0" algn="ctr"/>
            <a:r>
              <a:rPr lang="zh-TW" altLang="zh-TW" sz="2400" b="1" dirty="0">
                <a:solidFill>
                  <a:srgbClr val="FF0000"/>
                </a:solidFill>
                <a:effectLst>
                  <a:outerShdw blurRad="38100" dist="38100" dir="2700000" algn="tl">
                    <a:srgbClr val="000000">
                      <a:alpha val="43137"/>
                    </a:srgbClr>
                  </a:outerShdw>
                </a:effectLst>
                <a:latin typeface="+mj-ea"/>
                <a:ea typeface="+mj-ea"/>
              </a:rPr>
              <a:t>多樣貌的主題地圖</a:t>
            </a:r>
          </a:p>
        </p:txBody>
      </p:sp>
      <p:sp>
        <p:nvSpPr>
          <p:cNvPr id="10" name="文字方塊 9"/>
          <p:cNvSpPr txBox="1"/>
          <p:nvPr/>
        </p:nvSpPr>
        <p:spPr>
          <a:xfrm>
            <a:off x="179512" y="1212684"/>
            <a:ext cx="3024336" cy="4708981"/>
          </a:xfrm>
          <a:prstGeom prst="rect">
            <a:avLst/>
          </a:prstGeom>
          <a:noFill/>
        </p:spPr>
        <p:txBody>
          <a:bodyPr wrap="square" rtlCol="0">
            <a:spAutoFit/>
          </a:bodyPr>
          <a:lstStyle/>
          <a:p>
            <a:pPr>
              <a:lnSpc>
                <a:spcPct val="150000"/>
              </a:lnSpc>
            </a:pPr>
            <a:r>
              <a:rPr lang="zh-TW" altLang="zh-TW" sz="2000" dirty="0" smtClean="0">
                <a:latin typeface="+mj-ea"/>
                <a:ea typeface="+mj-ea"/>
              </a:rPr>
              <a:t>介紹公共藝術品說明老北屯人於早期農業時代開墾時的精神象徵，說明清朝時期讀書人的信仰中心由來，帶我們認識現代知識殿堂的教育方針及建築風格，整體以淺綠色彩為基調引導閱圖者進入以悠閒輕鬆心情慢步於三分埔。</a:t>
            </a:r>
          </a:p>
          <a:p>
            <a:pPr>
              <a:lnSpc>
                <a:spcPct val="150000"/>
              </a:lnSpc>
            </a:pPr>
            <a:endParaRPr lang="zh-TW" altLang="en-US" sz="2000" dirty="0">
              <a:latin typeface="+mj-ea"/>
              <a:ea typeface="+mj-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4"/>
          <p:cNvSpPr txBox="1">
            <a:spLocks noChangeArrowheads="1"/>
          </p:cNvSpPr>
          <p:nvPr/>
        </p:nvSpPr>
        <p:spPr bwMode="auto">
          <a:xfrm>
            <a:off x="6372200" y="6411385"/>
            <a:ext cx="2771800" cy="338554"/>
          </a:xfrm>
          <a:prstGeom prst="rect">
            <a:avLst/>
          </a:prstGeom>
          <a:noFill/>
          <a:ln w="9525">
            <a:noFill/>
            <a:miter lim="800000"/>
            <a:headEnd/>
            <a:tailEnd/>
          </a:ln>
        </p:spPr>
        <p:txBody>
          <a:bodyPr wrap="square">
            <a:spAutoFit/>
          </a:bodyPr>
          <a:lstStyle/>
          <a:p>
            <a:r>
              <a:rPr lang="zh-TW" altLang="en-US" sz="1600" dirty="0">
                <a:solidFill>
                  <a:schemeClr val="accent6">
                    <a:lumMod val="50000"/>
                  </a:schemeClr>
                </a:solidFill>
                <a:latin typeface="+mj-ea"/>
                <a:ea typeface="+mj-ea"/>
              </a:rPr>
              <a:t>東坑西</a:t>
            </a:r>
            <a:r>
              <a:rPr lang="zh-TW" altLang="en-US" sz="1600" dirty="0" smtClean="0">
                <a:solidFill>
                  <a:schemeClr val="accent6">
                    <a:lumMod val="50000"/>
                  </a:schemeClr>
                </a:solidFill>
                <a:latin typeface="+mj-ea"/>
                <a:ea typeface="+mj-ea"/>
              </a:rPr>
              <a:t>坑</a:t>
            </a:r>
            <a:r>
              <a:rPr lang="zh-TW" altLang="en-US" sz="1600" dirty="0">
                <a:solidFill>
                  <a:schemeClr val="accent6">
                    <a:lumMod val="50000"/>
                  </a:schemeClr>
                </a:solidFill>
                <a:latin typeface="+mj-ea"/>
                <a:ea typeface="+mj-ea"/>
              </a:rPr>
              <a:t> </a:t>
            </a:r>
            <a:r>
              <a:rPr lang="zh-TW" altLang="en-US" sz="1600" dirty="0" smtClean="0">
                <a:solidFill>
                  <a:schemeClr val="accent6">
                    <a:lumMod val="50000"/>
                  </a:schemeClr>
                </a:solidFill>
                <a:latin typeface="+mj-ea"/>
                <a:ea typeface="+mj-ea"/>
              </a:rPr>
              <a:t> 新民高中  </a:t>
            </a:r>
            <a:r>
              <a:rPr lang="zh-TW" altLang="en-US" sz="1600" dirty="0">
                <a:solidFill>
                  <a:schemeClr val="accent6">
                    <a:lumMod val="50000"/>
                  </a:schemeClr>
                </a:solidFill>
                <a:latin typeface="+mj-ea"/>
                <a:ea typeface="+mj-ea"/>
              </a:rPr>
              <a:t>英一</a:t>
            </a:r>
            <a:r>
              <a:rPr lang="zh-TW" altLang="en-US" sz="1600" dirty="0" smtClean="0">
                <a:solidFill>
                  <a:schemeClr val="accent6">
                    <a:lumMod val="50000"/>
                  </a:schemeClr>
                </a:solidFill>
                <a:latin typeface="+mj-ea"/>
                <a:ea typeface="+mj-ea"/>
              </a:rPr>
              <a:t>丙</a:t>
            </a:r>
            <a:endParaRPr lang="zh-TW" altLang="en-US" sz="1600" dirty="0">
              <a:solidFill>
                <a:schemeClr val="accent6">
                  <a:lumMod val="50000"/>
                </a:schemeClr>
              </a:solidFill>
              <a:latin typeface="+mj-ea"/>
              <a:ea typeface="+mj-ea"/>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344324"/>
            <a:ext cx="4159349" cy="6067061"/>
          </a:xfrm>
          <a:prstGeom prst="rect">
            <a:avLst/>
          </a:prstGeom>
          <a:ln>
            <a:noFill/>
          </a:ln>
          <a:effectLst>
            <a:outerShdw blurRad="292100" dist="139700" dir="2700000" algn="tl" rotWithShape="0">
              <a:srgbClr val="333333">
                <a:alpha val="65000"/>
              </a:srgbClr>
            </a:outerShdw>
          </a:effectLst>
        </p:spPr>
      </p:pic>
      <p:sp>
        <p:nvSpPr>
          <p:cNvPr id="6" name="文字方塊 5"/>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7" name="矩形 6"/>
          <p:cNvSpPr/>
          <p:nvPr/>
        </p:nvSpPr>
        <p:spPr>
          <a:xfrm>
            <a:off x="248587" y="476671"/>
            <a:ext cx="2646879" cy="461665"/>
          </a:xfrm>
          <a:prstGeom prst="rect">
            <a:avLst/>
          </a:prstGeom>
        </p:spPr>
        <p:txBody>
          <a:bodyPr wrap="none">
            <a:spAutoFit/>
          </a:bodyPr>
          <a:lstStyle/>
          <a:p>
            <a:pPr lvl="0" algn="ctr"/>
            <a:r>
              <a:rPr lang="zh-TW" altLang="zh-TW" sz="2400" b="1" dirty="0">
                <a:solidFill>
                  <a:srgbClr val="FF0000"/>
                </a:solidFill>
                <a:effectLst>
                  <a:outerShdw blurRad="38100" dist="38100" dir="2700000" algn="tl">
                    <a:srgbClr val="000000">
                      <a:alpha val="43137"/>
                    </a:srgbClr>
                  </a:outerShdw>
                </a:effectLst>
                <a:latin typeface="+mj-ea"/>
                <a:ea typeface="+mj-ea"/>
              </a:rPr>
              <a:t>多樣貌的主題地圖</a:t>
            </a:r>
          </a:p>
        </p:txBody>
      </p:sp>
      <p:sp>
        <p:nvSpPr>
          <p:cNvPr id="8" name="文字方塊 7"/>
          <p:cNvSpPr txBox="1"/>
          <p:nvPr/>
        </p:nvSpPr>
        <p:spPr>
          <a:xfrm>
            <a:off x="251520" y="980728"/>
            <a:ext cx="4248471" cy="5632311"/>
          </a:xfrm>
          <a:prstGeom prst="rect">
            <a:avLst/>
          </a:prstGeom>
          <a:noFill/>
        </p:spPr>
        <p:txBody>
          <a:bodyPr wrap="square" rtlCol="0">
            <a:spAutoFit/>
          </a:bodyPr>
          <a:lstStyle/>
          <a:p>
            <a:pPr>
              <a:lnSpc>
                <a:spcPct val="150000"/>
              </a:lnSpc>
            </a:pPr>
            <a:r>
              <a:rPr lang="zh-TW" altLang="zh-TW" sz="2000" dirty="0" smtClean="0">
                <a:latin typeface="+mj-ea"/>
                <a:ea typeface="+mj-ea"/>
              </a:rPr>
              <a:t>第一站來來到紀錄</a:t>
            </a:r>
            <a:r>
              <a:rPr lang="en-US" altLang="zh-TW" sz="2000" dirty="0" smtClean="0">
                <a:latin typeface="+mj-ea"/>
                <a:ea typeface="+mj-ea"/>
              </a:rPr>
              <a:t>921</a:t>
            </a:r>
            <a:r>
              <a:rPr lang="zh-TW" altLang="zh-TW" sz="2000" dirty="0" smtClean="0">
                <a:latin typeface="+mj-ea"/>
                <a:ea typeface="+mj-ea"/>
              </a:rPr>
              <a:t>傷痛的地震公園，說明地震不是人類可以掌控但建築技術與品質卻可降低天災的死傷率，分享當地人延續大樹成長同時也在維繫社區情感，介紹特產美食餐廳是推廣農特產的行銷策略，介紹以紙為媒材的環保藝術主題餐廳。</a:t>
            </a:r>
          </a:p>
          <a:p>
            <a:pPr>
              <a:lnSpc>
                <a:spcPct val="150000"/>
              </a:lnSpc>
            </a:pPr>
            <a:r>
              <a:rPr lang="zh-TW" altLang="zh-TW" sz="2000" dirty="0" smtClean="0">
                <a:latin typeface="+mj-ea"/>
                <a:ea typeface="+mj-ea"/>
              </a:rPr>
              <a:t>缺點：這是台中市</a:t>
            </a:r>
            <a:r>
              <a:rPr lang="zh-TW" altLang="zh-TW" sz="2000" dirty="0" smtClean="0">
                <a:solidFill>
                  <a:prstClr val="black"/>
                </a:solidFill>
                <a:latin typeface="微軟正黑體"/>
                <a:ea typeface="微軟正黑體"/>
              </a:rPr>
              <a:t>最近</a:t>
            </a:r>
            <a:r>
              <a:rPr lang="zh-TW" altLang="zh-TW" sz="2000" dirty="0" smtClean="0">
                <a:latin typeface="+mj-ea"/>
                <a:ea typeface="+mj-ea"/>
              </a:rPr>
              <a:t>休閒度假最近的地區，可補充當地是否因由遊樂區與建築物的進駐是否已過度開墾破壞生態的議題。</a:t>
            </a:r>
          </a:p>
          <a:p>
            <a:pPr>
              <a:lnSpc>
                <a:spcPct val="150000"/>
              </a:lnSpc>
            </a:pPr>
            <a:endParaRPr lang="zh-TW" altLang="en-US" sz="2000" dirty="0">
              <a:latin typeface="+mj-ea"/>
              <a:ea typeface="+mj-e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G:\論文\2011社區地圖\新增資料夾 (2)\DSC_2390.JPG"/>
          <p:cNvPicPr>
            <a:picLocks noChangeAspect="1" noChangeArrowheads="1"/>
          </p:cNvPicPr>
          <p:nvPr/>
        </p:nvPicPr>
        <p:blipFill>
          <a:blip r:embed="rId2" cstate="print">
            <a:lum bright="10000"/>
          </a:blip>
          <a:srcRect l="10025" t="14753" r="16552" b="11107"/>
          <a:stretch>
            <a:fillRect/>
          </a:stretch>
        </p:blipFill>
        <p:spPr bwMode="auto">
          <a:xfrm>
            <a:off x="3209711" y="715620"/>
            <a:ext cx="5837450" cy="3956494"/>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6296110" y="4859162"/>
            <a:ext cx="2772816" cy="338554"/>
          </a:xfrm>
          <a:prstGeom prst="rect">
            <a:avLst/>
          </a:prstGeom>
        </p:spPr>
        <p:txBody>
          <a:bodyPr wrap="square">
            <a:spAutoFit/>
          </a:bodyPr>
          <a:lstStyle/>
          <a:p>
            <a:r>
              <a:rPr lang="zh-TW" altLang="zh-TW" sz="1600" dirty="0" smtClean="0">
                <a:solidFill>
                  <a:schemeClr val="accent6">
                    <a:lumMod val="50000"/>
                  </a:schemeClr>
                </a:solidFill>
                <a:latin typeface="+mj-ea"/>
                <a:ea typeface="+mj-ea"/>
              </a:rPr>
              <a:t>苗條美栗</a:t>
            </a:r>
            <a:r>
              <a:rPr lang="en-US" altLang="zh-TW" sz="1600" dirty="0" smtClean="0">
                <a:solidFill>
                  <a:schemeClr val="accent6">
                    <a:lumMod val="50000"/>
                  </a:schemeClr>
                </a:solidFill>
                <a:latin typeface="+mj-ea"/>
                <a:ea typeface="+mj-ea"/>
              </a:rPr>
              <a:t> </a:t>
            </a:r>
            <a:r>
              <a:rPr lang="zh-TW" altLang="en-US" sz="1600" dirty="0" smtClean="0">
                <a:solidFill>
                  <a:schemeClr val="accent6">
                    <a:lumMod val="50000"/>
                  </a:schemeClr>
                </a:solidFill>
                <a:latin typeface="+mj-ea"/>
                <a:ea typeface="+mj-ea"/>
              </a:rPr>
              <a:t>  新民高中  觀一甲</a:t>
            </a:r>
            <a:endParaRPr lang="zh-TW" altLang="en-US" sz="1600" dirty="0">
              <a:solidFill>
                <a:schemeClr val="accent6">
                  <a:lumMod val="50000"/>
                </a:schemeClr>
              </a:solidFill>
              <a:latin typeface="+mj-ea"/>
              <a:ea typeface="+mj-ea"/>
            </a:endParaRPr>
          </a:p>
        </p:txBody>
      </p:sp>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6" name="矩形 5"/>
          <p:cNvSpPr/>
          <p:nvPr/>
        </p:nvSpPr>
        <p:spPr>
          <a:xfrm>
            <a:off x="340945" y="488734"/>
            <a:ext cx="2646879" cy="461665"/>
          </a:xfrm>
          <a:prstGeom prst="rect">
            <a:avLst/>
          </a:prstGeom>
        </p:spPr>
        <p:txBody>
          <a:bodyPr wrap="none">
            <a:spAutoFit/>
          </a:bodyPr>
          <a:lstStyle/>
          <a:p>
            <a:pPr lvl="0" algn="ctr"/>
            <a:r>
              <a:rPr lang="zh-TW" altLang="zh-TW" sz="2400" b="1" dirty="0">
                <a:solidFill>
                  <a:srgbClr val="FF0000"/>
                </a:solidFill>
                <a:effectLst>
                  <a:outerShdw blurRad="38100" dist="38100" dir="2700000" algn="tl">
                    <a:srgbClr val="000000">
                      <a:alpha val="43137"/>
                    </a:srgbClr>
                  </a:outerShdw>
                </a:effectLst>
                <a:latin typeface="+mj-ea"/>
                <a:ea typeface="+mj-ea"/>
              </a:rPr>
              <a:t>多樣貌的主題地圖</a:t>
            </a:r>
          </a:p>
        </p:txBody>
      </p:sp>
      <p:sp>
        <p:nvSpPr>
          <p:cNvPr id="7" name="文字方塊 6"/>
          <p:cNvSpPr txBox="1"/>
          <p:nvPr/>
        </p:nvSpPr>
        <p:spPr>
          <a:xfrm>
            <a:off x="361855" y="950399"/>
            <a:ext cx="2664296" cy="4247317"/>
          </a:xfrm>
          <a:prstGeom prst="rect">
            <a:avLst/>
          </a:prstGeom>
          <a:noFill/>
        </p:spPr>
        <p:txBody>
          <a:bodyPr wrap="square" rtlCol="0">
            <a:spAutoFit/>
          </a:bodyPr>
          <a:lstStyle/>
          <a:p>
            <a:pPr>
              <a:lnSpc>
                <a:spcPct val="150000"/>
              </a:lnSpc>
            </a:pPr>
            <a:r>
              <a:rPr lang="zh-TW" altLang="zh-TW" sz="2000" dirty="0" smtClean="0">
                <a:latin typeface="+mj-ea"/>
                <a:ea typeface="+mj-ea"/>
              </a:rPr>
              <a:t>介紹客家庄建築風貌與農產品多元行銷管道、木雕街與木雕博物館的參觀。</a:t>
            </a:r>
            <a:endParaRPr lang="en-US" altLang="zh-TW" sz="2000" dirty="0" smtClean="0">
              <a:latin typeface="+mj-ea"/>
              <a:ea typeface="+mj-ea"/>
            </a:endParaRPr>
          </a:p>
          <a:p>
            <a:pPr>
              <a:lnSpc>
                <a:spcPct val="150000"/>
              </a:lnSpc>
            </a:pPr>
            <a:r>
              <a:rPr lang="zh-TW" altLang="zh-TW" sz="2000" dirty="0" smtClean="0">
                <a:latin typeface="+mj-ea"/>
                <a:ea typeface="+mj-ea"/>
              </a:rPr>
              <a:t>缺點：若能將三義木雕藝術深入介紹如作品或是藝術家，更能突顯苗栗的文化形象。</a:t>
            </a:r>
          </a:p>
          <a:p>
            <a:pPr>
              <a:lnSpc>
                <a:spcPct val="150000"/>
              </a:lnSpc>
            </a:pPr>
            <a:endParaRPr lang="zh-TW" altLang="en-US" sz="2000" dirty="0">
              <a:latin typeface="+mj-ea"/>
              <a:ea typeface="+mj-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085067" y="4149080"/>
            <a:ext cx="2095445" cy="338554"/>
          </a:xfrm>
          <a:prstGeom prst="rect">
            <a:avLst/>
          </a:prstGeom>
          <a:noFill/>
          <a:ln w="9525">
            <a:noFill/>
            <a:miter lim="800000"/>
            <a:headEnd/>
            <a:tailEnd/>
          </a:ln>
        </p:spPr>
        <p:txBody>
          <a:bodyPr wrap="none">
            <a:spAutoFit/>
          </a:bodyPr>
          <a:lstStyle/>
          <a:p>
            <a:r>
              <a:rPr lang="en-US" altLang="zh-TW" sz="1600" dirty="0">
                <a:solidFill>
                  <a:schemeClr val="accent6">
                    <a:lumMod val="75000"/>
                  </a:schemeClr>
                </a:solidFill>
                <a:latin typeface="+mj-ea"/>
                <a:ea typeface="+mj-ea"/>
              </a:rPr>
              <a:t>1611</a:t>
            </a:r>
            <a:r>
              <a:rPr lang="zh-TW" altLang="en-US" sz="1600" dirty="0">
                <a:solidFill>
                  <a:schemeClr val="accent6">
                    <a:lumMod val="75000"/>
                  </a:schemeClr>
                </a:solidFill>
                <a:latin typeface="+mj-ea"/>
                <a:ea typeface="+mj-ea"/>
              </a:rPr>
              <a:t>荷蘭聯合國地圖</a:t>
            </a:r>
          </a:p>
        </p:txBody>
      </p:sp>
      <p:pic>
        <p:nvPicPr>
          <p:cNvPr id="6" name="Picture 5" descr="1611荷蘭聯合國地圖"/>
          <p:cNvPicPr>
            <a:picLocks noChangeAspect="1" noChangeArrowheads="1"/>
          </p:cNvPicPr>
          <p:nvPr/>
        </p:nvPicPr>
        <p:blipFill>
          <a:blip r:embed="rId3" cstate="print"/>
          <a:srcRect/>
          <a:stretch>
            <a:fillRect/>
          </a:stretch>
        </p:blipFill>
        <p:spPr bwMode="auto">
          <a:xfrm>
            <a:off x="4466871" y="476672"/>
            <a:ext cx="4646582" cy="3626361"/>
          </a:xfrm>
          <a:prstGeom prst="rect">
            <a:avLst/>
          </a:prstGeom>
          <a:ln>
            <a:noFill/>
          </a:ln>
          <a:effectLst>
            <a:outerShdw blurRad="292100" dist="139700" dir="2700000" algn="tl" rotWithShape="0">
              <a:srgbClr val="333333">
                <a:alpha val="65000"/>
              </a:srgbClr>
            </a:outerShdw>
          </a:effectLst>
        </p:spPr>
      </p:pic>
      <p:sp>
        <p:nvSpPr>
          <p:cNvPr id="10" name="矩形 9"/>
          <p:cNvSpPr/>
          <p:nvPr/>
        </p:nvSpPr>
        <p:spPr>
          <a:xfrm>
            <a:off x="37443" y="673532"/>
            <a:ext cx="4286751" cy="523220"/>
          </a:xfrm>
          <a:prstGeom prst="rect">
            <a:avLst/>
          </a:prstGeom>
        </p:spPr>
        <p:txBody>
          <a:bodyPr wrap="none">
            <a:spAutoFit/>
          </a:bodyPr>
          <a:lstStyle/>
          <a:p>
            <a:pPr lvl="0"/>
            <a:r>
              <a:rPr lang="zh-TW" altLang="zh-TW" sz="2800" b="1" dirty="0" smtClean="0">
                <a:solidFill>
                  <a:srgbClr val="FF0000"/>
                </a:solidFill>
                <a:effectLst>
                  <a:outerShdw blurRad="38100" dist="38100" dir="2700000" algn="tl">
                    <a:srgbClr val="000000">
                      <a:alpha val="43137"/>
                    </a:srgbClr>
                  </a:outerShdw>
                </a:effectLst>
                <a:latin typeface="+mj-ea"/>
                <a:ea typeface="+mj-ea"/>
              </a:rPr>
              <a:t>老地圖新釋義</a:t>
            </a:r>
            <a:r>
              <a:rPr lang="en-US" altLang="zh-TW" b="1" dirty="0">
                <a:solidFill>
                  <a:schemeClr val="accent1">
                    <a:lumMod val="75000"/>
                  </a:schemeClr>
                </a:solidFill>
                <a:latin typeface="+mj-ea"/>
              </a:rPr>
              <a:t>-</a:t>
            </a:r>
            <a:r>
              <a:rPr lang="zh-TW" altLang="en-US" b="1" dirty="0">
                <a:solidFill>
                  <a:schemeClr val="accent1">
                    <a:lumMod val="75000"/>
                  </a:schemeClr>
                </a:solidFill>
                <a:latin typeface="+mj-ea"/>
              </a:rPr>
              <a:t>地圖是權力的象徵</a:t>
            </a:r>
          </a:p>
        </p:txBody>
      </p:sp>
      <p:sp>
        <p:nvSpPr>
          <p:cNvPr id="2" name="矩形 1"/>
          <p:cNvSpPr/>
          <p:nvPr/>
        </p:nvSpPr>
        <p:spPr>
          <a:xfrm>
            <a:off x="0" y="1196752"/>
            <a:ext cx="9180512" cy="5452775"/>
          </a:xfrm>
          <a:prstGeom prst="rect">
            <a:avLst/>
          </a:prstGeom>
        </p:spPr>
        <p:txBody>
          <a:bodyPr wrap="square">
            <a:spAutoFit/>
          </a:bodyPr>
          <a:lstStyle/>
          <a:p>
            <a:pPr>
              <a:lnSpc>
                <a:spcPts val="3800"/>
              </a:lnSpc>
            </a:pPr>
            <a:r>
              <a:rPr lang="en-US" altLang="zh-TW" sz="2000" dirty="0" smtClean="0">
                <a:latin typeface="+mj-ea"/>
                <a:ea typeface="+mj-ea"/>
              </a:rPr>
              <a:t>《</a:t>
            </a:r>
            <a:r>
              <a:rPr lang="zh-TW" altLang="en-US" sz="2000" dirty="0">
                <a:latin typeface="+mj-ea"/>
                <a:ea typeface="+mj-ea"/>
              </a:rPr>
              <a:t>低地</a:t>
            </a:r>
            <a:r>
              <a:rPr lang="zh-TW" altLang="en-US" sz="2000" dirty="0" smtClean="0">
                <a:latin typeface="+mj-ea"/>
                <a:ea typeface="+mj-ea"/>
              </a:rPr>
              <a:t>王國圖</a:t>
            </a:r>
            <a:r>
              <a:rPr lang="en-US" altLang="zh-TW" sz="2000" dirty="0" smtClean="0">
                <a:latin typeface="微軟正黑體"/>
                <a:ea typeface="微軟正黑體"/>
              </a:rPr>
              <a:t>》</a:t>
            </a:r>
            <a:r>
              <a:rPr lang="zh-TW" altLang="en-US" sz="2000" dirty="0" smtClean="0">
                <a:latin typeface="+mj-ea"/>
                <a:ea typeface="+mj-ea"/>
              </a:rPr>
              <a:t>這</a:t>
            </a:r>
            <a:r>
              <a:rPr lang="zh-TW" altLang="en-US" sz="2000" dirty="0">
                <a:latin typeface="+mj-ea"/>
                <a:ea typeface="+mj-ea"/>
              </a:rPr>
              <a:t>根本就是個</a:t>
            </a:r>
            <a:r>
              <a:rPr lang="zh-TW" altLang="en-US" sz="2000" dirty="0" smtClean="0">
                <a:latin typeface="+mj-ea"/>
                <a:ea typeface="+mj-ea"/>
              </a:rPr>
              <a:t>獅子</a:t>
            </a:r>
            <a:r>
              <a:rPr lang="zh-TW" altLang="en-US" sz="2000" dirty="0" smtClean="0">
                <a:latin typeface="微軟正黑體"/>
                <a:ea typeface="微軟正黑體"/>
              </a:rPr>
              <a:t>，</a:t>
            </a:r>
            <a:endParaRPr lang="en-US" altLang="zh-TW" sz="2000" dirty="0" smtClean="0">
              <a:latin typeface="微軟正黑體"/>
              <a:ea typeface="微軟正黑體"/>
            </a:endParaRPr>
          </a:p>
          <a:p>
            <a:pPr>
              <a:lnSpc>
                <a:spcPts val="3800"/>
              </a:lnSpc>
            </a:pPr>
            <a:r>
              <a:rPr lang="zh-TW" altLang="en-US" sz="2000" dirty="0" smtClean="0">
                <a:latin typeface="+mj-ea"/>
                <a:ea typeface="+mj-ea"/>
              </a:rPr>
              <a:t>描繪的</a:t>
            </a:r>
            <a:r>
              <a:rPr lang="zh-TW" altLang="en-US" sz="2000" dirty="0">
                <a:latin typeface="+mj-ea"/>
                <a:ea typeface="+mj-ea"/>
              </a:rPr>
              <a:t>其實是</a:t>
            </a:r>
            <a:r>
              <a:rPr lang="zh-TW" altLang="en-US" sz="2000" dirty="0">
                <a:solidFill>
                  <a:srgbClr val="FF00FF"/>
                </a:solidFill>
                <a:latin typeface="+mj-ea"/>
                <a:ea typeface="+mj-ea"/>
              </a:rPr>
              <a:t>荷蘭</a:t>
            </a:r>
            <a:r>
              <a:rPr lang="zh-TW" altLang="en-US" sz="2000" dirty="0">
                <a:latin typeface="+mj-ea"/>
                <a:ea typeface="+mj-ea"/>
              </a:rPr>
              <a:t>、</a:t>
            </a:r>
            <a:r>
              <a:rPr lang="zh-TW" altLang="en-US" sz="2000" dirty="0">
                <a:solidFill>
                  <a:srgbClr val="FF00FF"/>
                </a:solidFill>
                <a:latin typeface="+mj-ea"/>
                <a:ea typeface="+mj-ea"/>
              </a:rPr>
              <a:t>比利時</a:t>
            </a:r>
            <a:r>
              <a:rPr lang="zh-TW" altLang="en-US" sz="2000" dirty="0">
                <a:latin typeface="+mj-ea"/>
                <a:ea typeface="+mj-ea"/>
              </a:rPr>
              <a:t>跟</a:t>
            </a:r>
            <a:r>
              <a:rPr lang="zh-TW" altLang="en-US" sz="2000" dirty="0" smtClean="0">
                <a:solidFill>
                  <a:srgbClr val="FF00FF"/>
                </a:solidFill>
                <a:latin typeface="+mj-ea"/>
                <a:ea typeface="+mj-ea"/>
              </a:rPr>
              <a:t>盧森堡</a:t>
            </a:r>
            <a:endParaRPr lang="en-US" altLang="zh-TW" sz="2000" dirty="0" smtClean="0">
              <a:solidFill>
                <a:srgbClr val="FF00FF"/>
              </a:solidFill>
              <a:latin typeface="+mj-ea"/>
              <a:ea typeface="+mj-ea"/>
            </a:endParaRPr>
          </a:p>
          <a:p>
            <a:pPr>
              <a:lnSpc>
                <a:spcPts val="3800"/>
              </a:lnSpc>
            </a:pPr>
            <a:r>
              <a:rPr lang="zh-TW" altLang="en-US" sz="2000" dirty="0" smtClean="0">
                <a:latin typeface="+mj-ea"/>
                <a:ea typeface="+mj-ea"/>
              </a:rPr>
              <a:t>三個國家。當時</a:t>
            </a:r>
            <a:r>
              <a:rPr lang="zh-TW" altLang="en-US" sz="2000" dirty="0">
                <a:latin typeface="+mj-ea"/>
                <a:ea typeface="+mj-ea"/>
              </a:rPr>
              <a:t>這三個國家都</a:t>
            </a:r>
            <a:r>
              <a:rPr lang="zh-TW" altLang="en-US" sz="2000" dirty="0" smtClean="0">
                <a:latin typeface="+mj-ea"/>
                <a:ea typeface="+mj-ea"/>
              </a:rPr>
              <a:t>還沒獨</a:t>
            </a:r>
            <a:endParaRPr lang="en-US" altLang="zh-TW" sz="2000" dirty="0" smtClean="0">
              <a:latin typeface="+mj-ea"/>
              <a:ea typeface="+mj-ea"/>
            </a:endParaRPr>
          </a:p>
          <a:p>
            <a:pPr>
              <a:lnSpc>
                <a:spcPts val="3800"/>
              </a:lnSpc>
            </a:pPr>
            <a:r>
              <a:rPr lang="zh-TW" altLang="en-US" sz="2000" dirty="0" smtClean="0">
                <a:latin typeface="+mj-ea"/>
                <a:ea typeface="+mj-ea"/>
              </a:rPr>
              <a:t>立，它們</a:t>
            </a:r>
            <a:r>
              <a:rPr lang="zh-TW" altLang="en-US" sz="2000" dirty="0">
                <a:latin typeface="+mj-ea"/>
                <a:ea typeface="+mj-ea"/>
              </a:rPr>
              <a:t>共稱叫“低地國”</a:t>
            </a:r>
            <a:r>
              <a:rPr lang="zh-TW" altLang="en-US" sz="2000" dirty="0" smtClean="0">
                <a:latin typeface="+mj-ea"/>
                <a:ea typeface="+mj-ea"/>
              </a:rPr>
              <a:t>，國土低</a:t>
            </a:r>
            <a:endParaRPr lang="en-US" altLang="zh-TW" sz="2000" dirty="0" smtClean="0">
              <a:latin typeface="+mj-ea"/>
              <a:ea typeface="+mj-ea"/>
            </a:endParaRPr>
          </a:p>
          <a:p>
            <a:pPr>
              <a:lnSpc>
                <a:spcPts val="3800"/>
              </a:lnSpc>
            </a:pPr>
            <a:r>
              <a:rPr lang="zh-TW" altLang="en-US" sz="2000" dirty="0" smtClean="0">
                <a:latin typeface="+mj-ea"/>
                <a:ea typeface="+mj-ea"/>
              </a:rPr>
              <a:t>於海平面。它們</a:t>
            </a:r>
            <a:r>
              <a:rPr lang="zh-TW" altLang="en-US" sz="2000" dirty="0">
                <a:latin typeface="+mj-ea"/>
                <a:ea typeface="+mj-ea"/>
              </a:rPr>
              <a:t>正受到</a:t>
            </a:r>
            <a:r>
              <a:rPr lang="zh-TW" altLang="en-US" sz="2000" dirty="0" smtClean="0">
                <a:latin typeface="+mj-ea"/>
                <a:ea typeface="+mj-ea"/>
              </a:rPr>
              <a:t>西班牙或者法</a:t>
            </a:r>
            <a:endParaRPr lang="en-US" altLang="zh-TW" sz="2000" dirty="0" smtClean="0">
              <a:latin typeface="+mj-ea"/>
              <a:ea typeface="+mj-ea"/>
            </a:endParaRPr>
          </a:p>
          <a:p>
            <a:pPr>
              <a:lnSpc>
                <a:spcPts val="3800"/>
              </a:lnSpc>
            </a:pPr>
            <a:r>
              <a:rPr lang="zh-TW" altLang="en-US" sz="2000" dirty="0" smtClean="0">
                <a:latin typeface="+mj-ea"/>
                <a:ea typeface="+mj-ea"/>
              </a:rPr>
              <a:t>國的</a:t>
            </a:r>
            <a:r>
              <a:rPr lang="zh-TW" altLang="en-US" sz="2000" dirty="0">
                <a:latin typeface="+mj-ea"/>
                <a:ea typeface="+mj-ea"/>
              </a:rPr>
              <a:t>干擾，常常被西班牙</a:t>
            </a:r>
            <a:r>
              <a:rPr lang="zh-TW" altLang="en-US" sz="2000" dirty="0" smtClean="0">
                <a:latin typeface="+mj-ea"/>
                <a:ea typeface="+mj-ea"/>
              </a:rPr>
              <a:t>統治。但是</a:t>
            </a:r>
            <a:endParaRPr lang="en-US" altLang="zh-TW" sz="2000" dirty="0" smtClean="0">
              <a:latin typeface="+mj-ea"/>
              <a:ea typeface="+mj-ea"/>
            </a:endParaRPr>
          </a:p>
          <a:p>
            <a:pPr>
              <a:lnSpc>
                <a:spcPts val="3800"/>
              </a:lnSpc>
            </a:pPr>
            <a:r>
              <a:rPr lang="zh-TW" altLang="en-US" sz="2000" dirty="0" smtClean="0">
                <a:latin typeface="+mj-ea"/>
                <a:ea typeface="+mj-ea"/>
              </a:rPr>
              <a:t>這些低地</a:t>
            </a:r>
            <a:r>
              <a:rPr lang="zh-TW" altLang="en-US" sz="2000" dirty="0">
                <a:latin typeface="+mj-ea"/>
                <a:ea typeface="+mj-ea"/>
              </a:rPr>
              <a:t>的城邦國家一直很</a:t>
            </a:r>
            <a:r>
              <a:rPr lang="zh-TW" altLang="en-US" sz="2000" dirty="0" smtClean="0">
                <a:solidFill>
                  <a:schemeClr val="accent2">
                    <a:lumMod val="75000"/>
                  </a:schemeClr>
                </a:solidFill>
                <a:latin typeface="+mj-ea"/>
                <a:ea typeface="+mj-ea"/>
              </a:rPr>
              <a:t>奮勇</a:t>
            </a:r>
            <a:r>
              <a:rPr lang="zh-TW" altLang="en-US" sz="2000" dirty="0">
                <a:solidFill>
                  <a:schemeClr val="accent2">
                    <a:lumMod val="75000"/>
                  </a:schemeClr>
                </a:solidFill>
                <a:latin typeface="+mj-ea"/>
                <a:ea typeface="+mj-ea"/>
              </a:rPr>
              <a:t>向前</a:t>
            </a:r>
            <a:r>
              <a:rPr lang="zh-TW" altLang="en-US" sz="2000" dirty="0" smtClean="0">
                <a:latin typeface="+mj-ea"/>
                <a:ea typeface="+mj-ea"/>
              </a:rPr>
              <a:t>，</a:t>
            </a:r>
            <a:endParaRPr lang="en-US" altLang="zh-TW" sz="2000" dirty="0" smtClean="0">
              <a:latin typeface="+mj-ea"/>
              <a:ea typeface="+mj-ea"/>
            </a:endParaRPr>
          </a:p>
          <a:p>
            <a:pPr>
              <a:lnSpc>
                <a:spcPts val="3800"/>
              </a:lnSpc>
            </a:pPr>
            <a:r>
              <a:rPr lang="zh-TW" altLang="en-US" sz="2000" dirty="0" smtClean="0">
                <a:latin typeface="+mj-ea"/>
                <a:ea typeface="+mj-ea"/>
              </a:rPr>
              <a:t>想要脫離</a:t>
            </a:r>
            <a:r>
              <a:rPr lang="zh-TW" altLang="en-US" sz="2000" dirty="0">
                <a:latin typeface="+mj-ea"/>
                <a:ea typeface="+mj-ea"/>
              </a:rPr>
              <a:t>這些王國</a:t>
            </a:r>
            <a:r>
              <a:rPr lang="zh-TW" altLang="en-US" sz="2000" dirty="0" smtClean="0">
                <a:latin typeface="+mj-ea"/>
                <a:ea typeface="+mj-ea"/>
              </a:rPr>
              <a:t>，獨立</a:t>
            </a:r>
            <a:r>
              <a:rPr lang="zh-TW" altLang="en-US" sz="2000" dirty="0">
                <a:latin typeface="+mj-ea"/>
                <a:ea typeface="+mj-ea"/>
              </a:rPr>
              <a:t>出來</a:t>
            </a:r>
            <a:r>
              <a:rPr lang="zh-TW" altLang="en-US" sz="2000" dirty="0" smtClean="0">
                <a:latin typeface="+mj-ea"/>
                <a:ea typeface="+mj-ea"/>
              </a:rPr>
              <a:t>。當時</a:t>
            </a:r>
            <a:r>
              <a:rPr lang="zh-TW" altLang="en-US" sz="2000" dirty="0">
                <a:latin typeface="+mj-ea"/>
                <a:ea typeface="+mj-ea"/>
              </a:rPr>
              <a:t>就有這麼一個</a:t>
            </a:r>
            <a:r>
              <a:rPr lang="zh-TW" altLang="en-US" sz="2000" dirty="0">
                <a:solidFill>
                  <a:schemeClr val="accent2">
                    <a:lumMod val="75000"/>
                  </a:schemeClr>
                </a:solidFill>
                <a:latin typeface="+mj-ea"/>
                <a:ea typeface="+mj-ea"/>
              </a:rPr>
              <a:t>奧地利的製圖師</a:t>
            </a:r>
            <a:r>
              <a:rPr lang="zh-TW" altLang="en-US" sz="2000" dirty="0">
                <a:latin typeface="+mj-ea"/>
                <a:ea typeface="+mj-ea"/>
              </a:rPr>
              <a:t>，覺得他們勇氣令人</a:t>
            </a:r>
            <a:r>
              <a:rPr lang="zh-TW" altLang="en-US" sz="2000" dirty="0" smtClean="0">
                <a:latin typeface="+mj-ea"/>
                <a:ea typeface="+mj-ea"/>
              </a:rPr>
              <a:t>欽佩</a:t>
            </a:r>
            <a:r>
              <a:rPr lang="zh-TW" altLang="en-US" sz="2000" dirty="0" smtClean="0">
                <a:latin typeface="新細明體"/>
                <a:ea typeface="新細明體"/>
              </a:rPr>
              <a:t>、</a:t>
            </a:r>
            <a:r>
              <a:rPr lang="zh-TW" altLang="en-US" sz="2000" dirty="0" smtClean="0">
                <a:latin typeface="+mj-ea"/>
                <a:ea typeface="+mj-ea"/>
              </a:rPr>
              <a:t>精神</a:t>
            </a:r>
            <a:r>
              <a:rPr lang="zh-TW" altLang="en-US" sz="2000" dirty="0">
                <a:latin typeface="+mj-ea"/>
                <a:ea typeface="+mj-ea"/>
              </a:rPr>
              <a:t>讓人讚嘆，就畫了這麼一張圖。而這張圖也成為當時很多的荷蘭、比利時人看了就</a:t>
            </a:r>
            <a:r>
              <a:rPr lang="zh-TW" altLang="en-US" sz="2000" dirty="0" smtClean="0">
                <a:latin typeface="+mj-ea"/>
                <a:ea typeface="+mj-ea"/>
              </a:rPr>
              <a:t>覺得振奮的</a:t>
            </a:r>
            <a:r>
              <a:rPr lang="zh-TW" altLang="en-US" sz="2000" dirty="0">
                <a:latin typeface="+mj-ea"/>
                <a:ea typeface="+mj-ea"/>
              </a:rPr>
              <a:t>圖，沒錯我們就像雄師一樣，別看我們很容易被海水淹沒，別看我們地方小，我們的志氣可是很大的。</a:t>
            </a:r>
          </a:p>
        </p:txBody>
      </p:sp>
      <p:sp>
        <p:nvSpPr>
          <p:cNvPr id="11" name="文字方塊 10"/>
          <p:cNvSpPr txBox="1"/>
          <p:nvPr/>
        </p:nvSpPr>
        <p:spPr>
          <a:xfrm>
            <a:off x="7040182" y="6597352"/>
            <a:ext cx="2140330" cy="276999"/>
          </a:xfrm>
          <a:prstGeom prst="rect">
            <a:avLst/>
          </a:prstGeom>
          <a:noFill/>
        </p:spPr>
        <p:txBody>
          <a:bodyPr wrap="none" rtlCol="0">
            <a:spAutoFit/>
          </a:bodyPr>
          <a:lstStyle/>
          <a:p>
            <a:r>
              <a:rPr lang="zh-TW" altLang="en-US" sz="1200" dirty="0">
                <a:latin typeface="+mj-ea"/>
                <a:ea typeface="+mj-ea"/>
              </a:rPr>
              <a:t> </a:t>
            </a:r>
            <a:r>
              <a:rPr lang="zh-TW" altLang="en-US" sz="1200" dirty="0" smtClean="0">
                <a:latin typeface="+mj-ea"/>
                <a:ea typeface="+mj-ea"/>
              </a:rPr>
              <a:t>資料出處：陳玉文</a:t>
            </a:r>
            <a:r>
              <a:rPr lang="en-US" altLang="zh-TW" sz="1200" dirty="0" smtClean="0">
                <a:latin typeface="+mj-ea"/>
                <a:ea typeface="+mj-ea"/>
              </a:rPr>
              <a:t>(2007:     )</a:t>
            </a:r>
            <a:endParaRPr lang="zh-TW" altLang="en-US" sz="1200" dirty="0">
              <a:latin typeface="+mj-ea"/>
              <a:ea typeface="+mj-ea"/>
            </a:endParaRPr>
          </a:p>
        </p:txBody>
      </p:sp>
      <p:sp>
        <p:nvSpPr>
          <p:cNvPr id="12" name="文字方塊 11"/>
          <p:cNvSpPr txBox="1"/>
          <p:nvPr/>
        </p:nvSpPr>
        <p:spPr>
          <a:xfrm>
            <a:off x="0" y="44624"/>
            <a:ext cx="1403648" cy="369332"/>
          </a:xfrm>
          <a:prstGeom prst="rect">
            <a:avLst/>
          </a:prstGeom>
          <a:noFill/>
        </p:spPr>
        <p:txBody>
          <a:bodyPr wrap="square" rtlCol="0">
            <a:spAutoFit/>
          </a:bodyPr>
          <a:lstStyle/>
          <a:p>
            <a:r>
              <a:rPr lang="zh-TW" altLang="zh-TW" dirty="0">
                <a:solidFill>
                  <a:schemeClr val="bg1"/>
                </a:solidFill>
                <a:latin typeface="Adobe 繁黑體 Std B" pitchFamily="34" charset="-120"/>
                <a:ea typeface="Adobe 繁黑體 Std B" pitchFamily="34" charset="-120"/>
              </a:rPr>
              <a:t>地圖</a:t>
            </a:r>
            <a:r>
              <a:rPr lang="zh-TW" altLang="zh-TW" dirty="0" smtClean="0">
                <a:solidFill>
                  <a:schemeClr val="bg1"/>
                </a:solidFill>
                <a:latin typeface="Adobe 繁黑體 Std B" pitchFamily="34" charset="-120"/>
                <a:ea typeface="Adobe 繁黑體 Std B" pitchFamily="34" charset="-120"/>
              </a:rPr>
              <a:t>大觀園</a:t>
            </a:r>
            <a:endParaRPr lang="zh-TW" altLang="zh-TW" dirty="0">
              <a:solidFill>
                <a:schemeClr val="bg1"/>
              </a:solidFill>
              <a:latin typeface="Adobe 繁黑體 Std B" pitchFamily="34" charset="-120"/>
              <a:ea typeface="Adobe 繁黑體 Std B" pitchFamily="34" charset="-12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0990" y="980728"/>
            <a:ext cx="5777170" cy="4392488"/>
          </a:xfrm>
          <a:prstGeom prst="rect">
            <a:avLst/>
          </a:prstGeom>
          <a:ln>
            <a:noFill/>
          </a:ln>
          <a:effectLst>
            <a:outerShdw blurRad="292100" dist="139700" dir="2700000" algn="tl" rotWithShape="0">
              <a:srgbClr val="333333">
                <a:alpha val="65000"/>
              </a:srgbClr>
            </a:outerShdw>
          </a:effectLst>
        </p:spPr>
      </p:pic>
      <p:sp>
        <p:nvSpPr>
          <p:cNvPr id="5" name="文字方塊 4"/>
          <p:cNvSpPr txBox="1">
            <a:spLocks noChangeArrowheads="1"/>
          </p:cNvSpPr>
          <p:nvPr/>
        </p:nvSpPr>
        <p:spPr bwMode="auto">
          <a:xfrm>
            <a:off x="6236097" y="5431938"/>
            <a:ext cx="2852063" cy="338554"/>
          </a:xfrm>
          <a:prstGeom prst="rect">
            <a:avLst/>
          </a:prstGeom>
          <a:noFill/>
          <a:ln w="9525">
            <a:noFill/>
            <a:miter lim="800000"/>
            <a:headEnd/>
            <a:tailEnd/>
          </a:ln>
        </p:spPr>
        <p:txBody>
          <a:bodyPr wrap="none">
            <a:spAutoFit/>
          </a:bodyPr>
          <a:lstStyle/>
          <a:p>
            <a:r>
              <a:rPr lang="zh-TW" altLang="en-US" sz="1600" dirty="0">
                <a:solidFill>
                  <a:schemeClr val="accent6">
                    <a:lumMod val="50000"/>
                  </a:schemeClr>
                </a:solidFill>
                <a:latin typeface="+mj-ea"/>
                <a:ea typeface="+mj-ea"/>
              </a:rPr>
              <a:t>中港梧棲站 </a:t>
            </a:r>
            <a:r>
              <a:rPr lang="zh-TW" altLang="en-US" sz="1600" dirty="0" smtClean="0">
                <a:solidFill>
                  <a:schemeClr val="accent6">
                    <a:lumMod val="50000"/>
                  </a:schemeClr>
                </a:solidFill>
                <a:latin typeface="+mj-ea"/>
                <a:ea typeface="+mj-ea"/>
              </a:rPr>
              <a:t> 新民</a:t>
            </a:r>
            <a:r>
              <a:rPr lang="zh-TW" altLang="en-US" sz="1600" dirty="0">
                <a:solidFill>
                  <a:schemeClr val="accent6">
                    <a:lumMod val="50000"/>
                  </a:schemeClr>
                </a:solidFill>
                <a:latin typeface="+mj-ea"/>
                <a:ea typeface="+mj-ea"/>
              </a:rPr>
              <a:t>高中  英一</a:t>
            </a:r>
            <a:r>
              <a:rPr lang="zh-TW" altLang="en-US" sz="1600" dirty="0" smtClean="0">
                <a:solidFill>
                  <a:schemeClr val="accent6">
                    <a:lumMod val="50000"/>
                  </a:schemeClr>
                </a:solidFill>
                <a:latin typeface="+mj-ea"/>
                <a:ea typeface="+mj-ea"/>
              </a:rPr>
              <a:t>丁</a:t>
            </a:r>
            <a:endParaRPr lang="zh-TW" altLang="en-US" sz="1600" dirty="0">
              <a:solidFill>
                <a:schemeClr val="accent6">
                  <a:lumMod val="50000"/>
                </a:schemeClr>
              </a:solidFill>
              <a:latin typeface="+mj-ea"/>
              <a:ea typeface="+mj-ea"/>
            </a:endParaRPr>
          </a:p>
        </p:txBody>
      </p:sp>
      <p:sp>
        <p:nvSpPr>
          <p:cNvPr id="6" name="文字方塊 5"/>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7" name="矩形 6"/>
          <p:cNvSpPr/>
          <p:nvPr/>
        </p:nvSpPr>
        <p:spPr>
          <a:xfrm>
            <a:off x="251520" y="526770"/>
            <a:ext cx="2646879" cy="461665"/>
          </a:xfrm>
          <a:prstGeom prst="rect">
            <a:avLst/>
          </a:prstGeom>
        </p:spPr>
        <p:txBody>
          <a:bodyPr wrap="none">
            <a:spAutoFit/>
          </a:bodyPr>
          <a:lstStyle/>
          <a:p>
            <a:pPr lvl="0" algn="ctr"/>
            <a:r>
              <a:rPr lang="zh-TW" altLang="zh-TW" sz="2400" b="1" dirty="0">
                <a:solidFill>
                  <a:srgbClr val="FF0000"/>
                </a:solidFill>
                <a:effectLst>
                  <a:outerShdw blurRad="38100" dist="38100" dir="2700000" algn="tl">
                    <a:srgbClr val="000000">
                      <a:alpha val="43137"/>
                    </a:srgbClr>
                  </a:outerShdw>
                </a:effectLst>
                <a:latin typeface="+mj-ea"/>
                <a:ea typeface="+mj-ea"/>
              </a:rPr>
              <a:t>多樣貌的主題地圖</a:t>
            </a:r>
          </a:p>
        </p:txBody>
      </p:sp>
      <p:sp>
        <p:nvSpPr>
          <p:cNvPr id="9" name="文字方塊 8"/>
          <p:cNvSpPr txBox="1"/>
          <p:nvPr/>
        </p:nvSpPr>
        <p:spPr>
          <a:xfrm>
            <a:off x="251520" y="1017090"/>
            <a:ext cx="3192011" cy="3584956"/>
          </a:xfrm>
          <a:prstGeom prst="rect">
            <a:avLst/>
          </a:prstGeom>
          <a:noFill/>
        </p:spPr>
        <p:txBody>
          <a:bodyPr wrap="square" rtlCol="0">
            <a:spAutoFit/>
          </a:bodyPr>
          <a:lstStyle/>
          <a:p>
            <a:pPr>
              <a:lnSpc>
                <a:spcPct val="150000"/>
              </a:lnSpc>
            </a:pPr>
            <a:r>
              <a:rPr lang="zh-TW" altLang="zh-TW" sz="2200" dirty="0" smtClean="0">
                <a:latin typeface="+mj-ea"/>
                <a:ea typeface="+mj-ea"/>
              </a:rPr>
              <a:t>說明老街悠閒寧靜的生活樣貌、介紹古蹟建築的風格與海邊鄉鎮的宗教信仰。</a:t>
            </a:r>
          </a:p>
          <a:p>
            <a:pPr>
              <a:lnSpc>
                <a:spcPct val="150000"/>
              </a:lnSpc>
            </a:pPr>
            <a:r>
              <a:rPr lang="zh-TW" altLang="zh-TW" sz="2200" dirty="0" smtClean="0">
                <a:latin typeface="+mj-ea"/>
                <a:ea typeface="+mj-ea"/>
              </a:rPr>
              <a:t>缺點：魚類的種類說明較無系統、無明確的目的。</a:t>
            </a:r>
            <a:endParaRPr lang="zh-TW" altLang="en-US" sz="2200" dirty="0">
              <a:latin typeface="+mj-ea"/>
              <a:ea typeface="+mj-e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5" name="矩形 4"/>
          <p:cNvSpPr/>
          <p:nvPr/>
        </p:nvSpPr>
        <p:spPr>
          <a:xfrm>
            <a:off x="177351" y="476672"/>
            <a:ext cx="3198311" cy="492443"/>
          </a:xfrm>
          <a:prstGeom prst="rect">
            <a:avLst/>
          </a:prstGeom>
        </p:spPr>
        <p:txBody>
          <a:bodyPr wrap="none">
            <a:spAutoFit/>
          </a:bodyPr>
          <a:lstStyle/>
          <a:p>
            <a:pPr lvl="0" algn="ctr"/>
            <a:r>
              <a:rPr lang="zh-TW" altLang="en-US" sz="2600" b="1" dirty="0">
                <a:solidFill>
                  <a:srgbClr val="FF0000"/>
                </a:solidFill>
                <a:effectLst>
                  <a:outerShdw blurRad="38100" dist="38100" dir="2700000" algn="tl">
                    <a:srgbClr val="000000">
                      <a:alpha val="43137"/>
                    </a:srgbClr>
                  </a:outerShdw>
                </a:effectLst>
                <a:latin typeface="+mj-ea"/>
                <a:ea typeface="+mj-ea"/>
              </a:rPr>
              <a:t>插畫</a:t>
            </a:r>
            <a:r>
              <a:rPr lang="zh-TW" altLang="en-US" sz="2600" b="1" dirty="0" smtClean="0">
                <a:solidFill>
                  <a:srgbClr val="FF0000"/>
                </a:solidFill>
                <a:effectLst>
                  <a:outerShdw blurRad="38100" dist="38100" dir="2700000" algn="tl">
                    <a:srgbClr val="000000">
                      <a:alpha val="43137"/>
                    </a:srgbClr>
                  </a:outerShdw>
                </a:effectLst>
                <a:latin typeface="+mj-ea"/>
                <a:ea typeface="+mj-ea"/>
              </a:rPr>
              <a:t>地圖 </a:t>
            </a:r>
            <a:r>
              <a:rPr lang="en-US" altLang="zh-TW" sz="2600" b="1" dirty="0" smtClean="0">
                <a:solidFill>
                  <a:srgbClr val="FF0000"/>
                </a:solidFill>
                <a:effectLst>
                  <a:outerShdw blurRad="38100" dist="38100" dir="2700000" algn="tl">
                    <a:srgbClr val="000000">
                      <a:alpha val="43137"/>
                    </a:srgbClr>
                  </a:outerShdw>
                </a:effectLst>
                <a:latin typeface="+mj-ea"/>
                <a:ea typeface="+mj-ea"/>
              </a:rPr>
              <a:t>–</a:t>
            </a:r>
            <a:r>
              <a:rPr lang="zh-TW" altLang="en-US" sz="2600" b="1" dirty="0" smtClean="0">
                <a:solidFill>
                  <a:srgbClr val="FF0000"/>
                </a:solidFill>
                <a:effectLst>
                  <a:outerShdw blurRad="38100" dist="38100" dir="2700000" algn="tl">
                    <a:srgbClr val="000000">
                      <a:alpha val="43137"/>
                    </a:srgbClr>
                  </a:outerShdw>
                </a:effectLst>
                <a:latin typeface="+mj-ea"/>
                <a:ea typeface="+mj-ea"/>
              </a:rPr>
              <a:t> 空間表現</a:t>
            </a:r>
            <a:endParaRPr lang="zh-TW" altLang="zh-TW" sz="2600" b="1" dirty="0">
              <a:solidFill>
                <a:srgbClr val="FF0000"/>
              </a:solidFill>
              <a:effectLst>
                <a:outerShdw blurRad="38100" dist="38100" dir="2700000" algn="tl">
                  <a:srgbClr val="000000">
                    <a:alpha val="43137"/>
                  </a:srgbClr>
                </a:outerShdw>
              </a:effectLst>
              <a:latin typeface="+mj-ea"/>
              <a:ea typeface="+mj-ea"/>
            </a:endParaRPr>
          </a:p>
        </p:txBody>
      </p:sp>
      <p:sp>
        <p:nvSpPr>
          <p:cNvPr id="6" name="矩形 5"/>
          <p:cNvSpPr/>
          <p:nvPr/>
        </p:nvSpPr>
        <p:spPr>
          <a:xfrm>
            <a:off x="179512" y="920909"/>
            <a:ext cx="8568952" cy="5151860"/>
          </a:xfrm>
          <a:prstGeom prst="rect">
            <a:avLst/>
          </a:prstGeom>
        </p:spPr>
        <p:txBody>
          <a:bodyPr wrap="square">
            <a:spAutoFit/>
          </a:bodyPr>
          <a:lstStyle/>
          <a:p>
            <a:pPr>
              <a:lnSpc>
                <a:spcPct val="200000"/>
              </a:lnSpc>
            </a:pPr>
            <a:r>
              <a:rPr lang="zh-TW" altLang="en-US" sz="2400" dirty="0" smtClean="0">
                <a:latin typeface="+mn-ea"/>
              </a:rPr>
              <a:t>       一</a:t>
            </a:r>
            <a:r>
              <a:rPr lang="zh-TW" altLang="en-US" sz="2400" dirty="0">
                <a:latin typeface="+mn-ea"/>
              </a:rPr>
              <a:t>張導覽地圖是否</a:t>
            </a:r>
            <a:r>
              <a:rPr lang="zh-TW" altLang="en-US" sz="2400" dirty="0" smtClean="0">
                <a:latin typeface="+mn-ea"/>
              </a:rPr>
              <a:t>恰如其分地</a:t>
            </a:r>
            <a:r>
              <a:rPr lang="zh-TW" altLang="en-US" sz="2400" dirty="0">
                <a:latin typeface="+mn-ea"/>
              </a:rPr>
              <a:t>扮演好它的角色</a:t>
            </a:r>
            <a:r>
              <a:rPr lang="zh-TW" altLang="en-US" sz="2400" dirty="0" smtClean="0">
                <a:latin typeface="+mn-ea"/>
              </a:rPr>
              <a:t>，當然與</a:t>
            </a:r>
            <a:r>
              <a:rPr lang="zh-TW" altLang="en-US" sz="2400" dirty="0">
                <a:latin typeface="+mn-ea"/>
              </a:rPr>
              <a:t>地圖的</a:t>
            </a:r>
            <a:r>
              <a:rPr lang="zh-TW" altLang="en-US" sz="2400" b="1" dirty="0">
                <a:solidFill>
                  <a:srgbClr val="FF6600"/>
                </a:solidFill>
                <a:latin typeface="+mn-ea"/>
              </a:rPr>
              <a:t>設計</a:t>
            </a:r>
            <a:r>
              <a:rPr lang="zh-TW" altLang="en-US" sz="2400" b="1" dirty="0" smtClean="0">
                <a:solidFill>
                  <a:srgbClr val="FF6600"/>
                </a:solidFill>
                <a:latin typeface="+mn-ea"/>
              </a:rPr>
              <a:t>方式</a:t>
            </a:r>
            <a:r>
              <a:rPr lang="zh-TW" altLang="en-US" sz="2400" dirty="0" smtClean="0">
                <a:latin typeface="+mn-ea"/>
              </a:rPr>
              <a:t>和</a:t>
            </a:r>
            <a:r>
              <a:rPr lang="zh-TW" altLang="en-US" sz="2400" b="1" dirty="0" smtClean="0">
                <a:solidFill>
                  <a:srgbClr val="0070C0"/>
                </a:solidFill>
                <a:latin typeface="+mn-ea"/>
              </a:rPr>
              <a:t>內容的精彩</a:t>
            </a:r>
            <a:r>
              <a:rPr lang="zh-TW" altLang="en-US" sz="2400" b="1" dirty="0">
                <a:solidFill>
                  <a:srgbClr val="0070C0"/>
                </a:solidFill>
                <a:latin typeface="+mn-ea"/>
              </a:rPr>
              <a:t>程度</a:t>
            </a:r>
            <a:r>
              <a:rPr lang="zh-TW" altLang="en-US" sz="2400" dirty="0">
                <a:latin typeface="+mn-ea"/>
              </a:rPr>
              <a:t>，有著密不可分的</a:t>
            </a:r>
            <a:r>
              <a:rPr lang="zh-TW" altLang="en-US" sz="2400" dirty="0" smtClean="0">
                <a:latin typeface="+mn-ea"/>
              </a:rPr>
              <a:t>關係。</a:t>
            </a:r>
            <a:r>
              <a:rPr lang="zh-TW" altLang="en-US" sz="2400" dirty="0">
                <a:latin typeface="+mn-ea"/>
              </a:rPr>
              <a:t>好的地圖不僅</a:t>
            </a:r>
            <a:r>
              <a:rPr lang="zh-TW" altLang="en-US" sz="2400" dirty="0" smtClean="0">
                <a:latin typeface="+mn-ea"/>
              </a:rPr>
              <a:t>要能夠</a:t>
            </a:r>
            <a:r>
              <a:rPr lang="zh-TW" altLang="en-US" sz="2400" dirty="0">
                <a:latin typeface="+mn-ea"/>
              </a:rPr>
              <a:t>提供充分的地理資訊，同時也要能夠給予</a:t>
            </a:r>
            <a:r>
              <a:rPr lang="zh-TW" altLang="en-US" sz="2400" dirty="0" smtClean="0">
                <a:latin typeface="+mn-ea"/>
              </a:rPr>
              <a:t>讀者全新</a:t>
            </a:r>
            <a:r>
              <a:rPr lang="zh-TW" altLang="en-US" sz="2400" dirty="0">
                <a:latin typeface="+mn-ea"/>
              </a:rPr>
              <a:t>的視野與思維。每一</a:t>
            </a:r>
            <a:r>
              <a:rPr lang="zh-TW" altLang="en-US" sz="2400" dirty="0" smtClean="0">
                <a:latin typeface="+mn-ea"/>
              </a:rPr>
              <a:t>張地圖</a:t>
            </a:r>
            <a:r>
              <a:rPr lang="zh-TW" altLang="en-US" sz="2400" dirty="0">
                <a:latin typeface="+mn-ea"/>
              </a:rPr>
              <a:t>都有其主要的與附屬的功能，端看該地圖</a:t>
            </a:r>
            <a:r>
              <a:rPr lang="zh-TW" altLang="en-US" sz="2400" dirty="0" smtClean="0">
                <a:latin typeface="+mn-ea"/>
              </a:rPr>
              <a:t>是從</a:t>
            </a:r>
            <a:r>
              <a:rPr lang="zh-TW" altLang="en-US" sz="2400" b="1" dirty="0">
                <a:solidFill>
                  <a:srgbClr val="7030A0"/>
                </a:solidFill>
                <a:latin typeface="+mn-ea"/>
              </a:rPr>
              <a:t>哪一個角度切入主題</a:t>
            </a:r>
            <a:r>
              <a:rPr lang="zh-TW" altLang="en-US" sz="2400" dirty="0">
                <a:latin typeface="+mn-ea"/>
              </a:rPr>
              <a:t>，當然地圖的視角與</a:t>
            </a:r>
            <a:r>
              <a:rPr lang="zh-TW" altLang="en-US" sz="2400" dirty="0" smtClean="0">
                <a:latin typeface="+mn-ea"/>
              </a:rPr>
              <a:t>空間的</a:t>
            </a:r>
            <a:r>
              <a:rPr lang="zh-TW" altLang="en-US" sz="2400" dirty="0">
                <a:latin typeface="+mn-ea"/>
              </a:rPr>
              <a:t>配置，也是引導閱讀者瞭解內容的重要依據</a:t>
            </a:r>
            <a:r>
              <a:rPr lang="zh-TW" altLang="en-US" sz="2400" dirty="0" smtClean="0">
                <a:latin typeface="+mn-ea"/>
              </a:rPr>
              <a:t>。以下探討</a:t>
            </a:r>
            <a:r>
              <a:rPr lang="zh-TW" altLang="en-US" sz="2400" dirty="0">
                <a:latin typeface="+mn-ea"/>
              </a:rPr>
              <a:t>各種地圖插畫作品中的空間表現。</a:t>
            </a:r>
            <a:endParaRPr lang="en-US" altLang="zh-TW" sz="2400" dirty="0">
              <a:latin typeface="+mn-ea"/>
            </a:endParaRPr>
          </a:p>
        </p:txBody>
      </p:sp>
      <p:sp>
        <p:nvSpPr>
          <p:cNvPr id="3" name="矩形 2"/>
          <p:cNvSpPr/>
          <p:nvPr/>
        </p:nvSpPr>
        <p:spPr>
          <a:xfrm>
            <a:off x="323528" y="6148172"/>
            <a:ext cx="1107996" cy="461665"/>
          </a:xfrm>
          <a:prstGeom prst="rect">
            <a:avLst/>
          </a:prstGeom>
          <a:solidFill>
            <a:srgbClr val="7030A0"/>
          </a:solidFill>
        </p:spPr>
        <p:txBody>
          <a:bodyPr wrap="none">
            <a:spAutoFit/>
          </a:bodyPr>
          <a:lstStyle/>
          <a:p>
            <a:r>
              <a:rPr lang="zh-TW" altLang="en-US" sz="2400" dirty="0">
                <a:solidFill>
                  <a:schemeClr val="bg1"/>
                </a:solidFill>
                <a:latin typeface="華康方圓體W7" pitchFamily="81" charset="-120"/>
                <a:ea typeface="華康方圓體W7" pitchFamily="81" charset="-120"/>
              </a:rPr>
              <a:t>平面圖</a:t>
            </a:r>
          </a:p>
        </p:txBody>
      </p:sp>
      <p:sp>
        <p:nvSpPr>
          <p:cNvPr id="7" name="矩形 6"/>
          <p:cNvSpPr/>
          <p:nvPr/>
        </p:nvSpPr>
        <p:spPr>
          <a:xfrm>
            <a:off x="1951838" y="6148172"/>
            <a:ext cx="1107996" cy="461665"/>
          </a:xfrm>
          <a:prstGeom prst="rect">
            <a:avLst/>
          </a:prstGeom>
          <a:solidFill>
            <a:srgbClr val="FF6600"/>
          </a:solidFill>
        </p:spPr>
        <p:txBody>
          <a:bodyPr wrap="none">
            <a:spAutoFit/>
          </a:bodyPr>
          <a:lstStyle/>
          <a:p>
            <a:r>
              <a:rPr lang="zh-TW" altLang="en-US" sz="2400" dirty="0">
                <a:solidFill>
                  <a:schemeClr val="bg1"/>
                </a:solidFill>
                <a:latin typeface="華康方圓體W7" pitchFamily="81" charset="-120"/>
                <a:ea typeface="華康方圓體W7" pitchFamily="81" charset="-120"/>
              </a:rPr>
              <a:t>俯視圖</a:t>
            </a:r>
          </a:p>
        </p:txBody>
      </p:sp>
      <p:sp>
        <p:nvSpPr>
          <p:cNvPr id="8" name="矩形 7"/>
          <p:cNvSpPr/>
          <p:nvPr/>
        </p:nvSpPr>
        <p:spPr>
          <a:xfrm>
            <a:off x="3580148" y="6148172"/>
            <a:ext cx="1107996" cy="461665"/>
          </a:xfrm>
          <a:prstGeom prst="rect">
            <a:avLst/>
          </a:prstGeom>
          <a:solidFill>
            <a:srgbClr val="00B050"/>
          </a:solidFill>
        </p:spPr>
        <p:txBody>
          <a:bodyPr wrap="none">
            <a:spAutoFit/>
          </a:bodyPr>
          <a:lstStyle/>
          <a:p>
            <a:r>
              <a:rPr lang="zh-TW" altLang="en-US" sz="2400" dirty="0">
                <a:solidFill>
                  <a:schemeClr val="bg1"/>
                </a:solidFill>
                <a:latin typeface="華康方圓體W7" pitchFamily="81" charset="-120"/>
                <a:ea typeface="華康方圓體W7" pitchFamily="81" charset="-120"/>
              </a:rPr>
              <a:t>鳥瞰圖</a:t>
            </a:r>
          </a:p>
        </p:txBody>
      </p:sp>
      <p:sp>
        <p:nvSpPr>
          <p:cNvPr id="9" name="矩形 8"/>
          <p:cNvSpPr/>
          <p:nvPr/>
        </p:nvSpPr>
        <p:spPr>
          <a:xfrm>
            <a:off x="5208458" y="6148172"/>
            <a:ext cx="1723549" cy="461665"/>
          </a:xfrm>
          <a:prstGeom prst="rect">
            <a:avLst/>
          </a:prstGeom>
          <a:solidFill>
            <a:srgbClr val="FF33CC"/>
          </a:solidFill>
        </p:spPr>
        <p:txBody>
          <a:bodyPr wrap="none">
            <a:spAutoFit/>
          </a:bodyPr>
          <a:lstStyle/>
          <a:p>
            <a:r>
              <a:rPr lang="zh-TW" altLang="en-US" sz="2400" dirty="0">
                <a:solidFill>
                  <a:schemeClr val="bg1"/>
                </a:solidFill>
                <a:latin typeface="華康方圓體W7" pitchFamily="81" charset="-120"/>
                <a:ea typeface="華康方圓體W7" pitchFamily="81" charset="-120"/>
              </a:rPr>
              <a:t>散點透視法</a:t>
            </a:r>
          </a:p>
        </p:txBody>
      </p:sp>
      <p:sp>
        <p:nvSpPr>
          <p:cNvPr id="10" name="矩形 9"/>
          <p:cNvSpPr/>
          <p:nvPr/>
        </p:nvSpPr>
        <p:spPr>
          <a:xfrm>
            <a:off x="7452320" y="6148172"/>
            <a:ext cx="1107996" cy="461665"/>
          </a:xfrm>
          <a:prstGeom prst="rect">
            <a:avLst/>
          </a:prstGeom>
          <a:solidFill>
            <a:srgbClr val="00B0F0"/>
          </a:solidFill>
        </p:spPr>
        <p:txBody>
          <a:bodyPr wrap="none">
            <a:spAutoFit/>
          </a:bodyPr>
          <a:lstStyle/>
          <a:p>
            <a:r>
              <a:rPr lang="zh-TW" altLang="en-US" sz="2400" dirty="0">
                <a:solidFill>
                  <a:schemeClr val="bg1"/>
                </a:solidFill>
                <a:latin typeface="華康方圓體W7" pitchFamily="81" charset="-120"/>
                <a:ea typeface="華康方圓體W7" pitchFamily="81" charset="-120"/>
              </a:rPr>
              <a:t>重疊法</a:t>
            </a:r>
          </a:p>
        </p:txBody>
      </p:sp>
    </p:spTree>
    <p:extLst>
      <p:ext uri="{BB962C8B-B14F-4D97-AF65-F5344CB8AC3E}">
        <p14:creationId xmlns:p14="http://schemas.microsoft.com/office/powerpoint/2010/main" val="1267128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5" name="矩形 4"/>
          <p:cNvSpPr/>
          <p:nvPr/>
        </p:nvSpPr>
        <p:spPr>
          <a:xfrm>
            <a:off x="61133" y="476672"/>
            <a:ext cx="3430747" cy="523220"/>
          </a:xfrm>
          <a:prstGeom prst="rect">
            <a:avLst/>
          </a:prstGeom>
        </p:spPr>
        <p:txBody>
          <a:bodyPr wrap="none">
            <a:spAutoFit/>
          </a:bodyPr>
          <a:lstStyle/>
          <a:p>
            <a:pPr lvl="0" algn="ctr"/>
            <a:r>
              <a:rPr lang="zh-TW" altLang="en-US" sz="2800" b="1" dirty="0">
                <a:solidFill>
                  <a:srgbClr val="FF0000"/>
                </a:solidFill>
                <a:effectLst>
                  <a:outerShdw blurRad="38100" dist="38100" dir="2700000" algn="tl">
                    <a:srgbClr val="000000">
                      <a:alpha val="43137"/>
                    </a:srgbClr>
                  </a:outerShdw>
                </a:effectLst>
                <a:latin typeface="+mj-ea"/>
                <a:ea typeface="+mj-ea"/>
              </a:rPr>
              <a:t>插畫</a:t>
            </a:r>
            <a:r>
              <a:rPr lang="zh-TW" altLang="en-US" sz="2800" b="1" dirty="0" smtClean="0">
                <a:solidFill>
                  <a:srgbClr val="FF0000"/>
                </a:solidFill>
                <a:effectLst>
                  <a:outerShdw blurRad="38100" dist="38100" dir="2700000" algn="tl">
                    <a:srgbClr val="000000">
                      <a:alpha val="43137"/>
                    </a:srgbClr>
                  </a:outerShdw>
                </a:effectLst>
                <a:latin typeface="+mj-ea"/>
                <a:ea typeface="+mj-ea"/>
              </a:rPr>
              <a:t>地圖 </a:t>
            </a:r>
            <a:r>
              <a:rPr lang="en-US" altLang="zh-TW" sz="2800" b="1" dirty="0" smtClean="0">
                <a:solidFill>
                  <a:srgbClr val="FF0000"/>
                </a:solidFill>
                <a:effectLst>
                  <a:outerShdw blurRad="38100" dist="38100" dir="2700000" algn="tl">
                    <a:srgbClr val="000000">
                      <a:alpha val="43137"/>
                    </a:srgbClr>
                  </a:outerShdw>
                </a:effectLst>
                <a:latin typeface="+mj-ea"/>
                <a:ea typeface="+mj-ea"/>
              </a:rPr>
              <a:t>–</a:t>
            </a:r>
            <a:r>
              <a:rPr lang="zh-TW" altLang="en-US" sz="2800" b="1" dirty="0" smtClean="0">
                <a:solidFill>
                  <a:srgbClr val="FF0000"/>
                </a:solidFill>
                <a:effectLst>
                  <a:outerShdw blurRad="38100" dist="38100" dir="2700000" algn="tl">
                    <a:srgbClr val="000000">
                      <a:alpha val="43137"/>
                    </a:srgbClr>
                  </a:outerShdw>
                </a:effectLst>
                <a:latin typeface="+mj-ea"/>
                <a:ea typeface="+mj-ea"/>
              </a:rPr>
              <a:t> 空間表現</a:t>
            </a:r>
            <a:endParaRPr lang="zh-TW" altLang="zh-TW" sz="2800" b="1" dirty="0">
              <a:solidFill>
                <a:srgbClr val="FF0000"/>
              </a:solidFill>
              <a:effectLst>
                <a:outerShdw blurRad="38100" dist="38100" dir="2700000" algn="tl">
                  <a:srgbClr val="000000">
                    <a:alpha val="43137"/>
                  </a:srgbClr>
                </a:outerShdw>
              </a:effectLst>
              <a:latin typeface="+mj-ea"/>
              <a:ea typeface="+mj-ea"/>
            </a:endParaRPr>
          </a:p>
        </p:txBody>
      </p:sp>
      <p:sp>
        <p:nvSpPr>
          <p:cNvPr id="3" name="矩形 2"/>
          <p:cNvSpPr/>
          <p:nvPr/>
        </p:nvSpPr>
        <p:spPr>
          <a:xfrm>
            <a:off x="179512" y="1040958"/>
            <a:ext cx="1107996" cy="461665"/>
          </a:xfrm>
          <a:prstGeom prst="rect">
            <a:avLst/>
          </a:prstGeom>
          <a:solidFill>
            <a:srgbClr val="7030A0"/>
          </a:solidFill>
        </p:spPr>
        <p:txBody>
          <a:bodyPr wrap="none">
            <a:spAutoFit/>
          </a:bodyPr>
          <a:lstStyle/>
          <a:p>
            <a:r>
              <a:rPr lang="zh-TW" altLang="en-US" sz="2400" dirty="0">
                <a:solidFill>
                  <a:schemeClr val="bg1"/>
                </a:solidFill>
                <a:latin typeface="華康海報體W12" pitchFamily="81" charset="-120"/>
                <a:ea typeface="華康海報體W12" pitchFamily="81" charset="-120"/>
              </a:rPr>
              <a:t>平面圖</a:t>
            </a: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46" t="1168" r="22677" b="2936"/>
          <a:stretch/>
        </p:blipFill>
        <p:spPr bwMode="auto">
          <a:xfrm>
            <a:off x="5436096" y="260648"/>
            <a:ext cx="3282751" cy="621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8604448" y="2890059"/>
            <a:ext cx="461665" cy="3554819"/>
          </a:xfrm>
          <a:prstGeom prst="rect">
            <a:avLst/>
          </a:prstGeom>
        </p:spPr>
        <p:txBody>
          <a:bodyPr vert="eaVert" wrap="none">
            <a:spAutoFit/>
          </a:bodyPr>
          <a:lstStyle/>
          <a:p>
            <a:r>
              <a:rPr lang="zh-TW" altLang="en-US" dirty="0">
                <a:latin typeface="+mn-ea"/>
              </a:rPr>
              <a:t>平面圖之空間表現（王開立／繪</a:t>
            </a:r>
            <a:r>
              <a:rPr lang="zh-TW" altLang="en-US" dirty="0" smtClean="0">
                <a:latin typeface="+mn-ea"/>
              </a:rPr>
              <a:t>）</a:t>
            </a:r>
            <a:endParaRPr lang="zh-TW" altLang="en-US" dirty="0">
              <a:latin typeface="+mn-ea"/>
            </a:endParaRPr>
          </a:p>
        </p:txBody>
      </p:sp>
      <p:sp>
        <p:nvSpPr>
          <p:cNvPr id="12" name="矩形 11"/>
          <p:cNvSpPr/>
          <p:nvPr/>
        </p:nvSpPr>
        <p:spPr>
          <a:xfrm>
            <a:off x="179512" y="1040958"/>
            <a:ext cx="5256584" cy="5678478"/>
          </a:xfrm>
          <a:prstGeom prst="rect">
            <a:avLst/>
          </a:prstGeom>
        </p:spPr>
        <p:txBody>
          <a:bodyPr wrap="square">
            <a:spAutoFit/>
          </a:bodyPr>
          <a:lstStyle/>
          <a:p>
            <a:pPr>
              <a:lnSpc>
                <a:spcPct val="150000"/>
              </a:lnSpc>
            </a:pPr>
            <a:r>
              <a:rPr lang="zh-TW" altLang="en-US" sz="2200" dirty="0">
                <a:latin typeface="+mj-ea"/>
                <a:ea typeface="+mj-ea"/>
              </a:rPr>
              <a:t> </a:t>
            </a:r>
            <a:r>
              <a:rPr lang="zh-TW" altLang="en-US" sz="2200" dirty="0" smtClean="0">
                <a:latin typeface="+mj-ea"/>
                <a:ea typeface="+mj-ea"/>
              </a:rPr>
              <a:t>              觀察者朝向</a:t>
            </a:r>
            <a:r>
              <a:rPr lang="zh-TW" altLang="en-US" sz="2200" dirty="0">
                <a:latin typeface="+mj-ea"/>
                <a:ea typeface="+mj-ea"/>
              </a:rPr>
              <a:t>正下方垂直觀察地面上的景物</a:t>
            </a:r>
            <a:r>
              <a:rPr lang="zh-TW" altLang="en-US" sz="2200" dirty="0" smtClean="0">
                <a:latin typeface="+mj-ea"/>
                <a:ea typeface="+mj-ea"/>
              </a:rPr>
              <a:t>，這樣的視角</a:t>
            </a:r>
            <a:r>
              <a:rPr lang="zh-TW" altLang="en-US" sz="2200" dirty="0">
                <a:latin typeface="+mj-ea"/>
                <a:ea typeface="+mj-ea"/>
              </a:rPr>
              <a:t>所進行的空間表現方式，就稱為「平面圖</a:t>
            </a:r>
            <a:r>
              <a:rPr lang="zh-TW" altLang="en-US" sz="2200" dirty="0" smtClean="0">
                <a:latin typeface="+mj-ea"/>
                <a:ea typeface="+mj-ea"/>
              </a:rPr>
              <a:t>」。平面圖</a:t>
            </a:r>
            <a:r>
              <a:rPr lang="zh-TW" altLang="en-US" sz="2200" dirty="0">
                <a:latin typeface="+mj-ea"/>
                <a:ea typeface="+mj-ea"/>
              </a:rPr>
              <a:t>可</a:t>
            </a:r>
            <a:r>
              <a:rPr lang="zh-TW" altLang="en-US" sz="2200" dirty="0" smtClean="0">
                <a:latin typeface="+mj-ea"/>
                <a:ea typeface="+mj-ea"/>
              </a:rPr>
              <a:t>精確</a:t>
            </a:r>
            <a:r>
              <a:rPr lang="zh-TW" altLang="en-US" sz="2200" dirty="0">
                <a:latin typeface="+mj-ea"/>
                <a:ea typeface="+mj-ea"/>
              </a:rPr>
              <a:t>描述了地理</a:t>
            </a:r>
            <a:r>
              <a:rPr lang="zh-TW" altLang="en-US" sz="2200" dirty="0" smtClean="0">
                <a:latin typeface="+mj-ea"/>
                <a:ea typeface="+mj-ea"/>
              </a:rPr>
              <a:t>空間</a:t>
            </a:r>
            <a:r>
              <a:rPr lang="zh-TW" altLang="en-US" sz="2200" dirty="0">
                <a:latin typeface="+mj-ea"/>
                <a:ea typeface="+mj-ea"/>
              </a:rPr>
              <a:t>的比例，卻無法完整呈現空間的透視效果</a:t>
            </a:r>
            <a:r>
              <a:rPr lang="zh-TW" altLang="en-US" sz="2200" dirty="0" smtClean="0">
                <a:latin typeface="+mj-ea"/>
                <a:ea typeface="+mj-ea"/>
              </a:rPr>
              <a:t>。如果</a:t>
            </a:r>
            <a:r>
              <a:rPr lang="zh-TW" altLang="en-US" sz="2200" dirty="0">
                <a:latin typeface="+mj-ea"/>
                <a:ea typeface="+mj-ea"/>
              </a:rPr>
              <a:t>既要保留地圖</a:t>
            </a:r>
            <a:r>
              <a:rPr lang="zh-TW" altLang="en-US" sz="2200" dirty="0" smtClean="0">
                <a:latin typeface="+mj-ea"/>
                <a:ea typeface="+mj-ea"/>
              </a:rPr>
              <a:t>的精確度</a:t>
            </a:r>
            <a:r>
              <a:rPr lang="zh-TW" altLang="en-US" sz="2200" dirty="0">
                <a:latin typeface="+mj-ea"/>
                <a:ea typeface="+mj-ea"/>
              </a:rPr>
              <a:t>，又要兼顧到景物特徵的描述</a:t>
            </a:r>
            <a:r>
              <a:rPr lang="zh-TW" altLang="en-US" sz="2200" dirty="0" smtClean="0">
                <a:latin typeface="+mj-ea"/>
                <a:ea typeface="+mj-ea"/>
              </a:rPr>
              <a:t>，而</a:t>
            </a:r>
            <a:r>
              <a:rPr lang="zh-TW" altLang="en-US" sz="2200" dirty="0">
                <a:latin typeface="+mj-ea"/>
                <a:ea typeface="+mj-ea"/>
              </a:rPr>
              <a:t>地圖圖像可以使用正</a:t>
            </a:r>
            <a:r>
              <a:rPr lang="zh-TW" altLang="en-US" sz="2200" dirty="0" smtClean="0">
                <a:latin typeface="+mj-ea"/>
                <a:ea typeface="+mj-ea"/>
              </a:rPr>
              <a:t>視圖或是</a:t>
            </a:r>
            <a:r>
              <a:rPr lang="zh-TW" altLang="en-US" sz="2200" dirty="0">
                <a:latin typeface="+mj-ea"/>
                <a:ea typeface="+mj-ea"/>
              </a:rPr>
              <a:t>立體圖來表現，作為補強；如此一來，在</a:t>
            </a:r>
            <a:r>
              <a:rPr lang="zh-TW" altLang="en-US" sz="2200" dirty="0" smtClean="0">
                <a:latin typeface="+mj-ea"/>
                <a:ea typeface="+mj-ea"/>
              </a:rPr>
              <a:t>一張</a:t>
            </a:r>
            <a:r>
              <a:rPr lang="zh-TW" altLang="en-US" sz="2200" dirty="0">
                <a:latin typeface="+mj-ea"/>
                <a:ea typeface="+mj-ea"/>
              </a:rPr>
              <a:t>地圖上就出現了多視角的現象，同時也讓</a:t>
            </a:r>
            <a:r>
              <a:rPr lang="zh-TW" altLang="en-US" sz="2200" dirty="0" smtClean="0">
                <a:latin typeface="+mj-ea"/>
                <a:ea typeface="+mj-ea"/>
              </a:rPr>
              <a:t>地圖的</a:t>
            </a:r>
            <a:r>
              <a:rPr lang="zh-TW" altLang="en-US" sz="2200" dirty="0">
                <a:latin typeface="+mj-ea"/>
                <a:ea typeface="+mj-ea"/>
              </a:rPr>
              <a:t>說明性更趨</a:t>
            </a:r>
            <a:r>
              <a:rPr lang="zh-TW" altLang="en-US" sz="2200" dirty="0" smtClean="0">
                <a:latin typeface="+mj-ea"/>
                <a:ea typeface="+mj-ea"/>
              </a:rPr>
              <a:t>完整，也</a:t>
            </a:r>
            <a:r>
              <a:rPr lang="zh-TW" altLang="en-US" sz="2200" dirty="0">
                <a:latin typeface="+mj-ea"/>
                <a:ea typeface="+mj-ea"/>
              </a:rPr>
              <a:t>可以減少對於空間</a:t>
            </a:r>
            <a:r>
              <a:rPr lang="zh-TW" altLang="en-US" sz="2200" dirty="0" smtClean="0">
                <a:latin typeface="+mj-ea"/>
                <a:ea typeface="+mj-ea"/>
              </a:rPr>
              <a:t>距離上</a:t>
            </a:r>
            <a:r>
              <a:rPr lang="zh-TW" altLang="en-US" sz="2200" dirty="0">
                <a:latin typeface="+mj-ea"/>
                <a:ea typeface="+mj-ea"/>
              </a:rPr>
              <a:t>錯誤的判斷，實用性比較</a:t>
            </a:r>
            <a:r>
              <a:rPr lang="zh-TW" altLang="en-US" sz="2200" dirty="0" smtClean="0">
                <a:latin typeface="+mj-ea"/>
                <a:ea typeface="+mj-ea"/>
              </a:rPr>
              <a:t>高</a:t>
            </a:r>
            <a:r>
              <a:rPr lang="zh-TW" altLang="en-US" sz="2200" dirty="0">
                <a:latin typeface="+mj-ea"/>
                <a:ea typeface="+mj-ea"/>
              </a:rPr>
              <a:t>。</a:t>
            </a:r>
            <a:endParaRPr lang="en-US" altLang="zh-TW" sz="2200" dirty="0" smtClean="0">
              <a:latin typeface="+mj-ea"/>
              <a:ea typeface="+mj-ea"/>
            </a:endParaRPr>
          </a:p>
        </p:txBody>
      </p:sp>
      <p:sp>
        <p:nvSpPr>
          <p:cNvPr id="2" name="矩形 1"/>
          <p:cNvSpPr/>
          <p:nvPr/>
        </p:nvSpPr>
        <p:spPr>
          <a:xfrm>
            <a:off x="6634235" y="6478916"/>
            <a:ext cx="2492990" cy="307777"/>
          </a:xfrm>
          <a:prstGeom prst="rect">
            <a:avLst/>
          </a:prstGeom>
        </p:spPr>
        <p:txBody>
          <a:bodyPr wrap="none">
            <a:spAutoFit/>
          </a:bodyPr>
          <a:lstStyle/>
          <a:p>
            <a:r>
              <a:rPr lang="zh-TW" altLang="en-US" sz="1400" dirty="0">
                <a:latin typeface="+mj-ea"/>
                <a:ea typeface="+mj-ea"/>
              </a:rPr>
              <a:t>資料出處</a:t>
            </a:r>
            <a:r>
              <a:rPr lang="zh-TW" altLang="en-US" sz="1400" dirty="0" smtClean="0">
                <a:latin typeface="+mj-ea"/>
                <a:ea typeface="+mj-ea"/>
              </a:rPr>
              <a:t>：</a:t>
            </a:r>
            <a:r>
              <a:rPr lang="zh-TW" altLang="en-US" sz="1400" dirty="0">
                <a:latin typeface="+mj-ea"/>
                <a:ea typeface="+mj-ea"/>
              </a:rPr>
              <a:t>王開立</a:t>
            </a:r>
            <a:r>
              <a:rPr lang="en-US" altLang="zh-TW" sz="1400" dirty="0" smtClean="0">
                <a:latin typeface="+mj-ea"/>
                <a:ea typeface="+mj-ea"/>
              </a:rPr>
              <a:t>(2007</a:t>
            </a:r>
            <a:r>
              <a:rPr lang="en-US" altLang="zh-TW" sz="1400" dirty="0">
                <a:latin typeface="+mj-ea"/>
                <a:ea typeface="+mj-ea"/>
              </a:rPr>
              <a:t>: </a:t>
            </a:r>
            <a:r>
              <a:rPr lang="en-US" altLang="zh-TW" sz="1400" dirty="0" smtClean="0">
                <a:latin typeface="+mj-ea"/>
                <a:ea typeface="+mj-ea"/>
              </a:rPr>
              <a:t>31 </a:t>
            </a:r>
            <a:r>
              <a:rPr lang="en-US" altLang="zh-TW" sz="1400" dirty="0">
                <a:latin typeface="+mj-ea"/>
                <a:ea typeface="+mj-ea"/>
              </a:rPr>
              <a:t>)</a:t>
            </a:r>
            <a:endParaRPr lang="zh-TW" altLang="en-US" sz="1400" dirty="0">
              <a:latin typeface="+mj-ea"/>
              <a:ea typeface="+mj-ea"/>
            </a:endParaRPr>
          </a:p>
        </p:txBody>
      </p:sp>
    </p:spTree>
    <p:extLst>
      <p:ext uri="{BB962C8B-B14F-4D97-AF65-F5344CB8AC3E}">
        <p14:creationId xmlns:p14="http://schemas.microsoft.com/office/powerpoint/2010/main" val="3671679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5" name="矩形 4"/>
          <p:cNvSpPr/>
          <p:nvPr/>
        </p:nvSpPr>
        <p:spPr>
          <a:xfrm>
            <a:off x="61133" y="673532"/>
            <a:ext cx="3430747" cy="523220"/>
          </a:xfrm>
          <a:prstGeom prst="rect">
            <a:avLst/>
          </a:prstGeom>
        </p:spPr>
        <p:txBody>
          <a:bodyPr wrap="none">
            <a:spAutoFit/>
          </a:bodyPr>
          <a:lstStyle/>
          <a:p>
            <a:pPr lvl="0" algn="ctr"/>
            <a:r>
              <a:rPr lang="zh-TW" altLang="en-US" sz="2800" b="1" dirty="0">
                <a:solidFill>
                  <a:srgbClr val="FF0000"/>
                </a:solidFill>
                <a:effectLst>
                  <a:outerShdw blurRad="38100" dist="38100" dir="2700000" algn="tl">
                    <a:srgbClr val="000000">
                      <a:alpha val="43137"/>
                    </a:srgbClr>
                  </a:outerShdw>
                </a:effectLst>
                <a:latin typeface="+mj-ea"/>
                <a:ea typeface="+mj-ea"/>
              </a:rPr>
              <a:t>插畫</a:t>
            </a:r>
            <a:r>
              <a:rPr lang="zh-TW" altLang="en-US" sz="2800" b="1" dirty="0" smtClean="0">
                <a:solidFill>
                  <a:srgbClr val="FF0000"/>
                </a:solidFill>
                <a:effectLst>
                  <a:outerShdw blurRad="38100" dist="38100" dir="2700000" algn="tl">
                    <a:srgbClr val="000000">
                      <a:alpha val="43137"/>
                    </a:srgbClr>
                  </a:outerShdw>
                </a:effectLst>
                <a:latin typeface="+mj-ea"/>
                <a:ea typeface="+mj-ea"/>
              </a:rPr>
              <a:t>地圖 </a:t>
            </a:r>
            <a:r>
              <a:rPr lang="en-US" altLang="zh-TW" sz="2800" b="1" dirty="0" smtClean="0">
                <a:solidFill>
                  <a:srgbClr val="FF0000"/>
                </a:solidFill>
                <a:effectLst>
                  <a:outerShdw blurRad="38100" dist="38100" dir="2700000" algn="tl">
                    <a:srgbClr val="000000">
                      <a:alpha val="43137"/>
                    </a:srgbClr>
                  </a:outerShdw>
                </a:effectLst>
                <a:latin typeface="+mj-ea"/>
                <a:ea typeface="+mj-ea"/>
              </a:rPr>
              <a:t>–</a:t>
            </a:r>
            <a:r>
              <a:rPr lang="zh-TW" altLang="en-US" sz="2800" b="1" dirty="0" smtClean="0">
                <a:solidFill>
                  <a:srgbClr val="FF0000"/>
                </a:solidFill>
                <a:effectLst>
                  <a:outerShdw blurRad="38100" dist="38100" dir="2700000" algn="tl">
                    <a:srgbClr val="000000">
                      <a:alpha val="43137"/>
                    </a:srgbClr>
                  </a:outerShdw>
                </a:effectLst>
                <a:latin typeface="+mj-ea"/>
                <a:ea typeface="+mj-ea"/>
              </a:rPr>
              <a:t> 空間表現</a:t>
            </a:r>
            <a:endParaRPr lang="zh-TW" altLang="zh-TW" sz="2800" b="1" dirty="0">
              <a:solidFill>
                <a:srgbClr val="FF0000"/>
              </a:solidFill>
              <a:effectLst>
                <a:outerShdw blurRad="38100" dist="38100" dir="2700000" algn="tl">
                  <a:srgbClr val="000000">
                    <a:alpha val="43137"/>
                  </a:srgbClr>
                </a:outerShdw>
              </a:effectLst>
              <a:latin typeface="+mj-ea"/>
              <a:ea typeface="+mj-ea"/>
            </a:endParaRPr>
          </a:p>
        </p:txBody>
      </p:sp>
      <p:sp>
        <p:nvSpPr>
          <p:cNvPr id="11" name="矩形 10"/>
          <p:cNvSpPr/>
          <p:nvPr/>
        </p:nvSpPr>
        <p:spPr>
          <a:xfrm>
            <a:off x="8604448" y="3042533"/>
            <a:ext cx="461665" cy="3554819"/>
          </a:xfrm>
          <a:prstGeom prst="rect">
            <a:avLst/>
          </a:prstGeom>
        </p:spPr>
        <p:txBody>
          <a:bodyPr vert="eaVert" wrap="none">
            <a:spAutoFit/>
          </a:bodyPr>
          <a:lstStyle/>
          <a:p>
            <a:r>
              <a:rPr lang="zh-TW" altLang="en-US" dirty="0"/>
              <a:t>俯視圖之空間表現（王開立／繪）</a:t>
            </a:r>
            <a:endParaRPr lang="zh-TW" altLang="en-US" dirty="0">
              <a:latin typeface="+mn-ea"/>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6399" y="187323"/>
            <a:ext cx="4032448" cy="645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179512" y="1431940"/>
            <a:ext cx="1152128" cy="461665"/>
          </a:xfrm>
          <a:prstGeom prst="rect">
            <a:avLst/>
          </a:prstGeom>
          <a:solidFill>
            <a:srgbClr val="FF6600"/>
          </a:solidFill>
        </p:spPr>
        <p:txBody>
          <a:bodyPr wrap="square">
            <a:spAutoFit/>
          </a:bodyPr>
          <a:lstStyle/>
          <a:p>
            <a:r>
              <a:rPr lang="zh-TW" altLang="en-US" sz="2400" dirty="0">
                <a:solidFill>
                  <a:schemeClr val="bg1"/>
                </a:solidFill>
                <a:latin typeface="華康方圓體W7" pitchFamily="81" charset="-120"/>
                <a:ea typeface="華康方圓體W7" pitchFamily="81" charset="-120"/>
              </a:rPr>
              <a:t>俯視</a:t>
            </a:r>
            <a:r>
              <a:rPr lang="zh-TW" altLang="en-US" sz="2400" dirty="0" smtClean="0">
                <a:solidFill>
                  <a:schemeClr val="bg1"/>
                </a:solidFill>
                <a:latin typeface="華康方圓體W7" pitchFamily="81" charset="-120"/>
                <a:ea typeface="華康方圓體W7" pitchFamily="81" charset="-120"/>
              </a:rPr>
              <a:t>圖  </a:t>
            </a:r>
            <a:endParaRPr lang="zh-TW" altLang="en-US" sz="2400" dirty="0">
              <a:solidFill>
                <a:schemeClr val="bg1"/>
              </a:solidFill>
              <a:latin typeface="華康方圓體W7" pitchFamily="81" charset="-120"/>
              <a:ea typeface="華康方圓體W7" pitchFamily="81" charset="-120"/>
            </a:endParaRPr>
          </a:p>
        </p:txBody>
      </p:sp>
      <p:sp>
        <p:nvSpPr>
          <p:cNvPr id="2" name="矩形 1"/>
          <p:cNvSpPr/>
          <p:nvPr/>
        </p:nvSpPr>
        <p:spPr>
          <a:xfrm>
            <a:off x="179512" y="1412776"/>
            <a:ext cx="4608512" cy="5078313"/>
          </a:xfrm>
          <a:prstGeom prst="rect">
            <a:avLst/>
          </a:prstGeom>
        </p:spPr>
        <p:txBody>
          <a:bodyPr wrap="square">
            <a:spAutoFit/>
          </a:bodyPr>
          <a:lstStyle/>
          <a:p>
            <a:pPr>
              <a:lnSpc>
                <a:spcPct val="150000"/>
              </a:lnSpc>
            </a:pPr>
            <a:r>
              <a:rPr lang="zh-TW" altLang="en-US" sz="2400" dirty="0">
                <a:latin typeface="+mj-ea"/>
                <a:ea typeface="+mj-ea"/>
              </a:rPr>
              <a:t> </a:t>
            </a:r>
            <a:r>
              <a:rPr lang="zh-TW" altLang="en-US" sz="2400" dirty="0" smtClean="0">
                <a:latin typeface="+mj-ea"/>
                <a:ea typeface="+mj-ea"/>
              </a:rPr>
              <a:t>              平面圖上結合了透視效果，在視覺上增加一些立體的效果，是所謂的「俯視圖」</a:t>
            </a:r>
            <a:r>
              <a:rPr lang="zh-TW" altLang="en-US" sz="2400" dirty="0">
                <a:latin typeface="+mj-ea"/>
                <a:ea typeface="+mj-ea"/>
              </a:rPr>
              <a:t>。</a:t>
            </a:r>
            <a:r>
              <a:rPr lang="zh-TW" altLang="en-US" sz="2400" dirty="0" smtClean="0">
                <a:latin typeface="+mj-ea"/>
                <a:ea typeface="+mj-ea"/>
              </a:rPr>
              <a:t>俯視圖</a:t>
            </a:r>
            <a:r>
              <a:rPr lang="zh-TW" altLang="en-US" sz="2400" dirty="0">
                <a:latin typeface="+mj-ea"/>
                <a:ea typeface="+mj-ea"/>
              </a:rPr>
              <a:t>多半是採用一點透視的手法來完成</a:t>
            </a:r>
            <a:r>
              <a:rPr lang="zh-TW" altLang="en-US" sz="2400" dirty="0" smtClean="0">
                <a:latin typeface="+mj-ea"/>
                <a:ea typeface="+mj-ea"/>
              </a:rPr>
              <a:t>，製圖</a:t>
            </a:r>
            <a:r>
              <a:rPr lang="zh-TW" altLang="en-US" sz="2400" dirty="0">
                <a:latin typeface="+mj-ea"/>
                <a:ea typeface="+mj-ea"/>
              </a:rPr>
              <a:t>者在草圖製作時必須很仔細地描繪出每個</a:t>
            </a:r>
            <a:r>
              <a:rPr lang="zh-TW" altLang="en-US" sz="2400" dirty="0" smtClean="0">
                <a:latin typeface="+mj-ea"/>
                <a:ea typeface="+mj-ea"/>
              </a:rPr>
              <a:t>物件</a:t>
            </a:r>
            <a:r>
              <a:rPr lang="zh-TW" altLang="en-US" sz="2400" dirty="0">
                <a:latin typeface="+mj-ea"/>
                <a:ea typeface="+mj-ea"/>
              </a:rPr>
              <a:t>的透視效果</a:t>
            </a:r>
            <a:r>
              <a:rPr lang="zh-TW" altLang="en-US" sz="2400" dirty="0" smtClean="0">
                <a:latin typeface="+mj-ea"/>
                <a:ea typeface="+mj-ea"/>
              </a:rPr>
              <a:t>，更清楚描述造型與空間感</a:t>
            </a:r>
            <a:endParaRPr lang="en-US" altLang="zh-TW" sz="2400" dirty="0" smtClean="0">
              <a:latin typeface="+mj-ea"/>
              <a:ea typeface="+mj-ea"/>
            </a:endParaRPr>
          </a:p>
          <a:p>
            <a:pPr>
              <a:lnSpc>
                <a:spcPct val="150000"/>
              </a:lnSpc>
            </a:pPr>
            <a:r>
              <a:rPr lang="zh-TW" altLang="en-US" sz="2400" dirty="0" smtClean="0">
                <a:latin typeface="+mj-ea"/>
                <a:ea typeface="+mj-ea"/>
              </a:rPr>
              <a:t>，</a:t>
            </a:r>
            <a:r>
              <a:rPr lang="zh-TW" altLang="en-US" sz="2400" dirty="0">
                <a:latin typeface="+mj-ea"/>
                <a:ea typeface="+mj-ea"/>
              </a:rPr>
              <a:t>還必須做些小小的視覺修正，讓</a:t>
            </a:r>
            <a:r>
              <a:rPr lang="zh-TW" altLang="en-US" sz="2400" dirty="0" smtClean="0">
                <a:latin typeface="+mj-ea"/>
                <a:ea typeface="+mj-ea"/>
              </a:rPr>
              <a:t>構圖看起來</a:t>
            </a:r>
            <a:r>
              <a:rPr lang="zh-TW" altLang="en-US" sz="2400" dirty="0">
                <a:latin typeface="+mj-ea"/>
                <a:ea typeface="+mj-ea"/>
              </a:rPr>
              <a:t>更加合理。</a:t>
            </a:r>
          </a:p>
        </p:txBody>
      </p:sp>
      <p:sp>
        <p:nvSpPr>
          <p:cNvPr id="8" name="矩形 7"/>
          <p:cNvSpPr/>
          <p:nvPr/>
        </p:nvSpPr>
        <p:spPr>
          <a:xfrm>
            <a:off x="6573123" y="6516052"/>
            <a:ext cx="2492990" cy="307777"/>
          </a:xfrm>
          <a:prstGeom prst="rect">
            <a:avLst/>
          </a:prstGeom>
        </p:spPr>
        <p:txBody>
          <a:bodyPr wrap="none">
            <a:spAutoFit/>
          </a:bodyPr>
          <a:lstStyle/>
          <a:p>
            <a:r>
              <a:rPr lang="zh-TW" altLang="en-US" sz="1400" dirty="0">
                <a:latin typeface="+mj-ea"/>
              </a:rPr>
              <a:t>資料出處</a:t>
            </a:r>
            <a:r>
              <a:rPr lang="zh-TW" altLang="en-US" sz="1400" dirty="0" smtClean="0">
                <a:latin typeface="+mj-ea"/>
              </a:rPr>
              <a:t>：</a:t>
            </a:r>
            <a:r>
              <a:rPr lang="zh-TW" altLang="en-US" sz="1400" dirty="0">
                <a:latin typeface="+mj-ea"/>
                <a:ea typeface="+mj-ea"/>
              </a:rPr>
              <a:t>王開立</a:t>
            </a:r>
            <a:r>
              <a:rPr lang="en-US" altLang="zh-TW" sz="1400" dirty="0" smtClean="0">
                <a:latin typeface="+mj-ea"/>
              </a:rPr>
              <a:t>(2007</a:t>
            </a:r>
            <a:r>
              <a:rPr lang="en-US" altLang="zh-TW" sz="1400" dirty="0">
                <a:latin typeface="+mj-ea"/>
              </a:rPr>
              <a:t>: </a:t>
            </a:r>
            <a:r>
              <a:rPr lang="en-US" altLang="zh-TW" sz="1400" dirty="0" smtClean="0">
                <a:latin typeface="+mj-ea"/>
              </a:rPr>
              <a:t>32 </a:t>
            </a:r>
            <a:r>
              <a:rPr lang="en-US" altLang="zh-TW" sz="1400" dirty="0">
                <a:latin typeface="+mj-ea"/>
              </a:rPr>
              <a:t>)</a:t>
            </a:r>
            <a:endParaRPr lang="zh-TW" altLang="en-US" sz="1400" dirty="0">
              <a:latin typeface="+mj-ea"/>
            </a:endParaRPr>
          </a:p>
        </p:txBody>
      </p:sp>
    </p:spTree>
    <p:extLst>
      <p:ext uri="{BB962C8B-B14F-4D97-AF65-F5344CB8AC3E}">
        <p14:creationId xmlns:p14="http://schemas.microsoft.com/office/powerpoint/2010/main" val="3127569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5" name="矩形 4"/>
          <p:cNvSpPr/>
          <p:nvPr/>
        </p:nvSpPr>
        <p:spPr>
          <a:xfrm>
            <a:off x="61133" y="476672"/>
            <a:ext cx="3430747" cy="523220"/>
          </a:xfrm>
          <a:prstGeom prst="rect">
            <a:avLst/>
          </a:prstGeom>
        </p:spPr>
        <p:txBody>
          <a:bodyPr wrap="none">
            <a:spAutoFit/>
          </a:bodyPr>
          <a:lstStyle/>
          <a:p>
            <a:pPr lvl="0" algn="ctr"/>
            <a:r>
              <a:rPr lang="zh-TW" altLang="en-US" sz="2800" b="1" dirty="0">
                <a:solidFill>
                  <a:srgbClr val="FF0000"/>
                </a:solidFill>
                <a:effectLst>
                  <a:outerShdw blurRad="38100" dist="38100" dir="2700000" algn="tl">
                    <a:srgbClr val="000000">
                      <a:alpha val="43137"/>
                    </a:srgbClr>
                  </a:outerShdw>
                </a:effectLst>
                <a:latin typeface="+mj-ea"/>
                <a:ea typeface="+mj-ea"/>
              </a:rPr>
              <a:t>插畫</a:t>
            </a:r>
            <a:r>
              <a:rPr lang="zh-TW" altLang="en-US" sz="2800" b="1" dirty="0" smtClean="0">
                <a:solidFill>
                  <a:srgbClr val="FF0000"/>
                </a:solidFill>
                <a:effectLst>
                  <a:outerShdw blurRad="38100" dist="38100" dir="2700000" algn="tl">
                    <a:srgbClr val="000000">
                      <a:alpha val="43137"/>
                    </a:srgbClr>
                  </a:outerShdw>
                </a:effectLst>
                <a:latin typeface="+mj-ea"/>
                <a:ea typeface="+mj-ea"/>
              </a:rPr>
              <a:t>地圖 </a:t>
            </a:r>
            <a:r>
              <a:rPr lang="en-US" altLang="zh-TW" sz="2800" b="1" dirty="0" smtClean="0">
                <a:solidFill>
                  <a:srgbClr val="FF0000"/>
                </a:solidFill>
                <a:effectLst>
                  <a:outerShdw blurRad="38100" dist="38100" dir="2700000" algn="tl">
                    <a:srgbClr val="000000">
                      <a:alpha val="43137"/>
                    </a:srgbClr>
                  </a:outerShdw>
                </a:effectLst>
                <a:latin typeface="+mj-ea"/>
                <a:ea typeface="+mj-ea"/>
              </a:rPr>
              <a:t>–</a:t>
            </a:r>
            <a:r>
              <a:rPr lang="zh-TW" altLang="en-US" sz="2800" b="1" dirty="0" smtClean="0">
                <a:solidFill>
                  <a:srgbClr val="FF0000"/>
                </a:solidFill>
                <a:effectLst>
                  <a:outerShdw blurRad="38100" dist="38100" dir="2700000" algn="tl">
                    <a:srgbClr val="000000">
                      <a:alpha val="43137"/>
                    </a:srgbClr>
                  </a:outerShdw>
                </a:effectLst>
                <a:latin typeface="+mj-ea"/>
                <a:ea typeface="+mj-ea"/>
              </a:rPr>
              <a:t> 空間表現</a:t>
            </a:r>
            <a:endParaRPr lang="zh-TW" altLang="zh-TW" sz="2800" b="1" dirty="0">
              <a:solidFill>
                <a:srgbClr val="FF0000"/>
              </a:solidFill>
              <a:effectLst>
                <a:outerShdw blurRad="38100" dist="38100" dir="2700000" algn="tl">
                  <a:srgbClr val="000000">
                    <a:alpha val="43137"/>
                  </a:srgbClr>
                </a:outerShdw>
              </a:effectLst>
              <a:latin typeface="+mj-ea"/>
              <a:ea typeface="+mj-ea"/>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5550" y="190330"/>
            <a:ext cx="2838450"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201280"/>
            <a:ext cx="2636767"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6300192" y="3717032"/>
            <a:ext cx="3018775" cy="292388"/>
          </a:xfrm>
          <a:prstGeom prst="rect">
            <a:avLst/>
          </a:prstGeom>
        </p:spPr>
        <p:txBody>
          <a:bodyPr wrap="none">
            <a:spAutoFit/>
          </a:bodyPr>
          <a:lstStyle/>
          <a:p>
            <a:r>
              <a:rPr lang="zh-TW" altLang="en-US" sz="1300" dirty="0"/>
              <a:t>鳥瞰圖之空間表現之一（王開立／繪）</a:t>
            </a:r>
          </a:p>
        </p:txBody>
      </p:sp>
      <p:sp>
        <p:nvSpPr>
          <p:cNvPr id="6" name="矩形 5"/>
          <p:cNvSpPr/>
          <p:nvPr/>
        </p:nvSpPr>
        <p:spPr>
          <a:xfrm>
            <a:off x="3412334" y="3717032"/>
            <a:ext cx="3018775" cy="292388"/>
          </a:xfrm>
          <a:prstGeom prst="rect">
            <a:avLst/>
          </a:prstGeom>
        </p:spPr>
        <p:txBody>
          <a:bodyPr wrap="none">
            <a:spAutoFit/>
          </a:bodyPr>
          <a:lstStyle/>
          <a:p>
            <a:r>
              <a:rPr lang="zh-TW" altLang="en-US" sz="1300" dirty="0"/>
              <a:t>鳥瞰圖之空間表現之二（林玟倩／繪）</a:t>
            </a:r>
          </a:p>
        </p:txBody>
      </p:sp>
      <p:sp>
        <p:nvSpPr>
          <p:cNvPr id="2" name="矩形 1"/>
          <p:cNvSpPr/>
          <p:nvPr/>
        </p:nvSpPr>
        <p:spPr>
          <a:xfrm>
            <a:off x="179512" y="980728"/>
            <a:ext cx="8943033" cy="5509200"/>
          </a:xfrm>
          <a:prstGeom prst="rect">
            <a:avLst/>
          </a:prstGeom>
        </p:spPr>
        <p:txBody>
          <a:bodyPr wrap="square">
            <a:spAutoFit/>
          </a:bodyPr>
          <a:lstStyle/>
          <a:p>
            <a:pPr>
              <a:lnSpc>
                <a:spcPct val="200000"/>
              </a:lnSpc>
            </a:pPr>
            <a:r>
              <a:rPr lang="en-US" altLang="zh-TW" sz="2200" dirty="0">
                <a:latin typeface="+mj-ea"/>
                <a:ea typeface="+mj-ea"/>
              </a:rPr>
              <a:t> </a:t>
            </a:r>
            <a:r>
              <a:rPr lang="en-US" altLang="zh-TW" sz="2200" dirty="0" smtClean="0">
                <a:latin typeface="+mj-ea"/>
                <a:ea typeface="+mj-ea"/>
              </a:rPr>
              <a:t>              </a:t>
            </a:r>
            <a:r>
              <a:rPr lang="zh-TW" altLang="en-US" sz="2200" dirty="0" smtClean="0">
                <a:latin typeface="+mj-ea"/>
                <a:ea typeface="+mj-ea"/>
              </a:rPr>
              <a:t>鳥瞰圖</a:t>
            </a:r>
            <a:r>
              <a:rPr lang="zh-TW" altLang="en-US" sz="2200" dirty="0">
                <a:latin typeface="+mj-ea"/>
                <a:ea typeface="+mj-ea"/>
              </a:rPr>
              <a:t>的視角</a:t>
            </a:r>
            <a:r>
              <a:rPr lang="zh-TW" altLang="en-US" sz="2200" dirty="0" smtClean="0">
                <a:latin typeface="+mj-ea"/>
                <a:ea typeface="+mj-ea"/>
              </a:rPr>
              <a:t>較</a:t>
            </a:r>
            <a:endParaRPr lang="en-US" altLang="zh-TW" sz="2200" dirty="0" smtClean="0">
              <a:latin typeface="+mj-ea"/>
              <a:ea typeface="+mj-ea"/>
            </a:endParaRPr>
          </a:p>
          <a:p>
            <a:pPr>
              <a:lnSpc>
                <a:spcPct val="200000"/>
              </a:lnSpc>
            </a:pPr>
            <a:r>
              <a:rPr lang="zh-TW" altLang="en-US" sz="2200" dirty="0" smtClean="0">
                <a:latin typeface="+mj-ea"/>
                <a:ea typeface="+mj-ea"/>
              </a:rPr>
              <a:t>為</a:t>
            </a:r>
            <a:r>
              <a:rPr lang="zh-TW" altLang="en-US" sz="2200" dirty="0">
                <a:latin typeface="+mj-ea"/>
                <a:ea typeface="+mj-ea"/>
              </a:rPr>
              <a:t>傾斜</a:t>
            </a:r>
            <a:r>
              <a:rPr lang="zh-TW" altLang="en-US" sz="2200" dirty="0" smtClean="0">
                <a:latin typeface="+mj-ea"/>
                <a:ea typeface="+mj-ea"/>
              </a:rPr>
              <a:t>，觀察</a:t>
            </a:r>
            <a:r>
              <a:rPr lang="zh-TW" altLang="en-US" sz="2200" dirty="0">
                <a:latin typeface="+mj-ea"/>
                <a:ea typeface="+mj-ea"/>
              </a:rPr>
              <a:t>的位置也</a:t>
            </a:r>
            <a:r>
              <a:rPr lang="zh-TW" altLang="en-US" sz="2200" dirty="0" smtClean="0">
                <a:latin typeface="+mj-ea"/>
                <a:ea typeface="+mj-ea"/>
              </a:rPr>
              <a:t>較</a:t>
            </a:r>
            <a:endParaRPr lang="en-US" altLang="zh-TW" sz="2200" dirty="0" smtClean="0">
              <a:latin typeface="+mj-ea"/>
              <a:ea typeface="+mj-ea"/>
            </a:endParaRPr>
          </a:p>
          <a:p>
            <a:pPr>
              <a:lnSpc>
                <a:spcPct val="200000"/>
              </a:lnSpc>
            </a:pPr>
            <a:r>
              <a:rPr lang="zh-TW" altLang="en-US" sz="2200" dirty="0" smtClean="0">
                <a:latin typeface="+mj-ea"/>
                <a:ea typeface="+mj-ea"/>
              </a:rPr>
              <a:t>低</a:t>
            </a:r>
            <a:r>
              <a:rPr lang="zh-TW" altLang="en-US" sz="2200" dirty="0">
                <a:latin typeface="+mj-ea"/>
                <a:ea typeface="+mj-ea"/>
              </a:rPr>
              <a:t>，</a:t>
            </a:r>
            <a:r>
              <a:rPr lang="zh-TW" altLang="en-US" sz="2200" dirty="0" smtClean="0">
                <a:latin typeface="+mj-ea"/>
                <a:ea typeface="+mj-ea"/>
              </a:rPr>
              <a:t>看到的</a:t>
            </a:r>
            <a:r>
              <a:rPr lang="zh-TW" altLang="en-US" sz="2200" dirty="0">
                <a:latin typeface="+mj-ea"/>
                <a:ea typeface="+mj-ea"/>
              </a:rPr>
              <a:t>景物比較</a:t>
            </a:r>
            <a:r>
              <a:rPr lang="zh-TW" altLang="en-US" sz="2200" dirty="0" smtClean="0">
                <a:latin typeface="+mj-ea"/>
                <a:ea typeface="+mj-ea"/>
              </a:rPr>
              <a:t>具有</a:t>
            </a:r>
            <a:endParaRPr lang="en-US" altLang="zh-TW" sz="2200" dirty="0" smtClean="0">
              <a:latin typeface="+mj-ea"/>
              <a:ea typeface="+mj-ea"/>
            </a:endParaRPr>
          </a:p>
          <a:p>
            <a:pPr>
              <a:lnSpc>
                <a:spcPct val="200000"/>
              </a:lnSpc>
            </a:pPr>
            <a:r>
              <a:rPr lang="zh-TW" altLang="en-US" sz="2200" dirty="0">
                <a:latin typeface="+mj-ea"/>
                <a:ea typeface="+mj-ea"/>
              </a:rPr>
              <a:t>立體感，將</a:t>
            </a:r>
            <a:r>
              <a:rPr lang="zh-TW" altLang="en-US" sz="2200" dirty="0" smtClean="0">
                <a:latin typeface="+mj-ea"/>
                <a:ea typeface="+mj-ea"/>
              </a:rPr>
              <a:t>視野</a:t>
            </a:r>
            <a:r>
              <a:rPr lang="zh-TW" altLang="en-US" sz="2200" dirty="0">
                <a:latin typeface="+mj-ea"/>
                <a:ea typeface="+mj-ea"/>
              </a:rPr>
              <a:t>延伸至</a:t>
            </a:r>
            <a:r>
              <a:rPr lang="zh-TW" altLang="en-US" sz="2200" dirty="0" smtClean="0">
                <a:latin typeface="+mj-ea"/>
                <a:ea typeface="+mj-ea"/>
              </a:rPr>
              <a:t>無</a:t>
            </a:r>
            <a:endParaRPr lang="en-US" altLang="zh-TW" sz="2200" dirty="0" smtClean="0">
              <a:latin typeface="+mj-ea"/>
              <a:ea typeface="+mj-ea"/>
            </a:endParaRPr>
          </a:p>
          <a:p>
            <a:pPr>
              <a:lnSpc>
                <a:spcPct val="200000"/>
              </a:lnSpc>
            </a:pPr>
            <a:r>
              <a:rPr lang="zh-TW" altLang="en-US" sz="2200" dirty="0" smtClean="0">
                <a:latin typeface="+mj-ea"/>
                <a:ea typeface="+mj-ea"/>
              </a:rPr>
              <a:t>限</a:t>
            </a:r>
            <a:r>
              <a:rPr lang="zh-TW" altLang="en-US" sz="2200" dirty="0">
                <a:latin typeface="+mj-ea"/>
                <a:ea typeface="+mj-ea"/>
              </a:rPr>
              <a:t>深遠的地方比較能夠</a:t>
            </a:r>
            <a:r>
              <a:rPr lang="zh-TW" altLang="en-US" sz="2200" dirty="0" smtClean="0">
                <a:latin typeface="+mj-ea"/>
                <a:ea typeface="+mj-ea"/>
              </a:rPr>
              <a:t>感</a:t>
            </a:r>
            <a:endParaRPr lang="en-US" altLang="zh-TW" sz="2200" dirty="0" smtClean="0">
              <a:latin typeface="+mj-ea"/>
              <a:ea typeface="+mj-ea"/>
            </a:endParaRPr>
          </a:p>
          <a:p>
            <a:pPr>
              <a:lnSpc>
                <a:spcPct val="200000"/>
              </a:lnSpc>
            </a:pPr>
            <a:r>
              <a:rPr lang="zh-TW" altLang="en-US" sz="2200" dirty="0" smtClean="0">
                <a:latin typeface="+mj-ea"/>
                <a:ea typeface="+mj-ea"/>
              </a:rPr>
              <a:t>覺</a:t>
            </a:r>
            <a:r>
              <a:rPr lang="zh-TW" altLang="en-US" sz="2200" dirty="0">
                <a:latin typeface="+mj-ea"/>
                <a:ea typeface="+mj-ea"/>
              </a:rPr>
              <a:t>到景深，更接近</a:t>
            </a:r>
            <a:r>
              <a:rPr lang="zh-TW" altLang="en-US" sz="2200" dirty="0" smtClean="0">
                <a:latin typeface="+mj-ea"/>
                <a:ea typeface="+mj-ea"/>
              </a:rPr>
              <a:t>人們對於真實空間</a:t>
            </a:r>
            <a:r>
              <a:rPr lang="zh-TW" altLang="en-US" sz="2200" dirty="0">
                <a:latin typeface="+mj-ea"/>
                <a:ea typeface="+mj-ea"/>
              </a:rPr>
              <a:t>的</a:t>
            </a:r>
            <a:r>
              <a:rPr lang="zh-TW" altLang="en-US" sz="2200" dirty="0" smtClean="0">
                <a:latin typeface="+mj-ea"/>
                <a:ea typeface="+mj-ea"/>
              </a:rPr>
              <a:t>感受</a:t>
            </a:r>
            <a:r>
              <a:rPr lang="en-US" altLang="zh-TW" sz="2200" dirty="0" smtClean="0">
                <a:latin typeface="+mj-ea"/>
                <a:ea typeface="+mj-ea"/>
              </a:rPr>
              <a:t>，</a:t>
            </a:r>
            <a:r>
              <a:rPr lang="zh-TW" altLang="en-US" sz="2200" dirty="0" smtClean="0">
                <a:latin typeface="+mj-ea"/>
                <a:ea typeface="+mj-ea"/>
              </a:rPr>
              <a:t>空間表現</a:t>
            </a:r>
            <a:r>
              <a:rPr lang="zh-TW" altLang="en-US" sz="2200" dirty="0">
                <a:latin typeface="+mj-ea"/>
                <a:ea typeface="+mj-ea"/>
              </a:rPr>
              <a:t>仍然具有消失點，雖然它並不像一般建築</a:t>
            </a:r>
            <a:r>
              <a:rPr lang="zh-TW" altLang="en-US" sz="2200" dirty="0" smtClean="0">
                <a:latin typeface="+mj-ea"/>
                <a:ea typeface="+mj-ea"/>
              </a:rPr>
              <a:t>繪畫般</a:t>
            </a:r>
            <a:r>
              <a:rPr lang="zh-TW" altLang="en-US" sz="2200" dirty="0">
                <a:latin typeface="+mj-ea"/>
                <a:ea typeface="+mj-ea"/>
              </a:rPr>
              <a:t>明顯，</a:t>
            </a:r>
            <a:r>
              <a:rPr lang="zh-TW" altLang="en-US" sz="2200" dirty="0" smtClean="0">
                <a:latin typeface="+mj-ea"/>
                <a:ea typeface="+mj-ea"/>
              </a:rPr>
              <a:t>但是基本上</a:t>
            </a:r>
            <a:r>
              <a:rPr lang="zh-TW" altLang="en-US" sz="2200" dirty="0">
                <a:latin typeface="+mj-ea"/>
                <a:ea typeface="+mj-ea"/>
              </a:rPr>
              <a:t>在地圖遠方的景物稍作</a:t>
            </a:r>
            <a:r>
              <a:rPr lang="zh-TW" altLang="en-US" sz="2200" dirty="0" smtClean="0">
                <a:latin typeface="+mj-ea"/>
                <a:ea typeface="+mj-ea"/>
              </a:rPr>
              <a:t>縮小的</a:t>
            </a:r>
            <a:r>
              <a:rPr lang="zh-TW" altLang="en-US" sz="2200" dirty="0">
                <a:latin typeface="+mj-ea"/>
                <a:ea typeface="+mj-ea"/>
              </a:rPr>
              <a:t>處理，對於視覺修正是有所幫助的。</a:t>
            </a:r>
          </a:p>
        </p:txBody>
      </p:sp>
      <p:sp>
        <p:nvSpPr>
          <p:cNvPr id="10" name="矩形 9"/>
          <p:cNvSpPr/>
          <p:nvPr/>
        </p:nvSpPr>
        <p:spPr>
          <a:xfrm>
            <a:off x="179512" y="1124744"/>
            <a:ext cx="1107996" cy="461665"/>
          </a:xfrm>
          <a:prstGeom prst="rect">
            <a:avLst/>
          </a:prstGeom>
          <a:solidFill>
            <a:srgbClr val="00B050"/>
          </a:solidFill>
        </p:spPr>
        <p:txBody>
          <a:bodyPr wrap="none">
            <a:spAutoFit/>
          </a:bodyPr>
          <a:lstStyle/>
          <a:p>
            <a:r>
              <a:rPr lang="zh-TW" altLang="en-US" sz="2400" dirty="0">
                <a:solidFill>
                  <a:schemeClr val="bg1"/>
                </a:solidFill>
                <a:latin typeface="華康方圓體W7" pitchFamily="81" charset="-120"/>
                <a:ea typeface="華康方圓體W7" pitchFamily="81" charset="-120"/>
              </a:rPr>
              <a:t>鳥瞰圖</a:t>
            </a:r>
          </a:p>
        </p:txBody>
      </p:sp>
      <p:sp>
        <p:nvSpPr>
          <p:cNvPr id="11" name="矩形 10"/>
          <p:cNvSpPr/>
          <p:nvPr/>
        </p:nvSpPr>
        <p:spPr>
          <a:xfrm>
            <a:off x="6602902" y="6489928"/>
            <a:ext cx="2492990" cy="307777"/>
          </a:xfrm>
          <a:prstGeom prst="rect">
            <a:avLst/>
          </a:prstGeom>
        </p:spPr>
        <p:txBody>
          <a:bodyPr wrap="none">
            <a:spAutoFit/>
          </a:bodyPr>
          <a:lstStyle/>
          <a:p>
            <a:r>
              <a:rPr lang="zh-TW" altLang="en-US" sz="1400" dirty="0">
                <a:latin typeface="+mj-ea"/>
                <a:ea typeface="+mj-ea"/>
              </a:rPr>
              <a:t>資料出處</a:t>
            </a:r>
            <a:r>
              <a:rPr lang="zh-TW" altLang="en-US" sz="1400" dirty="0" smtClean="0">
                <a:latin typeface="+mj-ea"/>
                <a:ea typeface="+mj-ea"/>
              </a:rPr>
              <a:t>：</a:t>
            </a:r>
            <a:r>
              <a:rPr lang="zh-TW" altLang="en-US" sz="1400" dirty="0">
                <a:latin typeface="+mj-ea"/>
                <a:ea typeface="+mj-ea"/>
              </a:rPr>
              <a:t>王開立</a:t>
            </a:r>
            <a:r>
              <a:rPr lang="en-US" altLang="zh-TW" sz="1400" dirty="0" smtClean="0">
                <a:latin typeface="+mj-ea"/>
                <a:ea typeface="+mj-ea"/>
              </a:rPr>
              <a:t>(2007</a:t>
            </a:r>
            <a:r>
              <a:rPr lang="en-US" altLang="zh-TW" sz="1400" dirty="0">
                <a:latin typeface="+mj-ea"/>
                <a:ea typeface="+mj-ea"/>
              </a:rPr>
              <a:t>: </a:t>
            </a:r>
            <a:r>
              <a:rPr lang="en-US" altLang="zh-TW" sz="1400" dirty="0" smtClean="0">
                <a:latin typeface="+mj-ea"/>
                <a:ea typeface="+mj-ea"/>
              </a:rPr>
              <a:t>33 </a:t>
            </a:r>
            <a:r>
              <a:rPr lang="en-US" altLang="zh-TW" sz="1400" dirty="0">
                <a:latin typeface="+mj-ea"/>
                <a:ea typeface="+mj-ea"/>
              </a:rPr>
              <a:t>)</a:t>
            </a:r>
            <a:endParaRPr lang="zh-TW" altLang="en-US" sz="1400" dirty="0">
              <a:latin typeface="+mj-ea"/>
              <a:ea typeface="+mj-ea"/>
            </a:endParaRPr>
          </a:p>
        </p:txBody>
      </p:sp>
    </p:spTree>
    <p:extLst>
      <p:ext uri="{BB962C8B-B14F-4D97-AF65-F5344CB8AC3E}">
        <p14:creationId xmlns:p14="http://schemas.microsoft.com/office/powerpoint/2010/main" val="2854359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8" name="矩形 7"/>
          <p:cNvSpPr/>
          <p:nvPr/>
        </p:nvSpPr>
        <p:spPr>
          <a:xfrm>
            <a:off x="35496" y="529516"/>
            <a:ext cx="3430747" cy="523220"/>
          </a:xfrm>
          <a:prstGeom prst="rect">
            <a:avLst/>
          </a:prstGeom>
        </p:spPr>
        <p:txBody>
          <a:bodyPr wrap="none">
            <a:spAutoFit/>
          </a:bodyPr>
          <a:lstStyle/>
          <a:p>
            <a:pPr lvl="0" algn="ctr"/>
            <a:r>
              <a:rPr lang="zh-TW" altLang="en-US" sz="2800" b="1" dirty="0">
                <a:solidFill>
                  <a:srgbClr val="FF0000"/>
                </a:solidFill>
                <a:effectLst>
                  <a:outerShdw blurRad="38100" dist="38100" dir="2700000" algn="tl">
                    <a:srgbClr val="000000">
                      <a:alpha val="43137"/>
                    </a:srgbClr>
                  </a:outerShdw>
                </a:effectLst>
                <a:latin typeface="+mj-ea"/>
                <a:ea typeface="+mj-ea"/>
              </a:rPr>
              <a:t>插畫</a:t>
            </a:r>
            <a:r>
              <a:rPr lang="zh-TW" altLang="en-US" sz="2800" b="1" dirty="0" smtClean="0">
                <a:solidFill>
                  <a:srgbClr val="FF0000"/>
                </a:solidFill>
                <a:effectLst>
                  <a:outerShdw blurRad="38100" dist="38100" dir="2700000" algn="tl">
                    <a:srgbClr val="000000">
                      <a:alpha val="43137"/>
                    </a:srgbClr>
                  </a:outerShdw>
                </a:effectLst>
                <a:latin typeface="+mj-ea"/>
                <a:ea typeface="+mj-ea"/>
              </a:rPr>
              <a:t>地圖 </a:t>
            </a:r>
            <a:r>
              <a:rPr lang="en-US" altLang="zh-TW" sz="2800" b="1" dirty="0" smtClean="0">
                <a:solidFill>
                  <a:srgbClr val="FF0000"/>
                </a:solidFill>
                <a:effectLst>
                  <a:outerShdw blurRad="38100" dist="38100" dir="2700000" algn="tl">
                    <a:srgbClr val="000000">
                      <a:alpha val="43137"/>
                    </a:srgbClr>
                  </a:outerShdw>
                </a:effectLst>
                <a:latin typeface="+mj-ea"/>
                <a:ea typeface="+mj-ea"/>
              </a:rPr>
              <a:t>–</a:t>
            </a:r>
            <a:r>
              <a:rPr lang="zh-TW" altLang="en-US" sz="2800" b="1" dirty="0" smtClean="0">
                <a:solidFill>
                  <a:srgbClr val="FF0000"/>
                </a:solidFill>
                <a:effectLst>
                  <a:outerShdw blurRad="38100" dist="38100" dir="2700000" algn="tl">
                    <a:srgbClr val="000000">
                      <a:alpha val="43137"/>
                    </a:srgbClr>
                  </a:outerShdw>
                </a:effectLst>
                <a:latin typeface="+mj-ea"/>
                <a:ea typeface="+mj-ea"/>
              </a:rPr>
              <a:t> 空間表現</a:t>
            </a:r>
            <a:endParaRPr lang="zh-TW" altLang="zh-TW" sz="2800" b="1" dirty="0">
              <a:solidFill>
                <a:srgbClr val="FF0000"/>
              </a:solidFill>
              <a:effectLst>
                <a:outerShdw blurRad="38100" dist="38100" dir="2700000" algn="tl">
                  <a:srgbClr val="000000">
                    <a:alpha val="43137"/>
                  </a:srgbClr>
                </a:outerShdw>
              </a:effectLst>
              <a:latin typeface="+mj-ea"/>
              <a:ea typeface="+mj-ea"/>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8137" y="457507"/>
            <a:ext cx="3748319" cy="253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92"/>
          <a:stretch/>
        </p:blipFill>
        <p:spPr bwMode="auto">
          <a:xfrm>
            <a:off x="5004048" y="3068960"/>
            <a:ext cx="2719387" cy="370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7740352" y="3140968"/>
            <a:ext cx="430887" cy="3785652"/>
          </a:xfrm>
          <a:prstGeom prst="rect">
            <a:avLst/>
          </a:prstGeom>
          <a:noFill/>
        </p:spPr>
        <p:txBody>
          <a:bodyPr vert="eaVert" wrap="none" rtlCol="0">
            <a:spAutoFit/>
          </a:bodyPr>
          <a:lstStyle/>
          <a:p>
            <a:r>
              <a:rPr lang="zh-TW" altLang="en-US" sz="1600" dirty="0"/>
              <a:t>仿中國古地圖之空間</a:t>
            </a:r>
            <a:r>
              <a:rPr lang="zh-TW" altLang="en-US" sz="1600" dirty="0" smtClean="0"/>
              <a:t>表現（</a:t>
            </a:r>
            <a:r>
              <a:rPr lang="zh-TW" altLang="en-US" sz="1600" dirty="0"/>
              <a:t>王開立／繪）</a:t>
            </a:r>
          </a:p>
        </p:txBody>
      </p:sp>
      <p:sp>
        <p:nvSpPr>
          <p:cNvPr id="9" name="矩形 8"/>
          <p:cNvSpPr/>
          <p:nvPr/>
        </p:nvSpPr>
        <p:spPr>
          <a:xfrm>
            <a:off x="8604448" y="719118"/>
            <a:ext cx="615553" cy="2246769"/>
          </a:xfrm>
          <a:prstGeom prst="rect">
            <a:avLst/>
          </a:prstGeom>
        </p:spPr>
        <p:txBody>
          <a:bodyPr vert="eaVert" wrap="none">
            <a:spAutoFit/>
          </a:bodyPr>
          <a:lstStyle/>
          <a:p>
            <a:r>
              <a:rPr lang="zh-TW" altLang="en-US" sz="1400" dirty="0" smtClean="0"/>
              <a:t>（</a:t>
            </a:r>
            <a:r>
              <a:rPr lang="zh-TW" altLang="en-US" sz="1400" dirty="0"/>
              <a:t>王開立／繪</a:t>
            </a:r>
            <a:r>
              <a:rPr lang="zh-TW" altLang="en-US" sz="1400" dirty="0" smtClean="0"/>
              <a:t>）</a:t>
            </a:r>
            <a:endParaRPr lang="en-US" altLang="zh-TW" sz="1400" dirty="0" smtClean="0"/>
          </a:p>
          <a:p>
            <a:r>
              <a:rPr lang="zh-TW" altLang="en-US" sz="1400" dirty="0"/>
              <a:t>仿古埃及人的空間表現</a:t>
            </a:r>
            <a:r>
              <a:rPr lang="zh-TW" altLang="en-US" sz="1400" dirty="0" smtClean="0"/>
              <a:t>手法</a:t>
            </a:r>
            <a:endParaRPr lang="en-US" altLang="zh-TW" sz="1400" dirty="0"/>
          </a:p>
        </p:txBody>
      </p:sp>
      <p:sp>
        <p:nvSpPr>
          <p:cNvPr id="13" name="矩形 12"/>
          <p:cNvSpPr/>
          <p:nvPr/>
        </p:nvSpPr>
        <p:spPr>
          <a:xfrm>
            <a:off x="163577" y="1124744"/>
            <a:ext cx="1723549" cy="461665"/>
          </a:xfrm>
          <a:prstGeom prst="rect">
            <a:avLst/>
          </a:prstGeom>
          <a:solidFill>
            <a:srgbClr val="FF33CC"/>
          </a:solidFill>
        </p:spPr>
        <p:txBody>
          <a:bodyPr wrap="none">
            <a:spAutoFit/>
          </a:bodyPr>
          <a:lstStyle/>
          <a:p>
            <a:r>
              <a:rPr lang="zh-TW" altLang="en-US" sz="2400" dirty="0">
                <a:solidFill>
                  <a:schemeClr val="bg1"/>
                </a:solidFill>
                <a:latin typeface="華康方圓體W7" pitchFamily="81" charset="-120"/>
                <a:ea typeface="華康方圓體W7" pitchFamily="81" charset="-120"/>
              </a:rPr>
              <a:t>散點透視法</a:t>
            </a:r>
          </a:p>
        </p:txBody>
      </p:sp>
      <p:sp>
        <p:nvSpPr>
          <p:cNvPr id="14" name="矩形 13"/>
          <p:cNvSpPr/>
          <p:nvPr/>
        </p:nvSpPr>
        <p:spPr>
          <a:xfrm>
            <a:off x="163577" y="6407937"/>
            <a:ext cx="2492990" cy="307777"/>
          </a:xfrm>
          <a:prstGeom prst="rect">
            <a:avLst/>
          </a:prstGeom>
        </p:spPr>
        <p:txBody>
          <a:bodyPr wrap="none">
            <a:spAutoFit/>
          </a:bodyPr>
          <a:lstStyle/>
          <a:p>
            <a:r>
              <a:rPr lang="zh-TW" altLang="en-US" sz="1400" dirty="0">
                <a:latin typeface="+mj-ea"/>
                <a:ea typeface="+mj-ea"/>
              </a:rPr>
              <a:t>資料出處</a:t>
            </a:r>
            <a:r>
              <a:rPr lang="zh-TW" altLang="en-US" sz="1400" dirty="0" smtClean="0">
                <a:latin typeface="+mj-ea"/>
                <a:ea typeface="+mj-ea"/>
              </a:rPr>
              <a:t>：</a:t>
            </a:r>
            <a:r>
              <a:rPr lang="zh-TW" altLang="en-US" sz="1400" dirty="0">
                <a:latin typeface="+mj-ea"/>
                <a:ea typeface="+mj-ea"/>
              </a:rPr>
              <a:t>王開立</a:t>
            </a:r>
            <a:r>
              <a:rPr lang="en-US" altLang="zh-TW" sz="1400" dirty="0" smtClean="0">
                <a:latin typeface="+mj-ea"/>
                <a:ea typeface="+mj-ea"/>
              </a:rPr>
              <a:t>(2007</a:t>
            </a:r>
            <a:r>
              <a:rPr lang="en-US" altLang="zh-TW" sz="1400" dirty="0">
                <a:latin typeface="+mj-ea"/>
                <a:ea typeface="+mj-ea"/>
              </a:rPr>
              <a:t>: </a:t>
            </a:r>
            <a:r>
              <a:rPr lang="en-US" altLang="zh-TW" sz="1400" dirty="0" smtClean="0">
                <a:latin typeface="+mj-ea"/>
                <a:ea typeface="+mj-ea"/>
              </a:rPr>
              <a:t>34 </a:t>
            </a:r>
            <a:r>
              <a:rPr lang="en-US" altLang="zh-TW" sz="1400" dirty="0">
                <a:latin typeface="+mj-ea"/>
                <a:ea typeface="+mj-ea"/>
              </a:rPr>
              <a:t>)</a:t>
            </a:r>
            <a:endParaRPr lang="zh-TW" altLang="en-US" sz="1400" dirty="0">
              <a:latin typeface="+mj-ea"/>
              <a:ea typeface="+mj-ea"/>
            </a:endParaRPr>
          </a:p>
        </p:txBody>
      </p:sp>
      <p:sp>
        <p:nvSpPr>
          <p:cNvPr id="10" name="矩形 9"/>
          <p:cNvSpPr/>
          <p:nvPr/>
        </p:nvSpPr>
        <p:spPr>
          <a:xfrm>
            <a:off x="163577" y="1142141"/>
            <a:ext cx="4764560" cy="4092787"/>
          </a:xfrm>
          <a:prstGeom prst="rect">
            <a:avLst/>
          </a:prstGeom>
        </p:spPr>
        <p:txBody>
          <a:bodyPr wrap="square">
            <a:spAutoFit/>
          </a:bodyPr>
          <a:lstStyle/>
          <a:p>
            <a:pPr>
              <a:lnSpc>
                <a:spcPct val="150000"/>
              </a:lnSpc>
            </a:pPr>
            <a:r>
              <a:rPr lang="zh-TW" altLang="en-US" sz="2200" dirty="0" smtClean="0">
                <a:latin typeface="+mj-ea"/>
                <a:ea typeface="+mj-ea"/>
              </a:rPr>
              <a:t>                         散</a:t>
            </a:r>
            <a:r>
              <a:rPr lang="zh-TW" altLang="en-US" sz="2200" dirty="0">
                <a:latin typeface="+mj-ea"/>
                <a:ea typeface="+mj-ea"/>
              </a:rPr>
              <a:t>點透視法是多視點的不</a:t>
            </a:r>
            <a:r>
              <a:rPr lang="zh-TW" altLang="en-US" sz="2200" dirty="0" smtClean="0">
                <a:latin typeface="+mj-ea"/>
                <a:ea typeface="+mj-ea"/>
              </a:rPr>
              <a:t>拘泥一個</a:t>
            </a:r>
            <a:r>
              <a:rPr lang="zh-TW" altLang="en-US" sz="2200" dirty="0">
                <a:latin typeface="+mj-ea"/>
                <a:ea typeface="+mj-ea"/>
              </a:rPr>
              <a:t>觀點</a:t>
            </a:r>
            <a:r>
              <a:rPr lang="zh-TW" altLang="en-US" sz="2200" dirty="0" smtClean="0">
                <a:latin typeface="+mj-ea"/>
                <a:ea typeface="+mj-ea"/>
              </a:rPr>
              <a:t>，在</a:t>
            </a:r>
            <a:r>
              <a:rPr lang="zh-TW" altLang="en-US" sz="2200" dirty="0">
                <a:latin typeface="+mj-ea"/>
                <a:ea typeface="+mj-ea"/>
              </a:rPr>
              <a:t>表現景物</a:t>
            </a:r>
            <a:r>
              <a:rPr lang="zh-TW" altLang="en-US" sz="2200" dirty="0" smtClean="0">
                <a:latin typeface="+mj-ea"/>
                <a:ea typeface="+mj-ea"/>
              </a:rPr>
              <a:t>時將</a:t>
            </a:r>
            <a:r>
              <a:rPr lang="zh-TW" altLang="en-US" sz="2200" dirty="0">
                <a:latin typeface="+mj-ea"/>
                <a:ea typeface="+mj-ea"/>
              </a:rPr>
              <a:t>焦點透視表現的近大遠小的景物，用多視點處理成平列的同等大小的景物。 </a:t>
            </a:r>
            <a:r>
              <a:rPr lang="zh-TW" altLang="en-US" sz="2200" dirty="0" smtClean="0">
                <a:latin typeface="+mj-ea"/>
                <a:ea typeface="+mj-ea"/>
              </a:rPr>
              <a:t>，這</a:t>
            </a:r>
            <a:r>
              <a:rPr lang="zh-TW" altLang="en-US" sz="2200" dirty="0">
                <a:latin typeface="+mj-ea"/>
                <a:ea typeface="+mj-ea"/>
              </a:rPr>
              <a:t>種手法，是為了解決許多不能在統一的視角</a:t>
            </a:r>
            <a:r>
              <a:rPr lang="zh-TW" altLang="en-US" sz="2200" dirty="0" smtClean="0">
                <a:latin typeface="+mj-ea"/>
                <a:ea typeface="+mj-ea"/>
              </a:rPr>
              <a:t>下完整</a:t>
            </a:r>
            <a:r>
              <a:rPr lang="zh-TW" altLang="en-US" sz="2200" dirty="0">
                <a:latin typeface="+mj-ea"/>
                <a:ea typeface="+mj-ea"/>
              </a:rPr>
              <a:t>呈現的空間主題，讓真實世界在平面化的</a:t>
            </a:r>
            <a:r>
              <a:rPr lang="zh-TW" altLang="en-US" sz="2200" dirty="0" smtClean="0">
                <a:latin typeface="+mj-ea"/>
                <a:ea typeface="+mj-ea"/>
              </a:rPr>
              <a:t>過程</a:t>
            </a:r>
            <a:r>
              <a:rPr lang="zh-TW" altLang="en-US" sz="2200" dirty="0">
                <a:latin typeface="+mj-ea"/>
                <a:ea typeface="+mj-ea"/>
              </a:rPr>
              <a:t>之後，變得合理化</a:t>
            </a:r>
            <a:r>
              <a:rPr lang="zh-TW" altLang="en-US" sz="2200" dirty="0" smtClean="0">
                <a:latin typeface="+mj-ea"/>
                <a:ea typeface="+mj-ea"/>
              </a:rPr>
              <a:t>。</a:t>
            </a:r>
            <a:endParaRPr lang="zh-TW" altLang="en-US" sz="2200" dirty="0">
              <a:latin typeface="+mj-ea"/>
              <a:ea typeface="+mj-ea"/>
            </a:endParaRPr>
          </a:p>
        </p:txBody>
      </p:sp>
    </p:spTree>
    <p:extLst>
      <p:ext uri="{BB962C8B-B14F-4D97-AF65-F5344CB8AC3E}">
        <p14:creationId xmlns:p14="http://schemas.microsoft.com/office/powerpoint/2010/main" val="815167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94257"/>
            <a:ext cx="3144837" cy="621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242348" y="980728"/>
            <a:ext cx="1107996" cy="461665"/>
          </a:xfrm>
          <a:prstGeom prst="rect">
            <a:avLst/>
          </a:prstGeom>
          <a:solidFill>
            <a:srgbClr val="00B0F0"/>
          </a:solidFill>
        </p:spPr>
        <p:txBody>
          <a:bodyPr wrap="none">
            <a:spAutoFit/>
          </a:bodyPr>
          <a:lstStyle/>
          <a:p>
            <a:r>
              <a:rPr lang="zh-TW" altLang="en-US" sz="2400" dirty="0">
                <a:solidFill>
                  <a:schemeClr val="bg1"/>
                </a:solidFill>
                <a:latin typeface="華康方圓體W7" pitchFamily="81" charset="-120"/>
                <a:ea typeface="華康方圓體W7" pitchFamily="81" charset="-120"/>
              </a:rPr>
              <a:t>重疊法</a:t>
            </a:r>
          </a:p>
        </p:txBody>
      </p:sp>
      <p:sp>
        <p:nvSpPr>
          <p:cNvPr id="8" name="矩形 7"/>
          <p:cNvSpPr/>
          <p:nvPr/>
        </p:nvSpPr>
        <p:spPr>
          <a:xfrm>
            <a:off x="107504" y="404664"/>
            <a:ext cx="3430747" cy="523220"/>
          </a:xfrm>
          <a:prstGeom prst="rect">
            <a:avLst/>
          </a:prstGeom>
        </p:spPr>
        <p:txBody>
          <a:bodyPr wrap="none">
            <a:spAutoFit/>
          </a:bodyPr>
          <a:lstStyle/>
          <a:p>
            <a:pPr lvl="0" algn="ctr"/>
            <a:r>
              <a:rPr lang="zh-TW" altLang="en-US" sz="2800" b="1" dirty="0">
                <a:solidFill>
                  <a:srgbClr val="FF0000"/>
                </a:solidFill>
                <a:effectLst>
                  <a:outerShdw blurRad="38100" dist="38100" dir="2700000" algn="tl">
                    <a:srgbClr val="000000">
                      <a:alpha val="43137"/>
                    </a:srgbClr>
                  </a:outerShdw>
                </a:effectLst>
                <a:latin typeface="+mj-ea"/>
                <a:ea typeface="+mj-ea"/>
              </a:rPr>
              <a:t>插畫</a:t>
            </a:r>
            <a:r>
              <a:rPr lang="zh-TW" altLang="en-US" sz="2800" b="1" dirty="0" smtClean="0">
                <a:solidFill>
                  <a:srgbClr val="FF0000"/>
                </a:solidFill>
                <a:effectLst>
                  <a:outerShdw blurRad="38100" dist="38100" dir="2700000" algn="tl">
                    <a:srgbClr val="000000">
                      <a:alpha val="43137"/>
                    </a:srgbClr>
                  </a:outerShdw>
                </a:effectLst>
                <a:latin typeface="+mj-ea"/>
                <a:ea typeface="+mj-ea"/>
              </a:rPr>
              <a:t>地圖 </a:t>
            </a:r>
            <a:r>
              <a:rPr lang="en-US" altLang="zh-TW" sz="2800" b="1" dirty="0" smtClean="0">
                <a:solidFill>
                  <a:srgbClr val="FF0000"/>
                </a:solidFill>
                <a:effectLst>
                  <a:outerShdw blurRad="38100" dist="38100" dir="2700000" algn="tl">
                    <a:srgbClr val="000000">
                      <a:alpha val="43137"/>
                    </a:srgbClr>
                  </a:outerShdw>
                </a:effectLst>
                <a:latin typeface="+mj-ea"/>
                <a:ea typeface="+mj-ea"/>
              </a:rPr>
              <a:t>–</a:t>
            </a:r>
            <a:r>
              <a:rPr lang="zh-TW" altLang="en-US" sz="2800" b="1" dirty="0" smtClean="0">
                <a:solidFill>
                  <a:srgbClr val="FF0000"/>
                </a:solidFill>
                <a:effectLst>
                  <a:outerShdw blurRad="38100" dist="38100" dir="2700000" algn="tl">
                    <a:srgbClr val="000000">
                      <a:alpha val="43137"/>
                    </a:srgbClr>
                  </a:outerShdw>
                </a:effectLst>
                <a:latin typeface="+mj-ea"/>
                <a:ea typeface="+mj-ea"/>
              </a:rPr>
              <a:t> 空間表現</a:t>
            </a:r>
            <a:endParaRPr lang="zh-TW" altLang="zh-TW" sz="2800" b="1" dirty="0">
              <a:solidFill>
                <a:srgbClr val="FF0000"/>
              </a:solidFill>
              <a:effectLst>
                <a:outerShdw blurRad="38100" dist="38100" dir="2700000" algn="tl">
                  <a:srgbClr val="000000">
                    <a:alpha val="43137"/>
                  </a:srgbClr>
                </a:outerShdw>
              </a:effectLst>
              <a:latin typeface="+mj-ea"/>
              <a:ea typeface="+mj-ea"/>
            </a:endParaRPr>
          </a:p>
        </p:txBody>
      </p:sp>
      <p:sp>
        <p:nvSpPr>
          <p:cNvPr id="2" name="矩形 1"/>
          <p:cNvSpPr/>
          <p:nvPr/>
        </p:nvSpPr>
        <p:spPr>
          <a:xfrm>
            <a:off x="250299" y="949163"/>
            <a:ext cx="5406291" cy="5678478"/>
          </a:xfrm>
          <a:prstGeom prst="rect">
            <a:avLst/>
          </a:prstGeom>
        </p:spPr>
        <p:txBody>
          <a:bodyPr wrap="square">
            <a:spAutoFit/>
          </a:bodyPr>
          <a:lstStyle/>
          <a:p>
            <a:pPr>
              <a:lnSpc>
                <a:spcPct val="150000"/>
              </a:lnSpc>
            </a:pPr>
            <a:r>
              <a:rPr lang="zh-TW" altLang="en-US" sz="2200" dirty="0" smtClean="0">
                <a:latin typeface="+mj-ea"/>
                <a:ea typeface="+mj-ea"/>
              </a:rPr>
              <a:t>               似立體</a:t>
            </a:r>
            <a:r>
              <a:rPr lang="zh-TW" altLang="en-US" sz="2200" dirty="0">
                <a:latin typeface="+mj-ea"/>
                <a:ea typeface="+mj-ea"/>
              </a:rPr>
              <a:t>卡片一般，利用多層次的「佈景」</a:t>
            </a:r>
            <a:r>
              <a:rPr lang="zh-TW" altLang="en-US" sz="2200" dirty="0" smtClean="0">
                <a:latin typeface="+mj-ea"/>
                <a:ea typeface="+mj-ea"/>
              </a:rPr>
              <a:t>，營造</a:t>
            </a:r>
            <a:r>
              <a:rPr lang="zh-TW" altLang="en-US" sz="2200" dirty="0">
                <a:latin typeface="+mj-ea"/>
                <a:ea typeface="+mj-ea"/>
              </a:rPr>
              <a:t>空間的感覺，讓原本互不相關</a:t>
            </a:r>
            <a:r>
              <a:rPr lang="zh-TW" altLang="en-US" sz="2200" dirty="0" smtClean="0">
                <a:latin typeface="+mj-ea"/>
                <a:ea typeface="+mj-ea"/>
              </a:rPr>
              <a:t>的物體</a:t>
            </a:r>
            <a:r>
              <a:rPr lang="zh-TW" altLang="en-US" sz="2200" dirty="0">
                <a:latin typeface="+mj-ea"/>
                <a:ea typeface="+mj-ea"/>
              </a:rPr>
              <a:t>空間上產生關聯性，還</a:t>
            </a:r>
            <a:r>
              <a:rPr lang="zh-TW" altLang="en-US" sz="2200" dirty="0" smtClean="0">
                <a:latin typeface="+mj-ea"/>
                <a:ea typeface="+mj-ea"/>
              </a:rPr>
              <a:t>可瞭解</a:t>
            </a:r>
            <a:r>
              <a:rPr lang="zh-TW" altLang="en-US" sz="2200" dirty="0">
                <a:latin typeface="+mj-ea"/>
                <a:ea typeface="+mj-ea"/>
              </a:rPr>
              <a:t>到彼此</a:t>
            </a:r>
            <a:r>
              <a:rPr lang="zh-TW" altLang="en-US" sz="2200" dirty="0" smtClean="0">
                <a:latin typeface="+mj-ea"/>
                <a:ea typeface="+mj-ea"/>
              </a:rPr>
              <a:t>前後的</a:t>
            </a:r>
            <a:r>
              <a:rPr lang="zh-TW" altLang="en-US" sz="2200" dirty="0">
                <a:latin typeface="+mj-ea"/>
                <a:ea typeface="+mj-ea"/>
              </a:rPr>
              <a:t>順序</a:t>
            </a:r>
            <a:r>
              <a:rPr lang="zh-TW" altLang="en-US" sz="2200" dirty="0" smtClean="0">
                <a:latin typeface="+mj-ea"/>
                <a:ea typeface="+mj-ea"/>
              </a:rPr>
              <a:t>，經常被</a:t>
            </a:r>
            <a:r>
              <a:rPr lang="zh-TW" altLang="en-US" sz="2200" dirty="0">
                <a:latin typeface="+mj-ea"/>
                <a:ea typeface="+mj-ea"/>
              </a:rPr>
              <a:t>用來描寫大樓林立的都市景象與一座古老的森林</a:t>
            </a:r>
            <a:r>
              <a:rPr lang="zh-TW" altLang="en-US" sz="2200" dirty="0" smtClean="0">
                <a:latin typeface="+mj-ea"/>
                <a:ea typeface="+mj-ea"/>
              </a:rPr>
              <a:t>時，凸</a:t>
            </a:r>
            <a:r>
              <a:rPr lang="zh-TW" altLang="en-US" sz="2200" dirty="0">
                <a:latin typeface="+mj-ea"/>
                <a:ea typeface="+mj-ea"/>
              </a:rPr>
              <a:t>顯都市建築的綿密與樹木群高聳的感覺，因</a:t>
            </a:r>
            <a:r>
              <a:rPr lang="zh-TW" altLang="en-US" sz="2200" dirty="0" smtClean="0">
                <a:latin typeface="+mj-ea"/>
                <a:ea typeface="+mj-ea"/>
              </a:rPr>
              <a:t>不能</a:t>
            </a:r>
            <a:r>
              <a:rPr lang="zh-TW" altLang="en-US" sz="2200" dirty="0">
                <a:latin typeface="+mj-ea"/>
                <a:ea typeface="+mj-ea"/>
              </a:rPr>
              <a:t>呈現出真實的地理空間，讀者比較不</a:t>
            </a:r>
            <a:r>
              <a:rPr lang="zh-TW" altLang="en-US" sz="2200" dirty="0" smtClean="0">
                <a:latin typeface="+mj-ea"/>
                <a:ea typeface="+mj-ea"/>
              </a:rPr>
              <a:t>能夠了解關於</a:t>
            </a:r>
            <a:r>
              <a:rPr lang="zh-TW" altLang="en-US" sz="2200" dirty="0">
                <a:latin typeface="+mj-ea"/>
                <a:ea typeface="+mj-ea"/>
              </a:rPr>
              <a:t>距離與面積等相關的</a:t>
            </a:r>
            <a:r>
              <a:rPr lang="zh-TW" altLang="en-US" sz="2200" dirty="0" smtClean="0">
                <a:latin typeface="+mj-ea"/>
                <a:ea typeface="+mj-ea"/>
              </a:rPr>
              <a:t>資訊並不</a:t>
            </a:r>
            <a:r>
              <a:rPr lang="zh-TW" altLang="en-US" sz="2200" dirty="0">
                <a:latin typeface="+mj-ea"/>
                <a:ea typeface="+mj-ea"/>
              </a:rPr>
              <a:t>適合運用在類似交通運輸路線圖這類屬性的地圖</a:t>
            </a:r>
            <a:r>
              <a:rPr lang="zh-TW" altLang="en-US" sz="2200" dirty="0" smtClean="0">
                <a:latin typeface="+mj-ea"/>
                <a:ea typeface="+mj-ea"/>
              </a:rPr>
              <a:t>主題</a:t>
            </a:r>
            <a:r>
              <a:rPr lang="zh-TW" altLang="en-US" sz="2200" dirty="0">
                <a:latin typeface="+mj-ea"/>
              </a:rPr>
              <a:t>，</a:t>
            </a:r>
            <a:r>
              <a:rPr lang="zh-TW" altLang="en-US" sz="2200" dirty="0" smtClean="0">
                <a:latin typeface="+mj-ea"/>
                <a:ea typeface="+mj-ea"/>
              </a:rPr>
              <a:t>而它的</a:t>
            </a:r>
            <a:r>
              <a:rPr lang="zh-TW" altLang="en-US" sz="2200" dirty="0">
                <a:latin typeface="+mj-ea"/>
                <a:ea typeface="+mj-ea"/>
              </a:rPr>
              <a:t>裝飾性與插畫特質反而成為傳達的</a:t>
            </a:r>
            <a:r>
              <a:rPr lang="zh-TW" altLang="en-US" sz="2200" dirty="0" smtClean="0">
                <a:latin typeface="+mj-ea"/>
                <a:ea typeface="+mj-ea"/>
              </a:rPr>
              <a:t>重點。</a:t>
            </a:r>
            <a:endParaRPr lang="zh-TW" altLang="en-US" sz="2200" dirty="0">
              <a:latin typeface="+mj-ea"/>
              <a:ea typeface="+mj-ea"/>
            </a:endParaRPr>
          </a:p>
        </p:txBody>
      </p:sp>
      <p:sp>
        <p:nvSpPr>
          <p:cNvPr id="9" name="矩形 8"/>
          <p:cNvSpPr/>
          <p:nvPr/>
        </p:nvSpPr>
        <p:spPr>
          <a:xfrm>
            <a:off x="6651010" y="6590464"/>
            <a:ext cx="2448106" cy="307777"/>
          </a:xfrm>
          <a:prstGeom prst="rect">
            <a:avLst/>
          </a:prstGeom>
        </p:spPr>
        <p:txBody>
          <a:bodyPr wrap="none">
            <a:spAutoFit/>
          </a:bodyPr>
          <a:lstStyle/>
          <a:p>
            <a:r>
              <a:rPr lang="zh-TW" altLang="en-US" sz="1400" dirty="0">
                <a:latin typeface="+mj-ea"/>
                <a:ea typeface="+mj-ea"/>
              </a:rPr>
              <a:t>資料出處</a:t>
            </a:r>
            <a:r>
              <a:rPr lang="zh-TW" altLang="en-US" sz="1400" dirty="0" smtClean="0">
                <a:latin typeface="+mj-ea"/>
                <a:ea typeface="+mj-ea"/>
              </a:rPr>
              <a:t>：</a:t>
            </a:r>
            <a:r>
              <a:rPr lang="zh-TW" altLang="en-US" sz="1400" dirty="0">
                <a:latin typeface="+mj-ea"/>
                <a:ea typeface="+mj-ea"/>
              </a:rPr>
              <a:t>王開立</a:t>
            </a:r>
            <a:r>
              <a:rPr lang="en-US" altLang="zh-TW" sz="1400" dirty="0" smtClean="0">
                <a:latin typeface="+mj-ea"/>
                <a:ea typeface="+mj-ea"/>
              </a:rPr>
              <a:t>(2007</a:t>
            </a:r>
            <a:r>
              <a:rPr lang="en-US" altLang="zh-TW" sz="1400" dirty="0">
                <a:latin typeface="+mj-ea"/>
                <a:ea typeface="+mj-ea"/>
              </a:rPr>
              <a:t>: </a:t>
            </a:r>
            <a:r>
              <a:rPr lang="en-US" altLang="zh-TW" sz="1400" dirty="0" smtClean="0">
                <a:latin typeface="+mj-ea"/>
                <a:ea typeface="+mj-ea"/>
              </a:rPr>
              <a:t>36)</a:t>
            </a:r>
            <a:endParaRPr lang="zh-TW" altLang="en-US" sz="1400" dirty="0">
              <a:latin typeface="+mj-ea"/>
              <a:ea typeface="+mj-ea"/>
            </a:endParaRPr>
          </a:p>
        </p:txBody>
      </p:sp>
      <p:sp>
        <p:nvSpPr>
          <p:cNvPr id="3" name="矩形 2"/>
          <p:cNvSpPr/>
          <p:nvPr/>
        </p:nvSpPr>
        <p:spPr>
          <a:xfrm>
            <a:off x="5796136" y="6218745"/>
            <a:ext cx="3236784" cy="307777"/>
          </a:xfrm>
          <a:prstGeom prst="rect">
            <a:avLst/>
          </a:prstGeom>
        </p:spPr>
        <p:txBody>
          <a:bodyPr wrap="none">
            <a:spAutoFit/>
          </a:bodyPr>
          <a:lstStyle/>
          <a:p>
            <a:r>
              <a:rPr lang="zh-TW" altLang="en-US" sz="1400" dirty="0"/>
              <a:t>重疊法之空間表現之二（王開立／繪）</a:t>
            </a:r>
          </a:p>
        </p:txBody>
      </p:sp>
    </p:spTree>
    <p:extLst>
      <p:ext uri="{BB962C8B-B14F-4D97-AF65-F5344CB8AC3E}">
        <p14:creationId xmlns:p14="http://schemas.microsoft.com/office/powerpoint/2010/main" val="1344024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5" name="矩形 4"/>
          <p:cNvSpPr/>
          <p:nvPr/>
        </p:nvSpPr>
        <p:spPr>
          <a:xfrm>
            <a:off x="107502" y="404664"/>
            <a:ext cx="3430747" cy="523220"/>
          </a:xfrm>
          <a:prstGeom prst="rect">
            <a:avLst/>
          </a:prstGeom>
        </p:spPr>
        <p:txBody>
          <a:bodyPr wrap="none">
            <a:spAutoFit/>
          </a:bodyPr>
          <a:lstStyle/>
          <a:p>
            <a:pPr lvl="0" algn="ctr"/>
            <a:r>
              <a:rPr lang="zh-TW" altLang="en-US" sz="2800" b="1" dirty="0">
                <a:solidFill>
                  <a:srgbClr val="FF0000"/>
                </a:solidFill>
                <a:effectLst>
                  <a:outerShdw blurRad="38100" dist="38100" dir="2700000" algn="tl">
                    <a:srgbClr val="000000">
                      <a:alpha val="43137"/>
                    </a:srgbClr>
                  </a:outerShdw>
                </a:effectLst>
                <a:latin typeface="+mj-ea"/>
                <a:ea typeface="+mj-ea"/>
              </a:rPr>
              <a:t>插畫</a:t>
            </a:r>
            <a:r>
              <a:rPr lang="zh-TW" altLang="en-US" sz="2800" b="1" dirty="0" smtClean="0">
                <a:solidFill>
                  <a:srgbClr val="FF0000"/>
                </a:solidFill>
                <a:effectLst>
                  <a:outerShdw blurRad="38100" dist="38100" dir="2700000" algn="tl">
                    <a:srgbClr val="000000">
                      <a:alpha val="43137"/>
                    </a:srgbClr>
                  </a:outerShdw>
                </a:effectLst>
                <a:latin typeface="+mj-ea"/>
                <a:ea typeface="+mj-ea"/>
              </a:rPr>
              <a:t>地圖 </a:t>
            </a:r>
            <a:r>
              <a:rPr lang="en-US" altLang="zh-TW" sz="2800" b="1" dirty="0" smtClean="0">
                <a:solidFill>
                  <a:srgbClr val="FF0000"/>
                </a:solidFill>
                <a:effectLst>
                  <a:outerShdw blurRad="38100" dist="38100" dir="2700000" algn="tl">
                    <a:srgbClr val="000000">
                      <a:alpha val="43137"/>
                    </a:srgbClr>
                  </a:outerShdw>
                </a:effectLst>
                <a:latin typeface="+mj-ea"/>
                <a:ea typeface="+mj-ea"/>
              </a:rPr>
              <a:t>–</a:t>
            </a:r>
            <a:r>
              <a:rPr lang="zh-TW" altLang="en-US" sz="2800" b="1" dirty="0" smtClean="0">
                <a:solidFill>
                  <a:srgbClr val="FF0000"/>
                </a:solidFill>
                <a:effectLst>
                  <a:outerShdw blurRad="38100" dist="38100" dir="2700000" algn="tl">
                    <a:srgbClr val="000000">
                      <a:alpha val="43137"/>
                    </a:srgbClr>
                  </a:outerShdw>
                </a:effectLst>
                <a:latin typeface="+mj-ea"/>
                <a:ea typeface="+mj-ea"/>
              </a:rPr>
              <a:t> 構成要素</a:t>
            </a:r>
            <a:endParaRPr lang="zh-TW" altLang="zh-TW" sz="2800" b="1" dirty="0">
              <a:solidFill>
                <a:srgbClr val="FF0000"/>
              </a:solidFill>
              <a:effectLst>
                <a:outerShdw blurRad="38100" dist="38100" dir="2700000" algn="tl">
                  <a:srgbClr val="000000">
                    <a:alpha val="43137"/>
                  </a:srgbClr>
                </a:outerShdw>
              </a:effectLst>
              <a:latin typeface="+mj-ea"/>
              <a:ea typeface="+mj-ea"/>
            </a:endParaRPr>
          </a:p>
        </p:txBody>
      </p:sp>
      <p:grpSp>
        <p:nvGrpSpPr>
          <p:cNvPr id="2" name="群組 1"/>
          <p:cNvGrpSpPr/>
          <p:nvPr/>
        </p:nvGrpSpPr>
        <p:grpSpPr>
          <a:xfrm>
            <a:off x="885654" y="2380386"/>
            <a:ext cx="7444700" cy="3926197"/>
            <a:chOff x="827584" y="2380386"/>
            <a:chExt cx="7444700" cy="3926197"/>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2588" y="2380386"/>
              <a:ext cx="5178185" cy="392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字方塊 8"/>
            <p:cNvSpPr txBox="1"/>
            <p:nvPr/>
          </p:nvSpPr>
          <p:spPr>
            <a:xfrm>
              <a:off x="827584" y="5798839"/>
              <a:ext cx="1107996" cy="369332"/>
            </a:xfrm>
            <a:prstGeom prst="rect">
              <a:avLst/>
            </a:prstGeom>
            <a:solidFill>
              <a:srgbClr val="00B050"/>
            </a:solidFill>
          </p:spPr>
          <p:txBody>
            <a:bodyPr wrap="none" rtlCol="0">
              <a:spAutoFit/>
            </a:bodyPr>
            <a:lstStyle/>
            <a:p>
              <a:r>
                <a:rPr lang="zh-TW" altLang="en-US" b="1" dirty="0">
                  <a:solidFill>
                    <a:schemeClr val="bg1"/>
                  </a:solidFill>
                  <a:effectLst>
                    <a:outerShdw blurRad="38100" dist="38100" dir="2700000" algn="tl">
                      <a:srgbClr val="000000">
                        <a:alpha val="43137"/>
                      </a:srgbClr>
                    </a:outerShdw>
                  </a:effectLst>
                  <a:latin typeface="華康少女文字W5" pitchFamily="81" charset="-120"/>
                  <a:ea typeface="華康少女文字W5" pitchFamily="81" charset="-120"/>
                </a:rPr>
                <a:t>地圖標題</a:t>
              </a:r>
            </a:p>
          </p:txBody>
        </p:sp>
        <p:sp>
          <p:nvSpPr>
            <p:cNvPr id="13" name="矩形 12"/>
            <p:cNvSpPr/>
            <p:nvPr/>
          </p:nvSpPr>
          <p:spPr>
            <a:xfrm>
              <a:off x="827584" y="3823720"/>
              <a:ext cx="1107996" cy="369332"/>
            </a:xfrm>
            <a:prstGeom prst="rect">
              <a:avLst/>
            </a:prstGeom>
            <a:solidFill>
              <a:srgbClr val="FF6600"/>
            </a:solidFill>
          </p:spPr>
          <p:txBody>
            <a:bodyPr wrap="none">
              <a:spAutoFit/>
            </a:bodyPr>
            <a:lstStyle/>
            <a:p>
              <a:r>
                <a:rPr lang="zh-TW" altLang="en-US" b="1" dirty="0">
                  <a:solidFill>
                    <a:schemeClr val="bg1"/>
                  </a:solidFill>
                  <a:effectLst>
                    <a:outerShdw blurRad="38100" dist="38100" dir="2700000" algn="tl">
                      <a:srgbClr val="000000">
                        <a:alpha val="43137"/>
                      </a:srgbClr>
                    </a:outerShdw>
                  </a:effectLst>
                  <a:latin typeface="華康少女文字W5" pitchFamily="81" charset="-120"/>
                  <a:ea typeface="華康少女文字W5" pitchFamily="81" charset="-120"/>
                </a:rPr>
                <a:t>背景圖案</a:t>
              </a:r>
            </a:p>
          </p:txBody>
        </p:sp>
        <p:sp>
          <p:nvSpPr>
            <p:cNvPr id="14" name="矩形 13"/>
            <p:cNvSpPr/>
            <p:nvPr/>
          </p:nvSpPr>
          <p:spPr>
            <a:xfrm>
              <a:off x="901519" y="4811279"/>
              <a:ext cx="992579" cy="369332"/>
            </a:xfrm>
            <a:prstGeom prst="rect">
              <a:avLst/>
            </a:prstGeom>
            <a:solidFill>
              <a:srgbClr val="00B0F0"/>
            </a:solidFill>
            <a:ln>
              <a:noFill/>
            </a:ln>
          </p:spPr>
          <p:txBody>
            <a:bodyPr wrap="none">
              <a:spAutoFit/>
            </a:bodyPr>
            <a:lstStyle/>
            <a:p>
              <a:r>
                <a:rPr lang="zh-TW" altLang="en-US" b="1" dirty="0" smtClean="0">
                  <a:solidFill>
                    <a:schemeClr val="bg1"/>
                  </a:solidFill>
                  <a:effectLst>
                    <a:outerShdw blurRad="38100" dist="38100" dir="2700000" algn="tl">
                      <a:srgbClr val="000000">
                        <a:alpha val="43137"/>
                      </a:srgbClr>
                    </a:outerShdw>
                  </a:effectLst>
                  <a:latin typeface="華康少女文字W5" pitchFamily="81" charset="-120"/>
                  <a:ea typeface="華康少女文字W5" pitchFamily="81" charset="-120"/>
                </a:rPr>
                <a:t>路   徑</a:t>
              </a:r>
              <a:endParaRPr lang="zh-TW" altLang="en-US" b="1" dirty="0">
                <a:solidFill>
                  <a:schemeClr val="bg1"/>
                </a:solidFill>
                <a:effectLst>
                  <a:outerShdw blurRad="38100" dist="38100" dir="2700000" algn="tl">
                    <a:srgbClr val="000000">
                      <a:alpha val="43137"/>
                    </a:srgbClr>
                  </a:outerShdw>
                </a:effectLst>
                <a:latin typeface="華康少女文字W5" pitchFamily="81" charset="-120"/>
                <a:ea typeface="華康少女文字W5" pitchFamily="81" charset="-120"/>
              </a:endParaRPr>
            </a:p>
          </p:txBody>
        </p:sp>
        <p:sp>
          <p:nvSpPr>
            <p:cNvPr id="15" name="文字方塊 14"/>
            <p:cNvSpPr txBox="1"/>
            <p:nvPr/>
          </p:nvSpPr>
          <p:spPr>
            <a:xfrm>
              <a:off x="7083821" y="4152907"/>
              <a:ext cx="1107996" cy="369332"/>
            </a:xfrm>
            <a:prstGeom prst="rect">
              <a:avLst/>
            </a:prstGeom>
            <a:solidFill>
              <a:srgbClr val="FFC000"/>
            </a:solidFill>
          </p:spPr>
          <p:txBody>
            <a:bodyPr wrap="none" rtlCol="0">
              <a:spAutoFit/>
            </a:bodyPr>
            <a:lstStyle/>
            <a:p>
              <a:r>
                <a:rPr lang="zh-TW" altLang="en-US" b="1" dirty="0" smtClean="0">
                  <a:solidFill>
                    <a:schemeClr val="bg1"/>
                  </a:solidFill>
                  <a:effectLst>
                    <a:outerShdw blurRad="38100" dist="38100" dir="2700000" algn="tl">
                      <a:srgbClr val="000000">
                        <a:alpha val="43137"/>
                      </a:srgbClr>
                    </a:outerShdw>
                  </a:effectLst>
                  <a:latin typeface="華康少女文字W5" pitchFamily="81" charset="-120"/>
                  <a:ea typeface="華康少女文字W5" pitchFamily="81" charset="-120"/>
                </a:rPr>
                <a:t>景點簡介</a:t>
              </a:r>
              <a:endParaRPr lang="zh-TW" altLang="en-US" b="1" dirty="0">
                <a:solidFill>
                  <a:schemeClr val="bg1"/>
                </a:solidFill>
                <a:effectLst>
                  <a:outerShdw blurRad="38100" dist="38100" dir="2700000" algn="tl">
                    <a:srgbClr val="000000">
                      <a:alpha val="43137"/>
                    </a:srgbClr>
                  </a:outerShdw>
                </a:effectLst>
                <a:latin typeface="華康少女文字W5" pitchFamily="81" charset="-120"/>
                <a:ea typeface="華康少女文字W5" pitchFamily="81" charset="-120"/>
              </a:endParaRPr>
            </a:p>
          </p:txBody>
        </p:sp>
        <p:sp>
          <p:nvSpPr>
            <p:cNvPr id="16" name="矩形 15"/>
            <p:cNvSpPr/>
            <p:nvPr/>
          </p:nvSpPr>
          <p:spPr>
            <a:xfrm>
              <a:off x="7083821" y="3730804"/>
              <a:ext cx="1107996" cy="369332"/>
            </a:xfrm>
            <a:prstGeom prst="rect">
              <a:avLst/>
            </a:prstGeom>
            <a:solidFill>
              <a:srgbClr val="7030A0"/>
            </a:solidFill>
          </p:spPr>
          <p:txBody>
            <a:bodyPr wrap="none">
              <a:spAutoFit/>
            </a:bodyPr>
            <a:lstStyle/>
            <a:p>
              <a:r>
                <a:rPr lang="zh-TW" altLang="en-US" b="1" dirty="0">
                  <a:solidFill>
                    <a:schemeClr val="bg1"/>
                  </a:solidFill>
                  <a:effectLst>
                    <a:outerShdw blurRad="38100" dist="38100" dir="2700000" algn="tl">
                      <a:srgbClr val="000000">
                        <a:alpha val="43137"/>
                      </a:srgbClr>
                    </a:outerShdw>
                  </a:effectLst>
                  <a:latin typeface="華康少女文字W5" pitchFamily="81" charset="-120"/>
                  <a:ea typeface="華康少女文字W5" pitchFamily="81" charset="-120"/>
                </a:rPr>
                <a:t>地圖符號</a:t>
              </a:r>
            </a:p>
          </p:txBody>
        </p:sp>
        <p:sp>
          <p:nvSpPr>
            <p:cNvPr id="17" name="矩形 16"/>
            <p:cNvSpPr/>
            <p:nvPr/>
          </p:nvSpPr>
          <p:spPr>
            <a:xfrm>
              <a:off x="7083822" y="5884480"/>
              <a:ext cx="1188462" cy="369332"/>
            </a:xfrm>
            <a:prstGeom prst="rect">
              <a:avLst/>
            </a:prstGeom>
            <a:solidFill>
              <a:srgbClr val="FF0066"/>
            </a:solidFill>
          </p:spPr>
          <p:txBody>
            <a:bodyPr wrap="square">
              <a:spAutoFit/>
            </a:bodyPr>
            <a:lstStyle/>
            <a:p>
              <a:r>
                <a:rPr lang="zh-TW" altLang="en-US" b="1" dirty="0">
                  <a:solidFill>
                    <a:schemeClr val="bg1"/>
                  </a:solidFill>
                  <a:effectLst>
                    <a:outerShdw blurRad="38100" dist="38100" dir="2700000" algn="tl">
                      <a:srgbClr val="000000">
                        <a:alpha val="43137"/>
                      </a:srgbClr>
                    </a:outerShdw>
                  </a:effectLst>
                  <a:latin typeface="華康少女文字W5" pitchFamily="81" charset="-120"/>
                  <a:ea typeface="華康少女文字W5" pitchFamily="81" charset="-120"/>
                </a:rPr>
                <a:t>地圖圖像 </a:t>
              </a:r>
            </a:p>
          </p:txBody>
        </p:sp>
      </p:grpSp>
      <p:sp>
        <p:nvSpPr>
          <p:cNvPr id="19" name="矩形 18"/>
          <p:cNvSpPr/>
          <p:nvPr/>
        </p:nvSpPr>
        <p:spPr>
          <a:xfrm>
            <a:off x="179512" y="836712"/>
            <a:ext cx="8856984" cy="1615827"/>
          </a:xfrm>
          <a:prstGeom prst="rect">
            <a:avLst/>
          </a:prstGeom>
        </p:spPr>
        <p:txBody>
          <a:bodyPr wrap="square">
            <a:spAutoFit/>
          </a:bodyPr>
          <a:lstStyle/>
          <a:p>
            <a:pPr>
              <a:lnSpc>
                <a:spcPct val="150000"/>
              </a:lnSpc>
            </a:pPr>
            <a:r>
              <a:rPr lang="zh-TW" altLang="en-US" sz="2200" dirty="0">
                <a:latin typeface="+mj-ea"/>
                <a:ea typeface="+mj-ea"/>
              </a:rPr>
              <a:t>插畫地圖的</a:t>
            </a:r>
            <a:r>
              <a:rPr lang="zh-TW" altLang="en-US" sz="2200" dirty="0" smtClean="0">
                <a:latin typeface="+mj-ea"/>
                <a:ea typeface="+mj-ea"/>
              </a:rPr>
              <a:t>製作者具備</a:t>
            </a:r>
            <a:r>
              <a:rPr lang="zh-TW" altLang="en-US" sz="2200" dirty="0">
                <a:latin typeface="+mj-ea"/>
                <a:ea typeface="+mj-ea"/>
              </a:rPr>
              <a:t>某種程度</a:t>
            </a:r>
            <a:r>
              <a:rPr lang="zh-TW" altLang="en-US" sz="2200" dirty="0" smtClean="0">
                <a:latin typeface="+mj-ea"/>
                <a:ea typeface="+mj-ea"/>
              </a:rPr>
              <a:t>的繪畫</a:t>
            </a:r>
            <a:r>
              <a:rPr lang="zh-TW" altLang="en-US" sz="2200" dirty="0">
                <a:latin typeface="+mj-ea"/>
                <a:ea typeface="+mj-ea"/>
              </a:rPr>
              <a:t>技巧與設計規劃能力外，還</a:t>
            </a:r>
            <a:r>
              <a:rPr lang="zh-TW" altLang="en-US" sz="2200" dirty="0" smtClean="0">
                <a:latin typeface="+mj-ea"/>
                <a:ea typeface="+mj-ea"/>
              </a:rPr>
              <a:t>得仔細</a:t>
            </a:r>
            <a:r>
              <a:rPr lang="zh-TW" altLang="en-US" sz="2200" dirty="0">
                <a:latin typeface="+mj-ea"/>
                <a:ea typeface="+mj-ea"/>
              </a:rPr>
              <a:t>地了解該地圖的製作目的、</a:t>
            </a:r>
            <a:r>
              <a:rPr lang="zh-TW" altLang="en-US" sz="2200" dirty="0" smtClean="0">
                <a:latin typeface="+mj-ea"/>
                <a:ea typeface="+mj-ea"/>
              </a:rPr>
              <a:t>閱讀</a:t>
            </a:r>
            <a:r>
              <a:rPr lang="zh-TW" altLang="en-US" sz="2200" dirty="0">
                <a:latin typeface="+mj-ea"/>
                <a:ea typeface="+mj-ea"/>
              </a:rPr>
              <a:t>對象、訴求重點等等相關因素，如此</a:t>
            </a:r>
            <a:r>
              <a:rPr lang="zh-TW" altLang="en-US" sz="2200" dirty="0" smtClean="0">
                <a:latin typeface="+mj-ea"/>
                <a:ea typeface="+mj-ea"/>
              </a:rPr>
              <a:t>一來，</a:t>
            </a:r>
            <a:r>
              <a:rPr lang="zh-TW" altLang="en-US" sz="2200" dirty="0">
                <a:latin typeface="+mj-ea"/>
                <a:ea typeface="+mj-ea"/>
              </a:rPr>
              <a:t>才能精確地傳遞其中重要</a:t>
            </a:r>
            <a:r>
              <a:rPr lang="zh-TW" altLang="en-US" sz="2200" dirty="0" smtClean="0">
                <a:latin typeface="+mj-ea"/>
                <a:ea typeface="+mj-ea"/>
              </a:rPr>
              <a:t>的訊息</a:t>
            </a:r>
            <a:r>
              <a:rPr lang="zh-TW" altLang="en-US" sz="2200" dirty="0">
                <a:latin typeface="+mj-ea"/>
                <a:ea typeface="+mj-ea"/>
              </a:rPr>
              <a:t>。</a:t>
            </a:r>
          </a:p>
        </p:txBody>
      </p:sp>
      <p:sp>
        <p:nvSpPr>
          <p:cNvPr id="22" name="矩形 21"/>
          <p:cNvSpPr/>
          <p:nvPr/>
        </p:nvSpPr>
        <p:spPr>
          <a:xfrm>
            <a:off x="6593508" y="6407937"/>
            <a:ext cx="2492990" cy="307777"/>
          </a:xfrm>
          <a:prstGeom prst="rect">
            <a:avLst/>
          </a:prstGeom>
        </p:spPr>
        <p:txBody>
          <a:bodyPr wrap="none">
            <a:spAutoFit/>
          </a:bodyPr>
          <a:lstStyle/>
          <a:p>
            <a:r>
              <a:rPr lang="zh-TW" altLang="en-US" sz="1400" dirty="0">
                <a:latin typeface="+mj-ea"/>
                <a:ea typeface="+mj-ea"/>
              </a:rPr>
              <a:t>資料出處</a:t>
            </a:r>
            <a:r>
              <a:rPr lang="zh-TW" altLang="en-US" sz="1400" dirty="0" smtClean="0">
                <a:latin typeface="+mj-ea"/>
                <a:ea typeface="+mj-ea"/>
              </a:rPr>
              <a:t>：</a:t>
            </a:r>
            <a:r>
              <a:rPr lang="zh-TW" altLang="en-US" sz="1400" dirty="0">
                <a:latin typeface="+mj-ea"/>
                <a:ea typeface="+mj-ea"/>
              </a:rPr>
              <a:t>王開立</a:t>
            </a:r>
            <a:r>
              <a:rPr lang="en-US" altLang="zh-TW" sz="1400" dirty="0" smtClean="0">
                <a:latin typeface="+mj-ea"/>
                <a:ea typeface="+mj-ea"/>
              </a:rPr>
              <a:t>(2007</a:t>
            </a:r>
            <a:r>
              <a:rPr lang="en-US" altLang="zh-TW" sz="1400" dirty="0">
                <a:latin typeface="+mj-ea"/>
                <a:ea typeface="+mj-ea"/>
              </a:rPr>
              <a:t>: </a:t>
            </a:r>
            <a:r>
              <a:rPr lang="en-US" altLang="zh-TW" sz="1400" dirty="0" smtClean="0">
                <a:latin typeface="+mj-ea"/>
                <a:ea typeface="+mj-ea"/>
              </a:rPr>
              <a:t>13 </a:t>
            </a:r>
            <a:r>
              <a:rPr lang="en-US" altLang="zh-TW" sz="1400" dirty="0">
                <a:latin typeface="+mj-ea"/>
                <a:ea typeface="+mj-ea"/>
              </a:rPr>
              <a:t>)</a:t>
            </a:r>
            <a:endParaRPr lang="zh-TW" altLang="en-US" sz="1400" dirty="0">
              <a:latin typeface="+mj-ea"/>
              <a:ea typeface="+mj-ea"/>
            </a:endParaRPr>
          </a:p>
        </p:txBody>
      </p:sp>
      <p:sp>
        <p:nvSpPr>
          <p:cNvPr id="20" name="矩形 19"/>
          <p:cNvSpPr/>
          <p:nvPr/>
        </p:nvSpPr>
        <p:spPr>
          <a:xfrm>
            <a:off x="2033786" y="6320353"/>
            <a:ext cx="2646878" cy="276999"/>
          </a:xfrm>
          <a:prstGeom prst="rect">
            <a:avLst/>
          </a:prstGeom>
        </p:spPr>
        <p:txBody>
          <a:bodyPr wrap="none">
            <a:spAutoFit/>
          </a:bodyPr>
          <a:lstStyle/>
          <a:p>
            <a:r>
              <a:rPr lang="zh-TW" altLang="en-US" sz="1200" dirty="0"/>
              <a:t>插畫地圖的構成元素（張毓容／繪）</a:t>
            </a:r>
          </a:p>
        </p:txBody>
      </p:sp>
    </p:spTree>
    <p:extLst>
      <p:ext uri="{BB962C8B-B14F-4D97-AF65-F5344CB8AC3E}">
        <p14:creationId xmlns:p14="http://schemas.microsoft.com/office/powerpoint/2010/main" val="1896353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5" name="矩形 4"/>
          <p:cNvSpPr/>
          <p:nvPr/>
        </p:nvSpPr>
        <p:spPr>
          <a:xfrm>
            <a:off x="133141" y="404664"/>
            <a:ext cx="3430747" cy="523220"/>
          </a:xfrm>
          <a:prstGeom prst="rect">
            <a:avLst/>
          </a:prstGeom>
        </p:spPr>
        <p:txBody>
          <a:bodyPr wrap="none">
            <a:spAutoFit/>
          </a:bodyPr>
          <a:lstStyle/>
          <a:p>
            <a:pPr lvl="0" algn="ctr"/>
            <a:r>
              <a:rPr lang="zh-TW" altLang="en-US" sz="2800" b="1" dirty="0">
                <a:solidFill>
                  <a:srgbClr val="FF0000"/>
                </a:solidFill>
                <a:effectLst>
                  <a:outerShdw blurRad="38100" dist="38100" dir="2700000" algn="tl">
                    <a:srgbClr val="000000">
                      <a:alpha val="43137"/>
                    </a:srgbClr>
                  </a:outerShdw>
                </a:effectLst>
                <a:latin typeface="+mj-ea"/>
                <a:ea typeface="+mj-ea"/>
              </a:rPr>
              <a:t>插畫</a:t>
            </a:r>
            <a:r>
              <a:rPr lang="zh-TW" altLang="en-US" sz="2800" b="1" dirty="0" smtClean="0">
                <a:solidFill>
                  <a:srgbClr val="FF0000"/>
                </a:solidFill>
                <a:effectLst>
                  <a:outerShdw blurRad="38100" dist="38100" dir="2700000" algn="tl">
                    <a:srgbClr val="000000">
                      <a:alpha val="43137"/>
                    </a:srgbClr>
                  </a:outerShdw>
                </a:effectLst>
                <a:latin typeface="+mj-ea"/>
                <a:ea typeface="+mj-ea"/>
              </a:rPr>
              <a:t>地圖 </a:t>
            </a:r>
            <a:r>
              <a:rPr lang="en-US" altLang="zh-TW" sz="2800" b="1" dirty="0" smtClean="0">
                <a:solidFill>
                  <a:srgbClr val="FF0000"/>
                </a:solidFill>
                <a:effectLst>
                  <a:outerShdw blurRad="38100" dist="38100" dir="2700000" algn="tl">
                    <a:srgbClr val="000000">
                      <a:alpha val="43137"/>
                    </a:srgbClr>
                  </a:outerShdw>
                </a:effectLst>
                <a:latin typeface="+mj-ea"/>
                <a:ea typeface="+mj-ea"/>
              </a:rPr>
              <a:t>–</a:t>
            </a:r>
            <a:r>
              <a:rPr lang="zh-TW" altLang="en-US" sz="2800" b="1" dirty="0" smtClean="0">
                <a:solidFill>
                  <a:srgbClr val="FF0000"/>
                </a:solidFill>
                <a:effectLst>
                  <a:outerShdw blurRad="38100" dist="38100" dir="2700000" algn="tl">
                    <a:srgbClr val="000000">
                      <a:alpha val="43137"/>
                    </a:srgbClr>
                  </a:outerShdw>
                </a:effectLst>
                <a:latin typeface="+mj-ea"/>
                <a:ea typeface="+mj-ea"/>
              </a:rPr>
              <a:t> 構成要素</a:t>
            </a:r>
            <a:endParaRPr lang="zh-TW" altLang="zh-TW" sz="2100" b="1" dirty="0">
              <a:solidFill>
                <a:srgbClr val="00B0F0"/>
              </a:solidFill>
              <a:latin typeface="+mj-ea"/>
              <a:ea typeface="+mj-ea"/>
            </a:endParaRPr>
          </a:p>
        </p:txBody>
      </p:sp>
      <p:sp>
        <p:nvSpPr>
          <p:cNvPr id="22" name="矩形 21"/>
          <p:cNvSpPr/>
          <p:nvPr/>
        </p:nvSpPr>
        <p:spPr>
          <a:xfrm>
            <a:off x="2943717" y="5772374"/>
            <a:ext cx="2127505" cy="276999"/>
          </a:xfrm>
          <a:prstGeom prst="rect">
            <a:avLst/>
          </a:prstGeom>
        </p:spPr>
        <p:txBody>
          <a:bodyPr wrap="none">
            <a:spAutoFit/>
          </a:bodyPr>
          <a:lstStyle/>
          <a:p>
            <a:r>
              <a:rPr lang="zh-TW" altLang="en-US" sz="1200" dirty="0">
                <a:latin typeface="+mj-ea"/>
                <a:ea typeface="+mj-ea"/>
              </a:rPr>
              <a:t>資料出處</a:t>
            </a:r>
            <a:r>
              <a:rPr lang="zh-TW" altLang="en-US" sz="1200" dirty="0" smtClean="0">
                <a:latin typeface="+mj-ea"/>
                <a:ea typeface="+mj-ea"/>
              </a:rPr>
              <a:t>：</a:t>
            </a:r>
            <a:r>
              <a:rPr lang="zh-TW" altLang="en-US" sz="1200" dirty="0">
                <a:latin typeface="+mj-ea"/>
                <a:ea typeface="+mj-ea"/>
              </a:rPr>
              <a:t>王開立</a:t>
            </a:r>
            <a:r>
              <a:rPr lang="en-US" altLang="zh-TW" sz="1200" dirty="0" smtClean="0">
                <a:latin typeface="+mj-ea"/>
                <a:ea typeface="+mj-ea"/>
              </a:rPr>
              <a:t>(2007</a:t>
            </a:r>
            <a:r>
              <a:rPr lang="en-US" altLang="zh-TW" sz="1200" dirty="0">
                <a:latin typeface="+mj-ea"/>
                <a:ea typeface="+mj-ea"/>
              </a:rPr>
              <a:t>: </a:t>
            </a:r>
            <a:r>
              <a:rPr lang="en-US" altLang="zh-TW" sz="1200" dirty="0" smtClean="0">
                <a:latin typeface="+mj-ea"/>
                <a:ea typeface="+mj-ea"/>
              </a:rPr>
              <a:t>16)</a:t>
            </a:r>
            <a:endParaRPr lang="zh-TW" altLang="en-US" sz="1200" dirty="0">
              <a:latin typeface="+mj-ea"/>
              <a:ea typeface="+mj-ea"/>
            </a:endParaRPr>
          </a:p>
        </p:txBody>
      </p:sp>
      <p:pic>
        <p:nvPicPr>
          <p:cNvPr id="1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7858" b="67370" l="34837" r="98006"/>
                    </a14:imgEffect>
                  </a14:imgLayer>
                </a14:imgProps>
              </a:ext>
              <a:ext uri="{28A0092B-C50C-407E-A947-70E740481C1C}">
                <a14:useLocalDpi xmlns:a14="http://schemas.microsoft.com/office/drawing/2010/main" val="0"/>
              </a:ext>
            </a:extLst>
          </a:blip>
          <a:srcRect l="33405" t="26386" b="33382"/>
          <a:stretch/>
        </p:blipFill>
        <p:spPr bwMode="auto">
          <a:xfrm>
            <a:off x="395536" y="3933056"/>
            <a:ext cx="2521710" cy="1704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63144" y="1700808"/>
            <a:ext cx="8101408" cy="1477328"/>
          </a:xfrm>
          <a:prstGeom prst="rect">
            <a:avLst/>
          </a:prstGeom>
          <a:noFill/>
          <a:ln w="28575" cmpd="sng">
            <a:noFill/>
            <a:prstDash val="dashDot"/>
          </a:ln>
        </p:spPr>
        <p:txBody>
          <a:bodyPr wrap="square">
            <a:spAutoFit/>
          </a:bodyPr>
          <a:lstStyle/>
          <a:p>
            <a:pPr>
              <a:lnSpc>
                <a:spcPct val="150000"/>
              </a:lnSpc>
            </a:pPr>
            <a:r>
              <a:rPr lang="zh-TW" altLang="en-US" sz="2000" dirty="0" smtClean="0">
                <a:latin typeface="微軟正黑體" pitchFamily="34" charset="-120"/>
                <a:ea typeface="微軟正黑體" pitchFamily="34" charset="-120"/>
              </a:rPr>
              <a:t>地圖</a:t>
            </a:r>
            <a:r>
              <a:rPr lang="zh-TW" altLang="en-US" sz="2000" dirty="0">
                <a:latin typeface="微軟正黑體" pitchFamily="34" charset="-120"/>
                <a:ea typeface="微軟正黑體" pitchFamily="34" charset="-120"/>
              </a:rPr>
              <a:t>圖像</a:t>
            </a:r>
            <a:r>
              <a:rPr lang="zh-TW" altLang="en-US" sz="2000" dirty="0" smtClean="0">
                <a:latin typeface="微軟正黑體" pitchFamily="34" charset="-120"/>
                <a:ea typeface="微軟正黑體" pitchFamily="34" charset="-120"/>
              </a:rPr>
              <a:t>其實是真實</a:t>
            </a:r>
            <a:r>
              <a:rPr lang="zh-TW" altLang="en-US" sz="2000" dirty="0">
                <a:latin typeface="微軟正黑體" pitchFamily="34" charset="-120"/>
                <a:ea typeface="微軟正黑體" pitchFamily="34" charset="-120"/>
              </a:rPr>
              <a:t>建築或是設施的「縮小版」</a:t>
            </a:r>
            <a:r>
              <a:rPr lang="zh-TW" altLang="en-US" sz="2000" dirty="0" smtClean="0">
                <a:latin typeface="微軟正黑體" pitchFamily="34" charset="-120"/>
                <a:ea typeface="微軟正黑體" pitchFamily="34" charset="-120"/>
              </a:rPr>
              <a:t>，外型介於</a:t>
            </a:r>
            <a:r>
              <a:rPr lang="zh-TW" altLang="en-US" sz="2000" dirty="0">
                <a:latin typeface="微軟正黑體" pitchFamily="34" charset="-120"/>
                <a:ea typeface="微軟正黑體" pitchFamily="34" charset="-120"/>
              </a:rPr>
              <a:t>符號與照片之間</a:t>
            </a:r>
            <a:r>
              <a:rPr lang="zh-TW" altLang="en-US" sz="2000" dirty="0" smtClean="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掌握物體最大的特徵，簡化成線條單純的圖像</a:t>
            </a:r>
            <a:r>
              <a:rPr lang="zh-TW" altLang="en-US" sz="2000" dirty="0" smtClean="0">
                <a:latin typeface="微軟正黑體" pitchFamily="34" charset="-120"/>
                <a:ea typeface="微軟正黑體" pitchFamily="34" charset="-120"/>
              </a:rPr>
              <a:t>造形</a:t>
            </a:r>
            <a:r>
              <a:rPr lang="zh-TW" altLang="en-US" sz="2000" dirty="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具備</a:t>
            </a:r>
            <a:r>
              <a:rPr lang="zh-TW" altLang="en-US" sz="2000" dirty="0">
                <a:latin typeface="微軟正黑體" pitchFamily="34" charset="-120"/>
                <a:ea typeface="微軟正黑體" pitchFamily="34" charset="-120"/>
              </a:rPr>
              <a:t>「象徵」與「指示」的</a:t>
            </a:r>
            <a:r>
              <a:rPr lang="zh-TW" altLang="en-US" sz="2000" dirty="0" smtClean="0">
                <a:latin typeface="微軟正黑體" pitchFamily="34" charset="-120"/>
                <a:ea typeface="微軟正黑體" pitchFamily="34" charset="-120"/>
              </a:rPr>
              <a:t>功能</a:t>
            </a:r>
            <a:r>
              <a:rPr lang="zh-TW" altLang="en-US" sz="2000" dirty="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所以</a:t>
            </a:r>
            <a:r>
              <a:rPr lang="zh-TW" altLang="en-US" sz="2000" dirty="0">
                <a:latin typeface="微軟正黑體" pitchFamily="34" charset="-120"/>
                <a:ea typeface="微軟正黑體" pitchFamily="34" charset="-120"/>
              </a:rPr>
              <a:t>模樣上不可能和</a:t>
            </a:r>
            <a:r>
              <a:rPr lang="zh-TW" altLang="en-US" sz="2000" dirty="0" smtClean="0">
                <a:latin typeface="微軟正黑體" pitchFamily="34" charset="-120"/>
                <a:ea typeface="微軟正黑體" pitchFamily="34" charset="-120"/>
              </a:rPr>
              <a:t>原來代表</a:t>
            </a:r>
            <a:r>
              <a:rPr lang="zh-TW" altLang="en-US" sz="2000" dirty="0">
                <a:latin typeface="微軟正黑體" pitchFamily="34" charset="-120"/>
                <a:ea typeface="微軟正黑體" pitchFamily="34" charset="-120"/>
              </a:rPr>
              <a:t>的對象完全</a:t>
            </a:r>
            <a:r>
              <a:rPr lang="zh-TW" altLang="en-US" sz="2000" dirty="0" smtClean="0">
                <a:latin typeface="微軟正黑體" pitchFamily="34" charset="-120"/>
                <a:ea typeface="微軟正黑體" pitchFamily="34" charset="-120"/>
              </a:rPr>
              <a:t>相同。</a:t>
            </a:r>
            <a:endParaRPr lang="en-US" altLang="zh-TW" sz="2000" dirty="0" smtClean="0">
              <a:latin typeface="微軟正黑體" pitchFamily="34" charset="-120"/>
              <a:ea typeface="微軟正黑體" pitchFamily="34" charset="-120"/>
            </a:endParaRPr>
          </a:p>
        </p:txBody>
      </p:sp>
      <p:sp>
        <p:nvSpPr>
          <p:cNvPr id="3" name="矩形 2"/>
          <p:cNvSpPr/>
          <p:nvPr/>
        </p:nvSpPr>
        <p:spPr>
          <a:xfrm>
            <a:off x="476081" y="5772374"/>
            <a:ext cx="2492990" cy="276999"/>
          </a:xfrm>
          <a:prstGeom prst="rect">
            <a:avLst/>
          </a:prstGeom>
        </p:spPr>
        <p:txBody>
          <a:bodyPr wrap="none">
            <a:spAutoFit/>
          </a:bodyPr>
          <a:lstStyle/>
          <a:p>
            <a:r>
              <a:rPr lang="zh-TW" altLang="en-US" sz="1200" dirty="0">
                <a:latin typeface="+mj-ea"/>
                <a:ea typeface="+mj-ea"/>
              </a:rPr>
              <a:t>（楊皓鈞、楊宗翰、張庭榮／繪）</a:t>
            </a:r>
          </a:p>
        </p:txBody>
      </p:sp>
      <p:pic>
        <p:nvPicPr>
          <p:cNvPr id="2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031"/>
          <a:stretch/>
        </p:blipFill>
        <p:spPr bwMode="auto">
          <a:xfrm>
            <a:off x="3170248" y="3814835"/>
            <a:ext cx="3407834" cy="18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b="62697"/>
          <a:stretch/>
        </p:blipFill>
        <p:spPr bwMode="auto">
          <a:xfrm>
            <a:off x="6588224" y="4070551"/>
            <a:ext cx="2202679" cy="1553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257226" y="1156682"/>
            <a:ext cx="1620957" cy="523220"/>
          </a:xfrm>
          <a:prstGeom prst="rect">
            <a:avLst/>
          </a:prstGeom>
          <a:solidFill>
            <a:srgbClr val="FFC000"/>
          </a:solidFill>
        </p:spPr>
        <p:txBody>
          <a:bodyPr wrap="none">
            <a:spAutoFit/>
          </a:bodyPr>
          <a:lstStyle/>
          <a:p>
            <a:pPr algn="ctr"/>
            <a:r>
              <a:rPr lang="zh-TW" altLang="en-US"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圖像</a:t>
            </a:r>
            <a:r>
              <a:rPr lang="zh-TW" altLang="en-US" sz="28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風格</a:t>
            </a:r>
            <a:endParaRPr lang="zh-TW" altLang="en-US" sz="280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14913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5" name="矩形 4"/>
          <p:cNvSpPr/>
          <p:nvPr/>
        </p:nvSpPr>
        <p:spPr>
          <a:xfrm>
            <a:off x="133141" y="404664"/>
            <a:ext cx="3430747" cy="523220"/>
          </a:xfrm>
          <a:prstGeom prst="rect">
            <a:avLst/>
          </a:prstGeom>
        </p:spPr>
        <p:txBody>
          <a:bodyPr wrap="none">
            <a:spAutoFit/>
          </a:bodyPr>
          <a:lstStyle/>
          <a:p>
            <a:pPr lvl="0" algn="ctr"/>
            <a:r>
              <a:rPr lang="zh-TW" altLang="en-US" sz="2800" b="1" dirty="0">
                <a:solidFill>
                  <a:srgbClr val="FF0000"/>
                </a:solidFill>
                <a:effectLst>
                  <a:outerShdw blurRad="38100" dist="38100" dir="2700000" algn="tl">
                    <a:srgbClr val="000000">
                      <a:alpha val="43137"/>
                    </a:srgbClr>
                  </a:outerShdw>
                </a:effectLst>
                <a:latin typeface="+mj-ea"/>
                <a:ea typeface="+mj-ea"/>
              </a:rPr>
              <a:t>插畫</a:t>
            </a:r>
            <a:r>
              <a:rPr lang="zh-TW" altLang="en-US" sz="2800" b="1" dirty="0" smtClean="0">
                <a:solidFill>
                  <a:srgbClr val="FF0000"/>
                </a:solidFill>
                <a:effectLst>
                  <a:outerShdw blurRad="38100" dist="38100" dir="2700000" algn="tl">
                    <a:srgbClr val="000000">
                      <a:alpha val="43137"/>
                    </a:srgbClr>
                  </a:outerShdw>
                </a:effectLst>
                <a:latin typeface="+mj-ea"/>
                <a:ea typeface="+mj-ea"/>
              </a:rPr>
              <a:t>地圖 </a:t>
            </a:r>
            <a:r>
              <a:rPr lang="en-US" altLang="zh-TW" sz="2800" b="1" dirty="0" smtClean="0">
                <a:solidFill>
                  <a:srgbClr val="FF0000"/>
                </a:solidFill>
                <a:effectLst>
                  <a:outerShdw blurRad="38100" dist="38100" dir="2700000" algn="tl">
                    <a:srgbClr val="000000">
                      <a:alpha val="43137"/>
                    </a:srgbClr>
                  </a:outerShdw>
                </a:effectLst>
                <a:latin typeface="+mj-ea"/>
                <a:ea typeface="+mj-ea"/>
              </a:rPr>
              <a:t>–</a:t>
            </a:r>
            <a:r>
              <a:rPr lang="zh-TW" altLang="en-US" sz="2800" b="1" dirty="0" smtClean="0">
                <a:solidFill>
                  <a:srgbClr val="FF0000"/>
                </a:solidFill>
                <a:effectLst>
                  <a:outerShdw blurRad="38100" dist="38100" dir="2700000" algn="tl">
                    <a:srgbClr val="000000">
                      <a:alpha val="43137"/>
                    </a:srgbClr>
                  </a:outerShdw>
                </a:effectLst>
                <a:latin typeface="+mj-ea"/>
                <a:ea typeface="+mj-ea"/>
              </a:rPr>
              <a:t> 構成要素</a:t>
            </a:r>
            <a:endParaRPr lang="zh-TW" altLang="zh-TW" sz="2100" b="1" dirty="0">
              <a:solidFill>
                <a:srgbClr val="00B0F0"/>
              </a:solidFill>
              <a:latin typeface="+mj-ea"/>
              <a:ea typeface="+mj-ea"/>
            </a:endParaRPr>
          </a:p>
        </p:txBody>
      </p:sp>
      <p:sp>
        <p:nvSpPr>
          <p:cNvPr id="22" name="矩形 21"/>
          <p:cNvSpPr/>
          <p:nvPr/>
        </p:nvSpPr>
        <p:spPr>
          <a:xfrm>
            <a:off x="6588224" y="6580799"/>
            <a:ext cx="2557110" cy="276999"/>
          </a:xfrm>
          <a:prstGeom prst="rect">
            <a:avLst/>
          </a:prstGeom>
        </p:spPr>
        <p:txBody>
          <a:bodyPr wrap="none">
            <a:spAutoFit/>
          </a:bodyPr>
          <a:lstStyle/>
          <a:p>
            <a:r>
              <a:rPr lang="zh-TW" altLang="en-US" sz="1200" dirty="0">
                <a:latin typeface="+mj-ea"/>
                <a:ea typeface="+mj-ea"/>
              </a:rPr>
              <a:t>資料出處</a:t>
            </a:r>
            <a:r>
              <a:rPr lang="zh-TW" altLang="en-US" sz="1200" dirty="0" smtClean="0">
                <a:latin typeface="+mj-ea"/>
                <a:ea typeface="+mj-ea"/>
              </a:rPr>
              <a:t>：</a:t>
            </a:r>
            <a:r>
              <a:rPr lang="zh-TW" altLang="en-US" sz="1200" dirty="0">
                <a:latin typeface="+mj-ea"/>
                <a:ea typeface="+mj-ea"/>
              </a:rPr>
              <a:t>王開立</a:t>
            </a:r>
            <a:r>
              <a:rPr lang="en-US" altLang="zh-TW" sz="1200" dirty="0" smtClean="0">
                <a:latin typeface="+mj-ea"/>
                <a:ea typeface="+mj-ea"/>
              </a:rPr>
              <a:t>(2007</a:t>
            </a:r>
            <a:r>
              <a:rPr lang="en-US" altLang="zh-TW" sz="1200" dirty="0">
                <a:latin typeface="+mj-ea"/>
                <a:ea typeface="+mj-ea"/>
              </a:rPr>
              <a:t>: </a:t>
            </a:r>
            <a:r>
              <a:rPr lang="en-US" altLang="zh-TW" sz="1200" dirty="0" smtClean="0">
                <a:latin typeface="+mj-ea"/>
                <a:ea typeface="+mj-ea"/>
              </a:rPr>
              <a:t>37.38.39)</a:t>
            </a:r>
            <a:endParaRPr lang="zh-TW" altLang="en-US" sz="1200" dirty="0">
              <a:latin typeface="+mj-ea"/>
              <a:ea typeface="+mj-ea"/>
            </a:endParaRPr>
          </a:p>
        </p:txBody>
      </p:sp>
      <p:sp>
        <p:nvSpPr>
          <p:cNvPr id="6" name="矩形 5"/>
          <p:cNvSpPr/>
          <p:nvPr/>
        </p:nvSpPr>
        <p:spPr>
          <a:xfrm>
            <a:off x="285781" y="1724684"/>
            <a:ext cx="3278108" cy="3139321"/>
          </a:xfrm>
          <a:prstGeom prst="rect">
            <a:avLst/>
          </a:prstGeom>
        </p:spPr>
        <p:txBody>
          <a:bodyPr wrap="square">
            <a:spAutoFit/>
          </a:bodyPr>
          <a:lstStyle/>
          <a:p>
            <a:pPr>
              <a:lnSpc>
                <a:spcPct val="150000"/>
              </a:lnSpc>
            </a:pPr>
            <a:r>
              <a:rPr lang="zh-TW" altLang="en-US" sz="2200" dirty="0" smtClean="0">
                <a:latin typeface="微軟正黑體" pitchFamily="34" charset="-120"/>
                <a:ea typeface="微軟正黑體" pitchFamily="34" charset="-120"/>
              </a:rPr>
              <a:t>地圖製作者</a:t>
            </a:r>
            <a:r>
              <a:rPr lang="zh-TW" altLang="en-US" sz="2200" dirty="0">
                <a:latin typeface="微軟正黑體" pitchFamily="34" charset="-120"/>
                <a:ea typeface="微軟正黑體" pitchFamily="34" charset="-120"/>
              </a:rPr>
              <a:t>採取如同攝影般的透視手法來進行</a:t>
            </a:r>
            <a:r>
              <a:rPr lang="zh-TW" altLang="en-US" sz="2200" dirty="0" smtClean="0">
                <a:latin typeface="微軟正黑體" pitchFamily="34" charset="-120"/>
                <a:ea typeface="微軟正黑體" pitchFamily="34" charset="-120"/>
              </a:rPr>
              <a:t>構圖</a:t>
            </a:r>
            <a:endParaRPr lang="en-US" altLang="zh-TW" sz="2200" dirty="0" smtClean="0">
              <a:latin typeface="微軟正黑體" pitchFamily="34" charset="-120"/>
              <a:ea typeface="微軟正黑體" pitchFamily="34" charset="-120"/>
            </a:endParaRPr>
          </a:p>
          <a:p>
            <a:pPr>
              <a:lnSpc>
                <a:spcPct val="150000"/>
              </a:lnSpc>
            </a:pPr>
            <a:r>
              <a:rPr lang="zh-TW" altLang="en-US" sz="2200" dirty="0" smtClean="0">
                <a:latin typeface="微軟正黑體" pitchFamily="34" charset="-120"/>
                <a:ea typeface="微軟正黑體" pitchFamily="34" charset="-120"/>
              </a:rPr>
              <a:t>，物件</a:t>
            </a:r>
            <a:r>
              <a:rPr lang="zh-TW" altLang="en-US" sz="2200" dirty="0">
                <a:latin typeface="微軟正黑體" pitchFamily="34" charset="-120"/>
                <a:ea typeface="微軟正黑體" pitchFamily="34" charset="-120"/>
              </a:rPr>
              <a:t>呈現出更加寫實的視覺效果</a:t>
            </a:r>
            <a:r>
              <a:rPr lang="zh-TW" altLang="en-US" sz="2200" dirty="0" smtClean="0">
                <a:latin typeface="微軟正黑體" pitchFamily="34" charset="-120"/>
                <a:ea typeface="微軟正黑體" pitchFamily="34" charset="-120"/>
              </a:rPr>
              <a:t>，同時加上光</a:t>
            </a:r>
            <a:r>
              <a:rPr lang="zh-TW" altLang="en-US" sz="2200" dirty="0">
                <a:latin typeface="微軟正黑體" pitchFamily="34" charset="-120"/>
                <a:ea typeface="微軟正黑體" pitchFamily="34" charset="-120"/>
              </a:rPr>
              <a:t>影</a:t>
            </a:r>
            <a:r>
              <a:rPr lang="zh-TW" altLang="en-US" sz="2200" dirty="0" smtClean="0">
                <a:latin typeface="微軟正黑體" pitchFamily="34" charset="-120"/>
                <a:ea typeface="微軟正黑體" pitchFamily="34" charset="-120"/>
              </a:rPr>
              <a:t>效果，</a:t>
            </a:r>
            <a:r>
              <a:rPr lang="zh-TW" altLang="en-US" sz="2200" dirty="0">
                <a:latin typeface="微軟正黑體" pitchFamily="34" charset="-120"/>
                <a:ea typeface="微軟正黑體" pitchFamily="34" charset="-120"/>
              </a:rPr>
              <a:t>出現最接近真實視覺經驗的立體感。</a:t>
            </a:r>
          </a:p>
        </p:txBody>
      </p:sp>
      <p:grpSp>
        <p:nvGrpSpPr>
          <p:cNvPr id="7" name="群組 6"/>
          <p:cNvGrpSpPr/>
          <p:nvPr/>
        </p:nvGrpSpPr>
        <p:grpSpPr>
          <a:xfrm>
            <a:off x="3779912" y="1103590"/>
            <a:ext cx="2228589" cy="1605329"/>
            <a:chOff x="643905" y="4221088"/>
            <a:chExt cx="2404096" cy="1331987"/>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013" t="9304" r="53669" b="4640"/>
            <a:stretch/>
          </p:blipFill>
          <p:spPr bwMode="auto">
            <a:xfrm>
              <a:off x="1533525" y="4221088"/>
              <a:ext cx="1514476" cy="13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4" t="13661" r="82620" b="24184"/>
            <a:stretch/>
          </p:blipFill>
          <p:spPr bwMode="auto">
            <a:xfrm>
              <a:off x="643905" y="4591050"/>
              <a:ext cx="923925"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群組 7"/>
          <p:cNvGrpSpPr/>
          <p:nvPr/>
        </p:nvGrpSpPr>
        <p:grpSpPr>
          <a:xfrm>
            <a:off x="6283747" y="1200122"/>
            <a:ext cx="2602020" cy="1508797"/>
            <a:chOff x="3090439" y="4095154"/>
            <a:chExt cx="2774454" cy="1466304"/>
          </a:xfrm>
        </p:grpSpPr>
        <p:pic>
          <p:nvPicPr>
            <p:cNvPr id="2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278" t="27007" r="27867" b="29301"/>
            <a:stretch/>
          </p:blipFill>
          <p:spPr bwMode="auto">
            <a:xfrm>
              <a:off x="3090439" y="4576166"/>
              <a:ext cx="1200150" cy="67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179" t="5266" r="1"/>
            <a:stretch/>
          </p:blipFill>
          <p:spPr bwMode="auto">
            <a:xfrm>
              <a:off x="4321446" y="4095154"/>
              <a:ext cx="1543447" cy="146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群組 10"/>
          <p:cNvGrpSpPr/>
          <p:nvPr/>
        </p:nvGrpSpPr>
        <p:grpSpPr>
          <a:xfrm>
            <a:off x="3778778" y="4139789"/>
            <a:ext cx="2503834" cy="1542022"/>
            <a:chOff x="5100861" y="4296183"/>
            <a:chExt cx="2495475" cy="1216293"/>
          </a:xfrm>
        </p:grpSpPr>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042" t="6330"/>
            <a:stretch/>
          </p:blipFill>
          <p:spPr bwMode="auto">
            <a:xfrm>
              <a:off x="5938664" y="4296183"/>
              <a:ext cx="1657672" cy="117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35" r="65706" b="16852"/>
            <a:stretch/>
          </p:blipFill>
          <p:spPr bwMode="auto">
            <a:xfrm>
              <a:off x="5100861" y="4616530"/>
              <a:ext cx="932574" cy="89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矩形 25"/>
          <p:cNvSpPr/>
          <p:nvPr/>
        </p:nvSpPr>
        <p:spPr>
          <a:xfrm>
            <a:off x="285780" y="1068164"/>
            <a:ext cx="1261884" cy="523220"/>
          </a:xfrm>
          <a:prstGeom prst="rect">
            <a:avLst/>
          </a:prstGeom>
          <a:solidFill>
            <a:srgbClr val="FFC000"/>
          </a:solidFill>
        </p:spPr>
        <p:txBody>
          <a:bodyPr wrap="none">
            <a:spAutoFit/>
          </a:bodyPr>
          <a:lstStyle/>
          <a:p>
            <a:pPr algn="ctr"/>
            <a:r>
              <a:rPr lang="zh-TW" altLang="en-US"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透視法</a:t>
            </a:r>
          </a:p>
        </p:txBody>
      </p:sp>
      <p:grpSp>
        <p:nvGrpSpPr>
          <p:cNvPr id="10" name="群組 9"/>
          <p:cNvGrpSpPr/>
          <p:nvPr/>
        </p:nvGrpSpPr>
        <p:grpSpPr>
          <a:xfrm>
            <a:off x="6538512" y="3995773"/>
            <a:ext cx="2361694" cy="1686038"/>
            <a:chOff x="4372691" y="5317901"/>
            <a:chExt cx="2683397" cy="1639887"/>
          </a:xfrm>
        </p:grpSpPr>
        <p:pic>
          <p:nvPicPr>
            <p:cNvPr id="307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704" r="65350" b="14243"/>
            <a:stretch/>
          </p:blipFill>
          <p:spPr bwMode="auto">
            <a:xfrm>
              <a:off x="4372691" y="5833838"/>
              <a:ext cx="94225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973"/>
            <a:stretch/>
          </p:blipFill>
          <p:spPr bwMode="auto">
            <a:xfrm>
              <a:off x="5314950" y="5317901"/>
              <a:ext cx="1741138"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矩形 8"/>
          <p:cNvSpPr/>
          <p:nvPr/>
        </p:nvSpPr>
        <p:spPr>
          <a:xfrm>
            <a:off x="6934529" y="5803053"/>
            <a:ext cx="1569660" cy="369332"/>
          </a:xfrm>
          <a:prstGeom prst="rect">
            <a:avLst/>
          </a:prstGeom>
        </p:spPr>
        <p:txBody>
          <a:bodyPr wrap="none">
            <a:spAutoFit/>
          </a:bodyPr>
          <a:lstStyle/>
          <a:p>
            <a:r>
              <a:rPr lang="zh-TW" altLang="en-US" dirty="0"/>
              <a:t>斜投影表現法</a:t>
            </a:r>
          </a:p>
        </p:txBody>
      </p:sp>
      <p:sp>
        <p:nvSpPr>
          <p:cNvPr id="14" name="矩形 13"/>
          <p:cNvSpPr/>
          <p:nvPr/>
        </p:nvSpPr>
        <p:spPr>
          <a:xfrm>
            <a:off x="4130449" y="5803053"/>
            <a:ext cx="1800493" cy="369332"/>
          </a:xfrm>
          <a:prstGeom prst="rect">
            <a:avLst/>
          </a:prstGeom>
        </p:spPr>
        <p:txBody>
          <a:bodyPr wrap="none">
            <a:spAutoFit/>
          </a:bodyPr>
          <a:lstStyle/>
          <a:p>
            <a:r>
              <a:rPr lang="zh-TW" altLang="en-US" dirty="0"/>
              <a:t>垂直投影表現法</a:t>
            </a:r>
          </a:p>
        </p:txBody>
      </p:sp>
      <p:sp>
        <p:nvSpPr>
          <p:cNvPr id="15" name="矩形 14"/>
          <p:cNvSpPr/>
          <p:nvPr/>
        </p:nvSpPr>
        <p:spPr>
          <a:xfrm>
            <a:off x="6684511" y="2870514"/>
            <a:ext cx="1800493" cy="369332"/>
          </a:xfrm>
          <a:prstGeom prst="rect">
            <a:avLst/>
          </a:prstGeom>
        </p:spPr>
        <p:txBody>
          <a:bodyPr wrap="none">
            <a:spAutoFit/>
          </a:bodyPr>
          <a:lstStyle/>
          <a:p>
            <a:r>
              <a:rPr lang="zh-TW" altLang="en-US" dirty="0" smtClean="0"/>
              <a:t>兩點透視表現法</a:t>
            </a:r>
            <a:endParaRPr lang="zh-TW" altLang="en-US" dirty="0"/>
          </a:p>
        </p:txBody>
      </p:sp>
      <p:sp>
        <p:nvSpPr>
          <p:cNvPr id="16" name="矩形 15"/>
          <p:cNvSpPr/>
          <p:nvPr/>
        </p:nvSpPr>
        <p:spPr>
          <a:xfrm>
            <a:off x="3993960" y="2870514"/>
            <a:ext cx="1800493" cy="369332"/>
          </a:xfrm>
          <a:prstGeom prst="rect">
            <a:avLst/>
          </a:prstGeom>
        </p:spPr>
        <p:txBody>
          <a:bodyPr wrap="none">
            <a:spAutoFit/>
          </a:bodyPr>
          <a:lstStyle/>
          <a:p>
            <a:r>
              <a:rPr lang="zh-TW" altLang="en-US" dirty="0"/>
              <a:t>一點透視表現法</a:t>
            </a:r>
          </a:p>
        </p:txBody>
      </p:sp>
    </p:spTree>
    <p:extLst>
      <p:ext uri="{BB962C8B-B14F-4D97-AF65-F5344CB8AC3E}">
        <p14:creationId xmlns:p14="http://schemas.microsoft.com/office/powerpoint/2010/main" val="644077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904滑稽歐亞地圖"/>
          <p:cNvPicPr>
            <a:picLocks noChangeAspect="1" noChangeArrowheads="1"/>
          </p:cNvPicPr>
          <p:nvPr/>
        </p:nvPicPr>
        <p:blipFill>
          <a:blip r:embed="rId3" cstate="print"/>
          <a:srcRect/>
          <a:stretch>
            <a:fillRect/>
          </a:stretch>
        </p:blipFill>
        <p:spPr bwMode="auto">
          <a:xfrm>
            <a:off x="4391590" y="364275"/>
            <a:ext cx="4669456" cy="3784805"/>
          </a:xfrm>
          <a:prstGeom prst="rect">
            <a:avLst/>
          </a:prstGeom>
          <a:ln>
            <a:noFill/>
          </a:ln>
          <a:effectLst>
            <a:outerShdw blurRad="292100" dist="139700" dir="2700000" algn="tl" rotWithShape="0">
              <a:srgbClr val="333333">
                <a:alpha val="65000"/>
              </a:srgbClr>
            </a:outerShdw>
          </a:effectLst>
        </p:spPr>
      </p:pic>
      <p:sp>
        <p:nvSpPr>
          <p:cNvPr id="5" name="Rectangle 6"/>
          <p:cNvSpPr>
            <a:spLocks noChangeArrowheads="1"/>
          </p:cNvSpPr>
          <p:nvPr/>
        </p:nvSpPr>
        <p:spPr bwMode="auto">
          <a:xfrm>
            <a:off x="-2783" y="404664"/>
            <a:ext cx="4286751" cy="523220"/>
          </a:xfrm>
          <a:prstGeom prst="rect">
            <a:avLst/>
          </a:prstGeom>
          <a:noFill/>
          <a:ln>
            <a:noFill/>
          </a:ln>
          <a:effectLst/>
          <a:scene3d>
            <a:camera prst="orthographicFront"/>
            <a:lightRig rig="threePt" dir="t"/>
          </a:scene3d>
          <a:sp3d>
            <a:bevelT w="114300" prst="artDeco"/>
          </a:sp3d>
          <a:extLst/>
        </p:spPr>
        <p:txBody>
          <a:bodyPr wrap="none">
            <a:spAutoFit/>
          </a:bodyPr>
          <a:lstStyle/>
          <a:p>
            <a:pPr lvl="0"/>
            <a:r>
              <a:rPr lang="zh-TW" altLang="zh-TW" sz="2800" b="1" dirty="0" smtClean="0">
                <a:solidFill>
                  <a:srgbClr val="FF0000"/>
                </a:solidFill>
                <a:effectLst>
                  <a:outerShdw blurRad="38100" dist="38100" dir="2700000" algn="tl">
                    <a:srgbClr val="000000">
                      <a:alpha val="43137"/>
                    </a:srgbClr>
                  </a:outerShdw>
                </a:effectLst>
                <a:latin typeface="+mj-ea"/>
                <a:ea typeface="+mj-ea"/>
              </a:rPr>
              <a:t>老地圖新釋義</a:t>
            </a:r>
            <a:r>
              <a:rPr lang="en-US" altLang="zh-TW" b="1" dirty="0">
                <a:solidFill>
                  <a:srgbClr val="53548A">
                    <a:lumMod val="75000"/>
                  </a:srgbClr>
                </a:solidFill>
                <a:latin typeface="微軟正黑體"/>
                <a:ea typeface="微軟正黑體"/>
              </a:rPr>
              <a:t>-</a:t>
            </a:r>
            <a:r>
              <a:rPr lang="zh-TW" altLang="en-US" b="1" dirty="0" smtClean="0">
                <a:solidFill>
                  <a:srgbClr val="53548A">
                    <a:lumMod val="75000"/>
                  </a:srgbClr>
                </a:solidFill>
                <a:latin typeface="微軟正黑體"/>
                <a:ea typeface="微軟正黑體"/>
              </a:rPr>
              <a:t>地圖</a:t>
            </a:r>
            <a:r>
              <a:rPr lang="zh-TW" altLang="en-US" b="1" dirty="0">
                <a:solidFill>
                  <a:srgbClr val="53548A">
                    <a:lumMod val="75000"/>
                  </a:srgbClr>
                </a:solidFill>
                <a:latin typeface="微軟正黑體"/>
                <a:ea typeface="微軟正黑體"/>
              </a:rPr>
              <a:t>中的警</a:t>
            </a:r>
            <a:r>
              <a:rPr lang="zh-TW" altLang="en-US" b="1" dirty="0" smtClean="0">
                <a:solidFill>
                  <a:srgbClr val="53548A">
                    <a:lumMod val="75000"/>
                  </a:srgbClr>
                </a:solidFill>
                <a:latin typeface="微軟正黑體"/>
                <a:ea typeface="微軟正黑體"/>
              </a:rPr>
              <a:t>示意味</a:t>
            </a:r>
            <a:endParaRPr lang="zh-TW" altLang="en-US" b="1" dirty="0">
              <a:solidFill>
                <a:srgbClr val="53548A">
                  <a:lumMod val="75000"/>
                </a:srgbClr>
              </a:solidFill>
              <a:latin typeface="微軟正黑體"/>
              <a:ea typeface="微軟正黑體"/>
            </a:endParaRPr>
          </a:p>
        </p:txBody>
      </p:sp>
      <p:sp>
        <p:nvSpPr>
          <p:cNvPr id="7" name="Rectangle 3"/>
          <p:cNvSpPr>
            <a:spLocks noChangeArrowheads="1"/>
          </p:cNvSpPr>
          <p:nvPr/>
        </p:nvSpPr>
        <p:spPr bwMode="auto">
          <a:xfrm>
            <a:off x="5868144" y="4221088"/>
            <a:ext cx="3384376" cy="338554"/>
          </a:xfrm>
          <a:prstGeom prst="rect">
            <a:avLst/>
          </a:prstGeom>
          <a:noFill/>
          <a:ln w="9525">
            <a:noFill/>
            <a:miter lim="800000"/>
            <a:headEnd/>
            <a:tailEnd/>
          </a:ln>
        </p:spPr>
        <p:txBody>
          <a:bodyPr wrap="square">
            <a:spAutoFit/>
          </a:bodyPr>
          <a:lstStyle/>
          <a:p>
            <a:r>
              <a:rPr lang="en-US" altLang="zh-TW" sz="1600" dirty="0">
                <a:solidFill>
                  <a:schemeClr val="accent6">
                    <a:lumMod val="75000"/>
                  </a:schemeClr>
                </a:solidFill>
                <a:latin typeface="+mj-ea"/>
                <a:ea typeface="+mj-ea"/>
              </a:rPr>
              <a:t>1904 </a:t>
            </a:r>
            <a:r>
              <a:rPr lang="zh-TW" altLang="en-US" sz="1600" dirty="0">
                <a:solidFill>
                  <a:schemeClr val="accent6">
                    <a:lumMod val="75000"/>
                  </a:schemeClr>
                </a:solidFill>
                <a:latin typeface="+mj-ea"/>
                <a:ea typeface="+mj-ea"/>
              </a:rPr>
              <a:t>滑稽歐亞</a:t>
            </a:r>
            <a:r>
              <a:rPr lang="zh-TW" altLang="en-US" sz="1600" dirty="0" smtClean="0">
                <a:solidFill>
                  <a:schemeClr val="accent6">
                    <a:lumMod val="75000"/>
                  </a:schemeClr>
                </a:solidFill>
                <a:latin typeface="+mj-ea"/>
                <a:ea typeface="+mj-ea"/>
              </a:rPr>
              <a:t>地圖  日本明治</a:t>
            </a:r>
            <a:r>
              <a:rPr lang="en-US" altLang="zh-TW" sz="1600" dirty="0" smtClean="0">
                <a:solidFill>
                  <a:schemeClr val="accent6">
                    <a:lumMod val="75000"/>
                  </a:schemeClr>
                </a:solidFill>
                <a:latin typeface="+mj-ea"/>
                <a:ea typeface="+mj-ea"/>
              </a:rPr>
              <a:t>37</a:t>
            </a:r>
            <a:r>
              <a:rPr lang="zh-TW" altLang="en-US" sz="1600" dirty="0" smtClean="0">
                <a:solidFill>
                  <a:schemeClr val="accent6">
                    <a:lumMod val="75000"/>
                  </a:schemeClr>
                </a:solidFill>
                <a:latin typeface="+mj-ea"/>
                <a:ea typeface="+mj-ea"/>
              </a:rPr>
              <a:t>年</a:t>
            </a:r>
            <a:endParaRPr lang="zh-TW" altLang="en-US" sz="1600" dirty="0">
              <a:solidFill>
                <a:schemeClr val="accent6">
                  <a:lumMod val="75000"/>
                </a:schemeClr>
              </a:solidFill>
              <a:latin typeface="+mj-ea"/>
              <a:ea typeface="+mj-ea"/>
            </a:endParaRPr>
          </a:p>
        </p:txBody>
      </p:sp>
      <p:sp>
        <p:nvSpPr>
          <p:cNvPr id="10" name="文字方塊 9"/>
          <p:cNvSpPr txBox="1"/>
          <p:nvPr/>
        </p:nvSpPr>
        <p:spPr>
          <a:xfrm>
            <a:off x="0" y="44624"/>
            <a:ext cx="1403648" cy="369332"/>
          </a:xfrm>
          <a:prstGeom prst="rect">
            <a:avLst/>
          </a:prstGeom>
          <a:noFill/>
        </p:spPr>
        <p:txBody>
          <a:bodyPr wrap="square" rtlCol="0">
            <a:spAutoFit/>
          </a:bodyPr>
          <a:lstStyle/>
          <a:p>
            <a:r>
              <a:rPr lang="zh-TW" altLang="zh-TW" dirty="0">
                <a:solidFill>
                  <a:schemeClr val="bg1"/>
                </a:solidFill>
                <a:latin typeface="Adobe 繁黑體 Std B" pitchFamily="34" charset="-120"/>
                <a:ea typeface="Adobe 繁黑體 Std B" pitchFamily="34" charset="-120"/>
              </a:rPr>
              <a:t>地圖</a:t>
            </a:r>
            <a:r>
              <a:rPr lang="zh-TW" altLang="zh-TW" dirty="0" smtClean="0">
                <a:solidFill>
                  <a:schemeClr val="bg1"/>
                </a:solidFill>
                <a:latin typeface="Adobe 繁黑體 Std B" pitchFamily="34" charset="-120"/>
                <a:ea typeface="Adobe 繁黑體 Std B" pitchFamily="34" charset="-120"/>
              </a:rPr>
              <a:t>大觀園</a:t>
            </a:r>
            <a:endParaRPr lang="zh-TW" altLang="zh-TW" dirty="0">
              <a:solidFill>
                <a:schemeClr val="bg1"/>
              </a:solidFill>
              <a:latin typeface="Adobe 繁黑體 Std B" pitchFamily="34" charset="-120"/>
              <a:ea typeface="Adobe 繁黑體 Std B" pitchFamily="34" charset="-120"/>
            </a:endParaRPr>
          </a:p>
        </p:txBody>
      </p:sp>
      <p:sp>
        <p:nvSpPr>
          <p:cNvPr id="12" name="矩形 11"/>
          <p:cNvSpPr/>
          <p:nvPr/>
        </p:nvSpPr>
        <p:spPr>
          <a:xfrm>
            <a:off x="-36512" y="841401"/>
            <a:ext cx="4572000" cy="553998"/>
          </a:xfrm>
          <a:prstGeom prst="rect">
            <a:avLst/>
          </a:prstGeom>
        </p:spPr>
        <p:txBody>
          <a:bodyPr>
            <a:spAutoFit/>
          </a:bodyPr>
          <a:lstStyle/>
          <a:p>
            <a:pPr>
              <a:lnSpc>
                <a:spcPct val="150000"/>
              </a:lnSpc>
            </a:pPr>
            <a:r>
              <a:rPr lang="en-US" altLang="zh-TW" sz="2000" b="1" dirty="0">
                <a:solidFill>
                  <a:srgbClr val="00B050"/>
                </a:solidFill>
                <a:latin typeface="+mj-ea"/>
                <a:ea typeface="+mj-ea"/>
              </a:rPr>
              <a:t>Q</a:t>
            </a:r>
            <a:r>
              <a:rPr lang="zh-TW" altLang="en-US" sz="2000" b="1" dirty="0" smtClean="0">
                <a:solidFill>
                  <a:srgbClr val="00B050"/>
                </a:solidFill>
                <a:latin typeface="+mj-ea"/>
                <a:ea typeface="+mj-ea"/>
              </a:rPr>
              <a:t>：</a:t>
            </a:r>
            <a:r>
              <a:rPr lang="zh-TW" altLang="en-US" sz="2000" b="1" dirty="0">
                <a:solidFill>
                  <a:srgbClr val="00B050"/>
                </a:solidFill>
                <a:latin typeface="+mj-ea"/>
                <a:ea typeface="+mj-ea"/>
              </a:rPr>
              <a:t>圖</a:t>
            </a:r>
            <a:r>
              <a:rPr lang="zh-TW" altLang="en-US" sz="2000" b="1" dirty="0" smtClean="0">
                <a:solidFill>
                  <a:srgbClr val="00B050"/>
                </a:solidFill>
                <a:latin typeface="+mj-ea"/>
                <a:ea typeface="+mj-ea"/>
              </a:rPr>
              <a:t>中的大章魚是哪一國</a:t>
            </a:r>
            <a:r>
              <a:rPr lang="en-US" altLang="zh-TW" sz="2000" b="1" dirty="0" smtClean="0">
                <a:solidFill>
                  <a:srgbClr val="00B050"/>
                </a:solidFill>
                <a:latin typeface="+mj-ea"/>
                <a:ea typeface="+mj-ea"/>
              </a:rPr>
              <a:t>?</a:t>
            </a:r>
            <a:endParaRPr lang="en-US" altLang="zh-TW" sz="2000" b="1" dirty="0">
              <a:solidFill>
                <a:srgbClr val="00B050"/>
              </a:solidFill>
              <a:latin typeface="+mj-ea"/>
              <a:ea typeface="+mj-ea"/>
            </a:endParaRPr>
          </a:p>
        </p:txBody>
      </p:sp>
      <p:sp>
        <p:nvSpPr>
          <p:cNvPr id="13" name="矩形 12"/>
          <p:cNvSpPr/>
          <p:nvPr/>
        </p:nvSpPr>
        <p:spPr>
          <a:xfrm>
            <a:off x="-18109" y="1268760"/>
            <a:ext cx="9079155" cy="5724644"/>
          </a:xfrm>
          <a:prstGeom prst="rect">
            <a:avLst/>
          </a:prstGeom>
        </p:spPr>
        <p:txBody>
          <a:bodyPr wrap="square">
            <a:spAutoFit/>
          </a:bodyPr>
          <a:lstStyle/>
          <a:p>
            <a:pPr>
              <a:lnSpc>
                <a:spcPct val="150000"/>
              </a:lnSpc>
            </a:pPr>
            <a:r>
              <a:rPr lang="en-US" altLang="zh-TW" sz="2000" b="1" dirty="0">
                <a:solidFill>
                  <a:srgbClr val="FF6600"/>
                </a:solidFill>
                <a:latin typeface="+mj-ea"/>
                <a:ea typeface="+mj-ea"/>
              </a:rPr>
              <a:t>A</a:t>
            </a:r>
            <a:r>
              <a:rPr lang="zh-TW" altLang="en-US" sz="2000" b="1" dirty="0">
                <a:solidFill>
                  <a:srgbClr val="FF6600"/>
                </a:solidFill>
                <a:latin typeface="+mj-ea"/>
                <a:ea typeface="+mj-ea"/>
              </a:rPr>
              <a:t>：</a:t>
            </a:r>
            <a:r>
              <a:rPr lang="zh-TW" altLang="en-US" sz="2400" b="1" dirty="0">
                <a:solidFill>
                  <a:srgbClr val="FF6600"/>
                </a:solidFill>
                <a:latin typeface="+mj-ea"/>
                <a:ea typeface="+mj-ea"/>
              </a:rPr>
              <a:t>俄羅斯</a:t>
            </a:r>
            <a:r>
              <a:rPr lang="zh-TW" altLang="en-US" sz="2400" b="1" dirty="0" smtClean="0">
                <a:solidFill>
                  <a:srgbClr val="FF6600"/>
                </a:solidFill>
                <a:latin typeface="+mj-ea"/>
                <a:ea typeface="+mj-ea"/>
              </a:rPr>
              <a:t>帝國</a:t>
            </a:r>
            <a:r>
              <a:rPr lang="zh-TW" altLang="en-US" sz="2000" dirty="0">
                <a:latin typeface="+mj-ea"/>
                <a:ea typeface="+mj-ea"/>
              </a:rPr>
              <a:t>嘲諷當時的「</a:t>
            </a:r>
            <a:r>
              <a:rPr lang="zh-TW" altLang="en-US" sz="2000" dirty="0" smtClean="0">
                <a:latin typeface="+mj-ea"/>
                <a:ea typeface="+mj-ea"/>
              </a:rPr>
              <a:t>俄羅斯</a:t>
            </a:r>
            <a:endParaRPr lang="en-US" altLang="zh-TW" sz="2000" b="1" dirty="0" smtClean="0">
              <a:latin typeface="+mj-ea"/>
              <a:ea typeface="+mj-ea"/>
            </a:endParaRPr>
          </a:p>
          <a:p>
            <a:pPr>
              <a:lnSpc>
                <a:spcPct val="150000"/>
              </a:lnSpc>
            </a:pPr>
            <a:r>
              <a:rPr lang="zh-TW" altLang="en-US" sz="2000" dirty="0" smtClean="0">
                <a:latin typeface="+mj-ea"/>
                <a:ea typeface="+mj-ea"/>
              </a:rPr>
              <a:t>帝國」在</a:t>
            </a:r>
            <a:r>
              <a:rPr lang="zh-TW" altLang="en-US" sz="2000" dirty="0">
                <a:latin typeface="+mj-ea"/>
                <a:ea typeface="+mj-ea"/>
              </a:rPr>
              <a:t>十九世紀晚期，不斷地向</a:t>
            </a:r>
            <a:r>
              <a:rPr lang="zh-TW" altLang="en-US" sz="2000" dirty="0" smtClean="0">
                <a:latin typeface="+mj-ea"/>
                <a:ea typeface="+mj-ea"/>
              </a:rPr>
              <a:t>歐</a:t>
            </a:r>
            <a:endParaRPr lang="en-US" altLang="zh-TW" sz="2000" dirty="0" smtClean="0">
              <a:latin typeface="+mj-ea"/>
              <a:ea typeface="+mj-ea"/>
            </a:endParaRPr>
          </a:p>
          <a:p>
            <a:pPr>
              <a:lnSpc>
                <a:spcPct val="150000"/>
              </a:lnSpc>
            </a:pPr>
            <a:r>
              <a:rPr lang="zh-TW" altLang="en-US" sz="2000" dirty="0" smtClean="0">
                <a:latin typeface="+mj-ea"/>
                <a:ea typeface="+mj-ea"/>
              </a:rPr>
              <a:t>亞</a:t>
            </a:r>
            <a:r>
              <a:rPr lang="zh-TW" altLang="en-US" sz="2000" dirty="0">
                <a:latin typeface="+mj-ea"/>
                <a:ea typeface="+mj-ea"/>
              </a:rPr>
              <a:t>地區臨近國家利用其政治力擴張</a:t>
            </a:r>
            <a:r>
              <a:rPr lang="zh-TW" altLang="en-US" sz="2000" dirty="0" smtClean="0">
                <a:latin typeface="+mj-ea"/>
                <a:ea typeface="+mj-ea"/>
              </a:rPr>
              <a:t>勢</a:t>
            </a:r>
            <a:endParaRPr lang="en-US" altLang="zh-TW" sz="2000" dirty="0" smtClean="0">
              <a:latin typeface="+mj-ea"/>
              <a:ea typeface="+mj-ea"/>
            </a:endParaRPr>
          </a:p>
          <a:p>
            <a:pPr>
              <a:lnSpc>
                <a:spcPct val="150000"/>
              </a:lnSpc>
            </a:pPr>
            <a:r>
              <a:rPr lang="zh-TW" altLang="en-US" sz="2000" dirty="0" smtClean="0">
                <a:latin typeface="+mj-ea"/>
                <a:ea typeface="+mj-ea"/>
              </a:rPr>
              <a:t>力</a:t>
            </a:r>
            <a:r>
              <a:rPr lang="zh-TW" altLang="en-US" sz="2000" dirty="0">
                <a:latin typeface="+mj-ea"/>
                <a:ea typeface="+mj-ea"/>
              </a:rPr>
              <a:t>。創作者將俄羅斯形容成一隻</a:t>
            </a:r>
            <a:r>
              <a:rPr lang="zh-TW" altLang="en-US" sz="2000" dirty="0" smtClean="0">
                <a:latin typeface="+mj-ea"/>
                <a:ea typeface="+mj-ea"/>
              </a:rPr>
              <a:t>貪婪</a:t>
            </a:r>
            <a:endParaRPr lang="en-US" altLang="zh-TW" sz="2000" dirty="0" smtClean="0">
              <a:latin typeface="+mj-ea"/>
              <a:ea typeface="+mj-ea"/>
            </a:endParaRPr>
          </a:p>
          <a:p>
            <a:pPr>
              <a:lnSpc>
                <a:spcPct val="150000"/>
              </a:lnSpc>
            </a:pPr>
            <a:r>
              <a:rPr lang="zh-TW" altLang="en-US" sz="2000" dirty="0" smtClean="0">
                <a:latin typeface="+mj-ea"/>
                <a:ea typeface="+mj-ea"/>
              </a:rPr>
              <a:t>的</a:t>
            </a:r>
            <a:r>
              <a:rPr lang="zh-TW" altLang="en-US" sz="2000" dirty="0">
                <a:latin typeface="+mj-ea"/>
                <a:ea typeface="+mj-ea"/>
              </a:rPr>
              <a:t>大章魚，正伸出八條大爪向四面</a:t>
            </a:r>
            <a:r>
              <a:rPr lang="zh-TW" altLang="en-US" sz="2000" dirty="0" smtClean="0">
                <a:latin typeface="+mj-ea"/>
                <a:ea typeface="+mj-ea"/>
              </a:rPr>
              <a:t>八</a:t>
            </a:r>
            <a:endParaRPr lang="en-US" altLang="zh-TW" sz="2000" dirty="0" smtClean="0">
              <a:latin typeface="+mj-ea"/>
              <a:ea typeface="+mj-ea"/>
            </a:endParaRPr>
          </a:p>
          <a:p>
            <a:pPr>
              <a:lnSpc>
                <a:spcPct val="150000"/>
              </a:lnSpc>
            </a:pPr>
            <a:r>
              <a:rPr lang="zh-TW" altLang="en-US" sz="2000" dirty="0" smtClean="0">
                <a:latin typeface="+mj-ea"/>
                <a:ea typeface="+mj-ea"/>
              </a:rPr>
              <a:t>方</a:t>
            </a:r>
            <a:r>
              <a:rPr lang="zh-TW" altLang="en-US" sz="2000" dirty="0">
                <a:latin typeface="+mj-ea"/>
                <a:ea typeface="+mj-ea"/>
              </a:rPr>
              <a:t>擄掠獵物，而這些被侵犯的國家</a:t>
            </a:r>
            <a:r>
              <a:rPr lang="zh-TW" altLang="en-US" sz="2000" dirty="0" smtClean="0">
                <a:latin typeface="+mj-ea"/>
                <a:ea typeface="+mj-ea"/>
              </a:rPr>
              <a:t>分</a:t>
            </a:r>
            <a:endParaRPr lang="en-US" altLang="zh-TW" sz="2000" dirty="0" smtClean="0">
              <a:latin typeface="+mj-ea"/>
              <a:ea typeface="+mj-ea"/>
            </a:endParaRPr>
          </a:p>
          <a:p>
            <a:pPr>
              <a:lnSpc>
                <a:spcPct val="150000"/>
              </a:lnSpc>
            </a:pPr>
            <a:r>
              <a:rPr lang="zh-TW" altLang="en-US" sz="2000" dirty="0" smtClean="0">
                <a:latin typeface="+mj-ea"/>
                <a:ea typeface="+mj-ea"/>
              </a:rPr>
              <a:t>別</a:t>
            </a:r>
            <a:r>
              <a:rPr lang="zh-TW" altLang="en-US" sz="2000" dirty="0">
                <a:latin typeface="+mj-ea"/>
                <a:ea typeface="+mj-ea"/>
              </a:rPr>
              <a:t>被卡通人物化</a:t>
            </a:r>
            <a:r>
              <a:rPr lang="zh-TW" altLang="en-US" sz="2000" dirty="0" smtClean="0">
                <a:latin typeface="+mj-ea"/>
                <a:ea typeface="+mj-ea"/>
              </a:rPr>
              <a:t>，穿著</a:t>
            </a:r>
            <a:r>
              <a:rPr lang="zh-TW" altLang="en-US" sz="2000" dirty="0">
                <a:latin typeface="+mj-ea"/>
                <a:ea typeface="+mj-ea"/>
              </a:rPr>
              <a:t>該國</a:t>
            </a:r>
            <a:r>
              <a:rPr lang="zh-TW" altLang="en-US" sz="2000" dirty="0" smtClean="0">
                <a:latin typeface="+mj-ea"/>
                <a:ea typeface="+mj-ea"/>
              </a:rPr>
              <a:t>傳統服飾</a:t>
            </a:r>
            <a:endParaRPr lang="en-US" altLang="zh-TW" sz="2000" dirty="0" smtClean="0">
              <a:latin typeface="+mj-ea"/>
              <a:ea typeface="+mj-ea"/>
            </a:endParaRPr>
          </a:p>
          <a:p>
            <a:pPr>
              <a:lnSpc>
                <a:spcPct val="150000"/>
              </a:lnSpc>
            </a:pPr>
            <a:r>
              <a:rPr lang="zh-TW" altLang="en-US" sz="2000" dirty="0" smtClean="0">
                <a:latin typeface="+mj-ea"/>
                <a:ea typeface="+mj-ea"/>
              </a:rPr>
              <a:t>的</a:t>
            </a:r>
            <a:r>
              <a:rPr lang="zh-TW" altLang="en-US" sz="2000" dirty="0">
                <a:latin typeface="+mj-ea"/>
                <a:ea typeface="+mj-ea"/>
              </a:rPr>
              <a:t>人物，表情充滿驚恐或痛苦，而被章魚爪所纏住的國家，最後便化為白骨。根據地圖文字上的形容，在日本人的眼中俄羅斯帝國猶如一隻貪得無厭的黑色章魚，每次出手總是緊抓著獵物不放，直到對方窒息而亡，但是偶爾也會一時失手，被到手的獵物反咬一口。這張地圖雖然竭盡所能的將對方嘲諷一番，但是同時也表達了對於當時國際局勢的憂心</a:t>
            </a:r>
            <a:r>
              <a:rPr lang="zh-TW" altLang="en-US" sz="2000" dirty="0" smtClean="0">
                <a:latin typeface="+mj-ea"/>
                <a:ea typeface="+mj-ea"/>
              </a:rPr>
              <a:t>。</a:t>
            </a:r>
            <a:endParaRPr lang="zh-TW" altLang="en-US" sz="2000" dirty="0">
              <a:latin typeface="+mj-ea"/>
              <a:ea typeface="+mj-ea"/>
            </a:endParaRPr>
          </a:p>
        </p:txBody>
      </p:sp>
      <p:sp>
        <p:nvSpPr>
          <p:cNvPr id="15" name="文字方塊 14"/>
          <p:cNvSpPr txBox="1"/>
          <p:nvPr/>
        </p:nvSpPr>
        <p:spPr>
          <a:xfrm>
            <a:off x="7040182" y="6597352"/>
            <a:ext cx="2140330" cy="276999"/>
          </a:xfrm>
          <a:prstGeom prst="rect">
            <a:avLst/>
          </a:prstGeom>
          <a:noFill/>
        </p:spPr>
        <p:txBody>
          <a:bodyPr wrap="none" rtlCol="0">
            <a:spAutoFit/>
          </a:bodyPr>
          <a:lstStyle/>
          <a:p>
            <a:r>
              <a:rPr lang="zh-TW" altLang="en-US" sz="1200" dirty="0">
                <a:latin typeface="+mj-ea"/>
                <a:ea typeface="+mj-ea"/>
              </a:rPr>
              <a:t> </a:t>
            </a:r>
            <a:r>
              <a:rPr lang="zh-TW" altLang="en-US" sz="1200" dirty="0" smtClean="0">
                <a:latin typeface="+mj-ea"/>
                <a:ea typeface="+mj-ea"/>
              </a:rPr>
              <a:t>資料出處：陳玉文</a:t>
            </a:r>
            <a:r>
              <a:rPr lang="en-US" altLang="zh-TW" sz="1200" dirty="0" smtClean="0">
                <a:latin typeface="+mj-ea"/>
                <a:ea typeface="+mj-ea"/>
              </a:rPr>
              <a:t>(2007:     )</a:t>
            </a:r>
            <a:endParaRPr lang="zh-TW" altLang="en-US" sz="1200" dirty="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95375" y="829161"/>
            <a:ext cx="6968913" cy="1015663"/>
          </a:xfrm>
          <a:prstGeom prst="rect">
            <a:avLst/>
          </a:prstGeom>
          <a:noFill/>
        </p:spPr>
        <p:txBody>
          <a:bodyPr wrap="square" rtlCol="0">
            <a:spAutoFit/>
          </a:bodyPr>
          <a:lstStyle/>
          <a:p>
            <a:pPr>
              <a:lnSpc>
                <a:spcPct val="150000"/>
              </a:lnSpc>
            </a:pPr>
            <a:r>
              <a:rPr lang="en-US" altLang="zh-TW" sz="2000" dirty="0" smtClean="0">
                <a:latin typeface="+mj-ea"/>
                <a:ea typeface="+mj-ea"/>
              </a:rPr>
              <a:t>1.  </a:t>
            </a:r>
            <a:r>
              <a:rPr lang="zh-TW" altLang="zh-TW" sz="2000" dirty="0" smtClean="0">
                <a:latin typeface="+mj-ea"/>
                <a:ea typeface="+mj-ea"/>
              </a:rPr>
              <a:t>全班分為八組，一組六或七位特派員</a:t>
            </a:r>
            <a:r>
              <a:rPr lang="zh-TW" altLang="en-US" sz="2000" dirty="0" smtClean="0">
                <a:latin typeface="+mj-ea"/>
                <a:ea typeface="+mj-ea"/>
              </a:rPr>
              <a:t>，</a:t>
            </a:r>
            <a:r>
              <a:rPr lang="zh-TW" altLang="zh-TW" sz="2000" dirty="0" smtClean="0">
                <a:latin typeface="+mj-ea"/>
                <a:ea typeface="+mj-ea"/>
              </a:rPr>
              <a:t>請同學自選組員。</a:t>
            </a:r>
          </a:p>
          <a:p>
            <a:pPr>
              <a:lnSpc>
                <a:spcPct val="150000"/>
              </a:lnSpc>
            </a:pPr>
            <a:r>
              <a:rPr lang="en-US" altLang="zh-TW" sz="2000" dirty="0" smtClean="0">
                <a:latin typeface="+mj-ea"/>
                <a:ea typeface="+mj-ea"/>
              </a:rPr>
              <a:t>2 . </a:t>
            </a:r>
            <a:r>
              <a:rPr lang="zh-TW" altLang="zh-TW" sz="2000" dirty="0" smtClean="0">
                <a:latin typeface="+mj-ea"/>
                <a:ea typeface="+mj-ea"/>
              </a:rPr>
              <a:t>依台中市的行政區劃分各組所負責的社區</a:t>
            </a:r>
            <a:r>
              <a:rPr lang="zh-TW" altLang="en-US" sz="2000" dirty="0" smtClean="0">
                <a:latin typeface="+mj-ea"/>
                <a:ea typeface="+mj-ea"/>
              </a:rPr>
              <a:t>不宜重複</a:t>
            </a:r>
            <a:r>
              <a:rPr lang="zh-TW" altLang="zh-TW" sz="2000" dirty="0" smtClean="0">
                <a:latin typeface="+mj-ea"/>
                <a:ea typeface="+mj-ea"/>
              </a:rPr>
              <a:t>。</a:t>
            </a:r>
            <a:endParaRPr lang="zh-TW" altLang="en-US" sz="2000" dirty="0">
              <a:latin typeface="+mj-ea"/>
              <a:ea typeface="+mj-ea"/>
            </a:endParaRPr>
          </a:p>
        </p:txBody>
      </p:sp>
      <p:sp>
        <p:nvSpPr>
          <p:cNvPr id="6" name="文字方塊 5"/>
          <p:cNvSpPr txBox="1"/>
          <p:nvPr/>
        </p:nvSpPr>
        <p:spPr>
          <a:xfrm>
            <a:off x="107504" y="447055"/>
            <a:ext cx="4398961" cy="461665"/>
          </a:xfrm>
          <a:prstGeom prst="rect">
            <a:avLst/>
          </a:prstGeom>
          <a:noFill/>
        </p:spPr>
        <p:txBody>
          <a:bodyPr wrap="none" rtlCol="0">
            <a:spAutoFit/>
          </a:bodyPr>
          <a:lstStyle/>
          <a:p>
            <a:r>
              <a:rPr lang="zh-TW" altLang="en-US" sz="2400" b="1" dirty="0" smtClean="0">
                <a:solidFill>
                  <a:srgbClr val="FF0000"/>
                </a:solidFill>
                <a:effectLst>
                  <a:outerShdw blurRad="38100" dist="38100" dir="2700000" algn="tl">
                    <a:srgbClr val="000000">
                      <a:alpha val="43137"/>
                    </a:srgbClr>
                  </a:outerShdw>
                </a:effectLst>
                <a:latin typeface="+mj-ea"/>
                <a:ea typeface="+mj-ea"/>
              </a:rPr>
              <a:t>繪製</a:t>
            </a:r>
            <a:r>
              <a:rPr lang="zh-TW" altLang="zh-TW" sz="2400" b="1" dirty="0" smtClean="0">
                <a:solidFill>
                  <a:srgbClr val="FF0000"/>
                </a:solidFill>
                <a:effectLst>
                  <a:outerShdw blurRad="38100" dist="38100" dir="2700000" algn="tl">
                    <a:srgbClr val="000000">
                      <a:alpha val="43137"/>
                    </a:srgbClr>
                  </a:outerShdw>
                </a:effectLst>
                <a:latin typeface="+mj-ea"/>
                <a:ea typeface="+mj-ea"/>
              </a:rPr>
              <a:t>社區插畫導覽地圖</a:t>
            </a:r>
            <a:r>
              <a:rPr lang="en-US" altLang="zh-TW" sz="2000" b="1" dirty="0" smtClean="0">
                <a:solidFill>
                  <a:srgbClr val="7030A0"/>
                </a:solidFill>
                <a:effectLst>
                  <a:outerShdw blurRad="38100" dist="38100" dir="2700000" algn="tl">
                    <a:srgbClr val="000000">
                      <a:alpha val="43137"/>
                    </a:srgbClr>
                  </a:outerShdw>
                </a:effectLst>
                <a:latin typeface="+mj-ea"/>
                <a:ea typeface="+mj-ea"/>
              </a:rPr>
              <a:t>-</a:t>
            </a:r>
            <a:r>
              <a:rPr lang="zh-TW" altLang="en-US" sz="2000" b="1" dirty="0" smtClean="0">
                <a:solidFill>
                  <a:srgbClr val="7030A0"/>
                </a:solidFill>
                <a:effectLst>
                  <a:outerShdw blurRad="38100" dist="38100" dir="2700000" algn="tl">
                    <a:srgbClr val="000000">
                      <a:alpha val="43137"/>
                    </a:srgbClr>
                  </a:outerShdw>
                </a:effectLst>
                <a:latin typeface="+mj-ea"/>
                <a:ea typeface="+mj-ea"/>
              </a:rPr>
              <a:t>資料蒐集</a:t>
            </a:r>
            <a:endParaRPr lang="zh-TW" altLang="en-US" sz="2000" b="1" dirty="0">
              <a:solidFill>
                <a:srgbClr val="7030A0"/>
              </a:solidFill>
              <a:effectLst>
                <a:outerShdw blurRad="38100" dist="38100" dir="2700000" algn="tl">
                  <a:srgbClr val="000000">
                    <a:alpha val="43137"/>
                  </a:srgbClr>
                </a:outerShdw>
              </a:effectLst>
              <a:latin typeface="+mj-ea"/>
              <a:ea typeface="+mj-ea"/>
            </a:endParaRPr>
          </a:p>
        </p:txBody>
      </p:sp>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pic>
        <p:nvPicPr>
          <p:cNvPr id="7" name="Picture 2" descr="台中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44824"/>
            <a:ext cx="7905868" cy="49411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ebmail.ntpu.edu.tw/s49471235/images/map-taichun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509120"/>
            <a:ext cx="3707904" cy="2348879"/>
          </a:xfrm>
          <a:prstGeom prst="rect">
            <a:avLst/>
          </a:prstGeom>
          <a:noFill/>
          <a:extLst>
            <a:ext uri="{909E8E84-426E-40DD-AFC4-6F175D3DCCD1}">
              <a14:hiddenFill xmlns:a14="http://schemas.microsoft.com/office/drawing/2010/main">
                <a:solidFill>
                  <a:srgbClr val="FFFFFF"/>
                </a:solidFill>
              </a14:hiddenFill>
            </a:ext>
          </a:extLst>
        </p:spPr>
      </p:pic>
      <p:sp>
        <p:nvSpPr>
          <p:cNvPr id="14" name="弧形箭號 (上彎) 13"/>
          <p:cNvSpPr/>
          <p:nvPr/>
        </p:nvSpPr>
        <p:spPr>
          <a:xfrm rot="1182315">
            <a:off x="1892414" y="5625524"/>
            <a:ext cx="3757117" cy="719520"/>
          </a:xfrm>
          <a:prstGeom prst="curvedUp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solidFill>
                <a:srgbClr val="FF66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01031" y="447055"/>
            <a:ext cx="4398961" cy="461665"/>
          </a:xfrm>
          <a:prstGeom prst="rect">
            <a:avLst/>
          </a:prstGeom>
          <a:noFill/>
        </p:spPr>
        <p:txBody>
          <a:bodyPr wrap="none" rtlCol="0">
            <a:spAutoFit/>
          </a:bodyPr>
          <a:lstStyle/>
          <a:p>
            <a:r>
              <a:rPr lang="zh-TW" altLang="en-US" sz="2400" b="1" dirty="0" smtClean="0">
                <a:solidFill>
                  <a:srgbClr val="FF0000"/>
                </a:solidFill>
                <a:effectLst>
                  <a:outerShdw blurRad="38100" dist="38100" dir="2700000" algn="tl">
                    <a:srgbClr val="000000">
                      <a:alpha val="43137"/>
                    </a:srgbClr>
                  </a:outerShdw>
                </a:effectLst>
                <a:latin typeface="+mj-ea"/>
                <a:ea typeface="+mj-ea"/>
              </a:rPr>
              <a:t>繪製</a:t>
            </a:r>
            <a:r>
              <a:rPr lang="zh-TW" altLang="zh-TW" sz="2400" b="1" dirty="0" smtClean="0">
                <a:solidFill>
                  <a:srgbClr val="FF0000"/>
                </a:solidFill>
                <a:effectLst>
                  <a:outerShdw blurRad="38100" dist="38100" dir="2700000" algn="tl">
                    <a:srgbClr val="000000">
                      <a:alpha val="43137"/>
                    </a:srgbClr>
                  </a:outerShdw>
                </a:effectLst>
                <a:latin typeface="+mj-ea"/>
                <a:ea typeface="+mj-ea"/>
              </a:rPr>
              <a:t>社區插畫導覽地圖</a:t>
            </a:r>
            <a:r>
              <a:rPr lang="en-US" altLang="zh-TW" sz="2000" b="1" dirty="0">
                <a:solidFill>
                  <a:srgbClr val="7030A0"/>
                </a:solidFill>
                <a:effectLst>
                  <a:outerShdw blurRad="38100" dist="38100" dir="2700000" algn="tl">
                    <a:srgbClr val="000000">
                      <a:alpha val="43137"/>
                    </a:srgbClr>
                  </a:outerShdw>
                </a:effectLst>
                <a:latin typeface="+mj-ea"/>
                <a:ea typeface="+mj-ea"/>
              </a:rPr>
              <a:t>-</a:t>
            </a:r>
            <a:r>
              <a:rPr lang="zh-TW" altLang="en-US" sz="2000" b="1" dirty="0">
                <a:solidFill>
                  <a:srgbClr val="7030A0"/>
                </a:solidFill>
                <a:effectLst>
                  <a:outerShdw blurRad="38100" dist="38100" dir="2700000" algn="tl">
                    <a:srgbClr val="000000">
                      <a:alpha val="43137"/>
                    </a:srgbClr>
                  </a:outerShdw>
                </a:effectLst>
                <a:latin typeface="+mj-ea"/>
                <a:ea typeface="+mj-ea"/>
              </a:rPr>
              <a:t>資料</a:t>
            </a:r>
            <a:r>
              <a:rPr lang="zh-TW" altLang="en-US" sz="2000" b="1" dirty="0" smtClean="0">
                <a:solidFill>
                  <a:srgbClr val="7030A0"/>
                </a:solidFill>
                <a:effectLst>
                  <a:outerShdw blurRad="38100" dist="38100" dir="2700000" algn="tl">
                    <a:srgbClr val="000000">
                      <a:alpha val="43137"/>
                    </a:srgbClr>
                  </a:outerShdw>
                </a:effectLst>
                <a:latin typeface="+mj-ea"/>
                <a:ea typeface="+mj-ea"/>
              </a:rPr>
              <a:t>蒐集</a:t>
            </a:r>
            <a:endParaRPr lang="zh-TW" altLang="en-US" sz="2000" b="1" dirty="0">
              <a:solidFill>
                <a:srgbClr val="7030A0"/>
              </a:solidFill>
              <a:effectLst>
                <a:outerShdw blurRad="38100" dist="38100" dir="2700000" algn="tl">
                  <a:srgbClr val="000000">
                    <a:alpha val="43137"/>
                  </a:srgbClr>
                </a:outerShdw>
              </a:effectLst>
              <a:latin typeface="+mj-ea"/>
              <a:ea typeface="+mj-ea"/>
            </a:endParaRPr>
          </a:p>
        </p:txBody>
      </p:sp>
      <p:sp>
        <p:nvSpPr>
          <p:cNvPr id="5" name="矩形 4"/>
          <p:cNvSpPr/>
          <p:nvPr/>
        </p:nvSpPr>
        <p:spPr>
          <a:xfrm>
            <a:off x="70723" y="835841"/>
            <a:ext cx="8964488" cy="553998"/>
          </a:xfrm>
          <a:prstGeom prst="rect">
            <a:avLst/>
          </a:prstGeom>
        </p:spPr>
        <p:txBody>
          <a:bodyPr wrap="square">
            <a:spAutoFit/>
          </a:bodyPr>
          <a:lstStyle/>
          <a:p>
            <a:pPr>
              <a:lnSpc>
                <a:spcPct val="150000"/>
              </a:lnSpc>
            </a:pPr>
            <a:r>
              <a:rPr lang="en-US" altLang="zh-TW" sz="2000" dirty="0" smtClean="0">
                <a:latin typeface="+mj-ea"/>
                <a:ea typeface="+mj-ea"/>
              </a:rPr>
              <a:t>3. </a:t>
            </a:r>
            <a:r>
              <a:rPr lang="zh-TW" altLang="zh-TW" sz="2000" dirty="0" smtClean="0">
                <a:latin typeface="+mj-ea"/>
                <a:ea typeface="+mj-ea"/>
              </a:rPr>
              <a:t>組長負責整個活動</a:t>
            </a:r>
            <a:r>
              <a:rPr lang="zh-TW" altLang="en-US" sz="2000" dirty="0" smtClean="0">
                <a:latin typeface="+mj-ea"/>
                <a:ea typeface="+mj-ea"/>
              </a:rPr>
              <a:t>的</a:t>
            </a:r>
            <a:r>
              <a:rPr lang="zh-TW" altLang="zh-TW" sz="2000" dirty="0" smtClean="0">
                <a:latin typeface="+mj-ea"/>
                <a:ea typeface="+mj-ea"/>
              </a:rPr>
              <a:t>統籌，每一位組員各自擔任其中之一景點的</a:t>
            </a:r>
            <a:r>
              <a:rPr lang="en-US" altLang="zh-TW" sz="2000" dirty="0" smtClean="0">
                <a:latin typeface="+mj-ea"/>
                <a:ea typeface="+mj-ea"/>
              </a:rPr>
              <a:t> </a:t>
            </a:r>
            <a:r>
              <a:rPr lang="zh-TW" altLang="zh-TW" sz="2000" dirty="0" smtClean="0">
                <a:latin typeface="+mj-ea"/>
                <a:ea typeface="+mj-ea"/>
              </a:rPr>
              <a:t>資料蒐集。</a:t>
            </a:r>
          </a:p>
        </p:txBody>
      </p:sp>
      <p:graphicFrame>
        <p:nvGraphicFramePr>
          <p:cNvPr id="7" name="表格 6"/>
          <p:cNvGraphicFramePr>
            <a:graphicFrameLocks noGrp="1"/>
          </p:cNvGraphicFramePr>
          <p:nvPr>
            <p:extLst>
              <p:ext uri="{D42A27DB-BD31-4B8C-83A1-F6EECF244321}">
                <p14:modId xmlns:p14="http://schemas.microsoft.com/office/powerpoint/2010/main" val="3742737200"/>
              </p:ext>
            </p:extLst>
          </p:nvPr>
        </p:nvGraphicFramePr>
        <p:xfrm>
          <a:off x="341275" y="1556792"/>
          <a:ext cx="8352930" cy="4572000"/>
        </p:xfrm>
        <a:graphic>
          <a:graphicData uri="http://schemas.openxmlformats.org/drawingml/2006/table">
            <a:tbl>
              <a:tblPr firstRow="1" bandRow="1">
                <a:tableStyleId>{5C22544A-7EE6-4342-B048-85BDC9FD1C3A}</a:tableStyleId>
              </a:tblPr>
              <a:tblGrid>
                <a:gridCol w="1422413"/>
                <a:gridCol w="6930517"/>
              </a:tblGrid>
              <a:tr h="453859">
                <a:tc>
                  <a:txBody>
                    <a:bodyPr/>
                    <a:lstStyle/>
                    <a:p>
                      <a:pPr algn="ctr">
                        <a:lnSpc>
                          <a:spcPct val="150000"/>
                        </a:lnSpc>
                        <a:spcAft>
                          <a:spcPts val="0"/>
                        </a:spcAft>
                      </a:pPr>
                      <a:r>
                        <a:rPr lang="zh-TW" sz="2000" kern="100" dirty="0">
                          <a:solidFill>
                            <a:schemeClr val="bg1"/>
                          </a:solidFill>
                          <a:effectLst>
                            <a:outerShdw blurRad="50800" dist="38100" dir="2700000" algn="tl">
                              <a:srgbClr val="000000">
                                <a:alpha val="40000"/>
                              </a:srgbClr>
                            </a:outerShdw>
                          </a:effectLst>
                          <a:latin typeface="+mj-ea"/>
                          <a:ea typeface="+mj-ea"/>
                          <a:cs typeface="Times New Roman"/>
                        </a:rPr>
                        <a:t>題材類型</a:t>
                      </a:r>
                      <a:endParaRPr lang="zh-TW" sz="2000" kern="100" dirty="0">
                        <a:solidFill>
                          <a:schemeClr val="bg1"/>
                        </a:solidFill>
                        <a:effectLst/>
                        <a:latin typeface="+mj-ea"/>
                        <a:ea typeface="+mj-ea"/>
                        <a:cs typeface="Times New Roman"/>
                      </a:endParaRPr>
                    </a:p>
                  </a:txBody>
                  <a:tcPr marL="68580" marR="68580" marT="0" marB="0"/>
                </a:tc>
                <a:tc>
                  <a:txBody>
                    <a:bodyPr/>
                    <a:lstStyle/>
                    <a:p>
                      <a:pPr algn="l">
                        <a:lnSpc>
                          <a:spcPct val="150000"/>
                        </a:lnSpc>
                        <a:spcAft>
                          <a:spcPts val="0"/>
                        </a:spcAft>
                      </a:pPr>
                      <a:r>
                        <a:rPr lang="zh-TW" sz="2000" kern="100" dirty="0">
                          <a:solidFill>
                            <a:schemeClr val="bg1"/>
                          </a:solidFill>
                          <a:effectLst>
                            <a:outerShdw blurRad="50800" dist="38100" dir="2700000" algn="tl">
                              <a:srgbClr val="000000">
                                <a:alpha val="40000"/>
                              </a:srgbClr>
                            </a:outerShdw>
                          </a:effectLst>
                          <a:latin typeface="+mj-ea"/>
                          <a:ea typeface="+mj-ea"/>
                          <a:cs typeface="Times New Roman"/>
                        </a:rPr>
                        <a:t>題材範圍</a:t>
                      </a:r>
                      <a:endParaRPr lang="zh-TW" sz="2000" kern="100" dirty="0">
                        <a:solidFill>
                          <a:schemeClr val="bg1"/>
                        </a:solidFill>
                        <a:effectLst/>
                        <a:latin typeface="+mj-ea"/>
                        <a:ea typeface="+mj-ea"/>
                        <a:cs typeface="Times New Roman"/>
                      </a:endParaRPr>
                    </a:p>
                  </a:txBody>
                  <a:tcPr marL="68580" marR="68580" marT="0" marB="0"/>
                </a:tc>
              </a:tr>
              <a:tr h="4538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mj-ea"/>
                          <a:ea typeface="+mj-ea"/>
                        </a:rPr>
                        <a:t>歷史</a:t>
                      </a:r>
                      <a:r>
                        <a:rPr lang="zh-TW" altLang="zh-TW" sz="2000" kern="100" dirty="0" smtClean="0">
                          <a:solidFill>
                            <a:srgbClr val="000000"/>
                          </a:solidFill>
                          <a:effectLst/>
                          <a:latin typeface="+mj-ea"/>
                          <a:ea typeface="+mj-ea"/>
                          <a:cs typeface="Times New Roman"/>
                        </a:rPr>
                        <a:t>題材</a:t>
                      </a:r>
                      <a:endParaRPr lang="zh-TW" altLang="zh-TW" sz="2000" kern="100" dirty="0" smtClean="0">
                        <a:effectLst/>
                        <a:latin typeface="+mj-ea"/>
                        <a:ea typeface="+mj-ea"/>
                        <a:cs typeface="Times New Roman"/>
                      </a:endParaRPr>
                    </a:p>
                  </a:txBody>
                  <a:tcPr anchor="ctr"/>
                </a:tc>
                <a:tc>
                  <a:txBody>
                    <a:bodyPr/>
                    <a:lstStyle/>
                    <a:p>
                      <a:pPr algn="l">
                        <a:lnSpc>
                          <a:spcPct val="150000"/>
                        </a:lnSpc>
                        <a:spcAft>
                          <a:spcPts val="0"/>
                        </a:spcAft>
                      </a:pPr>
                      <a:r>
                        <a:rPr kumimoji="0" lang="zh-TW" altLang="en-US" sz="2000" kern="100" dirty="0" smtClean="0">
                          <a:solidFill>
                            <a:schemeClr val="tx1"/>
                          </a:solidFill>
                          <a:effectLst/>
                          <a:latin typeface="+mj-ea"/>
                          <a:ea typeface="+mj-ea"/>
                          <a:cs typeface="Times New Roman"/>
                        </a:rPr>
                        <a:t>新</a:t>
                      </a:r>
                      <a:r>
                        <a:rPr lang="zh-TW" altLang="en-US" sz="2000" kern="100" dirty="0" smtClean="0">
                          <a:solidFill>
                            <a:schemeClr val="tx1"/>
                          </a:solidFill>
                          <a:effectLst/>
                          <a:latin typeface="+mj-ea"/>
                          <a:ea typeface="+mj-ea"/>
                          <a:cs typeface="Times New Roman"/>
                        </a:rPr>
                        <a:t>舊地名的緣由與社區發展歷程</a:t>
                      </a:r>
                      <a:endParaRPr lang="zh-TW" sz="2000" kern="100" dirty="0">
                        <a:solidFill>
                          <a:schemeClr val="tx1"/>
                        </a:solidFill>
                        <a:effectLst/>
                        <a:latin typeface="+mj-ea"/>
                        <a:ea typeface="+mj-ea"/>
                        <a:cs typeface="Times New Roman"/>
                      </a:endParaRPr>
                    </a:p>
                  </a:txBody>
                  <a:tcPr marL="68580" marR="68580" marT="0" marB="0" anchor="ctr"/>
                </a:tc>
              </a:tr>
              <a:tr h="842827">
                <a:tc>
                  <a:txBody>
                    <a:bodyPr/>
                    <a:lstStyle/>
                    <a:p>
                      <a:pPr algn="ctr">
                        <a:lnSpc>
                          <a:spcPct val="150000"/>
                        </a:lnSpc>
                        <a:spcAft>
                          <a:spcPts val="0"/>
                        </a:spcAft>
                      </a:pPr>
                      <a:r>
                        <a:rPr lang="zh-TW" sz="2000" kern="100" dirty="0">
                          <a:solidFill>
                            <a:srgbClr val="000000"/>
                          </a:solidFill>
                          <a:effectLst/>
                          <a:latin typeface="+mj-ea"/>
                          <a:ea typeface="+mj-ea"/>
                          <a:cs typeface="Times New Roman"/>
                        </a:rPr>
                        <a:t>生活題材</a:t>
                      </a:r>
                      <a:endParaRPr lang="zh-TW" sz="2000" kern="100" dirty="0">
                        <a:effectLst/>
                        <a:latin typeface="+mj-ea"/>
                        <a:ea typeface="+mj-ea"/>
                        <a:cs typeface="Times New Roman"/>
                      </a:endParaRPr>
                    </a:p>
                  </a:txBody>
                  <a:tcPr marL="68580" marR="68580" marT="0" marB="0" anchor="ctr"/>
                </a:tc>
                <a:tc>
                  <a:txBody>
                    <a:bodyPr/>
                    <a:lstStyle/>
                    <a:p>
                      <a:pPr algn="l">
                        <a:lnSpc>
                          <a:spcPct val="150000"/>
                        </a:lnSpc>
                        <a:spcAft>
                          <a:spcPts val="0"/>
                        </a:spcAft>
                      </a:pPr>
                      <a:r>
                        <a:rPr lang="zh-TW" sz="2000" kern="100" dirty="0">
                          <a:solidFill>
                            <a:srgbClr val="000000"/>
                          </a:solidFill>
                          <a:effectLst/>
                          <a:latin typeface="+mj-ea"/>
                          <a:ea typeface="+mj-ea"/>
                          <a:cs typeface="Times New Roman"/>
                        </a:rPr>
                        <a:t>美食小吃、商圈類型、特色商店、教育機關</a:t>
                      </a:r>
                      <a:r>
                        <a:rPr lang="zh-TW" sz="2000" kern="100" dirty="0" smtClean="0">
                          <a:solidFill>
                            <a:srgbClr val="000000"/>
                          </a:solidFill>
                          <a:effectLst/>
                          <a:latin typeface="+mj-ea"/>
                          <a:ea typeface="+mj-ea"/>
                          <a:cs typeface="Times New Roman"/>
                        </a:rPr>
                        <a:t>、休閒活動</a:t>
                      </a:r>
                      <a:r>
                        <a:rPr lang="zh-TW" sz="2000" kern="100" dirty="0">
                          <a:solidFill>
                            <a:srgbClr val="000000"/>
                          </a:solidFill>
                          <a:effectLst/>
                          <a:latin typeface="+mj-ea"/>
                          <a:ea typeface="+mj-ea"/>
                          <a:cs typeface="Times New Roman"/>
                        </a:rPr>
                        <a:t>、公共</a:t>
                      </a:r>
                      <a:r>
                        <a:rPr lang="zh-TW" sz="2000" kern="100" dirty="0" smtClean="0">
                          <a:solidFill>
                            <a:srgbClr val="000000"/>
                          </a:solidFill>
                          <a:effectLst/>
                          <a:latin typeface="+mj-ea"/>
                          <a:ea typeface="+mj-ea"/>
                          <a:cs typeface="Times New Roman"/>
                        </a:rPr>
                        <a:t>建設</a:t>
                      </a:r>
                      <a:r>
                        <a:rPr lang="en-US" altLang="zh-TW" sz="2000" kern="100" dirty="0" smtClean="0">
                          <a:solidFill>
                            <a:srgbClr val="000000"/>
                          </a:solidFill>
                          <a:effectLst/>
                          <a:latin typeface="+mj-ea"/>
                          <a:ea typeface="+mj-ea"/>
                          <a:cs typeface="Times New Roman"/>
                        </a:rPr>
                        <a:t>(</a:t>
                      </a:r>
                      <a:r>
                        <a:rPr lang="zh-TW" altLang="en-US" sz="2000" kern="100" dirty="0" smtClean="0">
                          <a:solidFill>
                            <a:srgbClr val="000000"/>
                          </a:solidFill>
                          <a:effectLst/>
                          <a:latin typeface="+mj-ea"/>
                          <a:ea typeface="+mj-ea"/>
                          <a:cs typeface="Times New Roman"/>
                        </a:rPr>
                        <a:t>公園、文化中心</a:t>
                      </a:r>
                      <a:r>
                        <a:rPr lang="en-US" altLang="zh-TW" sz="2000" kern="100" dirty="0" smtClean="0">
                          <a:solidFill>
                            <a:srgbClr val="000000"/>
                          </a:solidFill>
                          <a:effectLst/>
                          <a:latin typeface="+mj-ea"/>
                          <a:ea typeface="+mj-ea"/>
                          <a:cs typeface="Times New Roman"/>
                        </a:rPr>
                        <a:t>)</a:t>
                      </a:r>
                      <a:r>
                        <a:rPr lang="zh-TW" sz="2000" kern="100" dirty="0" smtClean="0">
                          <a:solidFill>
                            <a:srgbClr val="000000"/>
                          </a:solidFill>
                          <a:effectLst/>
                          <a:latin typeface="+mj-ea"/>
                          <a:ea typeface="+mj-ea"/>
                          <a:cs typeface="Times New Roman"/>
                        </a:rPr>
                        <a:t>。</a:t>
                      </a:r>
                      <a:endParaRPr lang="zh-TW" sz="2000" kern="100" dirty="0">
                        <a:effectLst/>
                        <a:latin typeface="+mj-ea"/>
                        <a:ea typeface="+mj-ea"/>
                        <a:cs typeface="Times New Roman"/>
                      </a:endParaRPr>
                    </a:p>
                  </a:txBody>
                  <a:tcPr marL="68580" marR="68580" marT="0" marB="0" anchor="ctr"/>
                </a:tc>
              </a:tr>
              <a:tr h="453859">
                <a:tc>
                  <a:txBody>
                    <a:bodyPr/>
                    <a:lstStyle/>
                    <a:p>
                      <a:pPr algn="ctr">
                        <a:lnSpc>
                          <a:spcPct val="150000"/>
                        </a:lnSpc>
                        <a:spcAft>
                          <a:spcPts val="0"/>
                        </a:spcAft>
                      </a:pPr>
                      <a:r>
                        <a:rPr lang="zh-TW" sz="2000" kern="100" dirty="0">
                          <a:solidFill>
                            <a:srgbClr val="000000"/>
                          </a:solidFill>
                          <a:effectLst/>
                          <a:latin typeface="+mj-ea"/>
                          <a:ea typeface="+mj-ea"/>
                          <a:cs typeface="Times New Roman"/>
                        </a:rPr>
                        <a:t>民俗題材</a:t>
                      </a:r>
                      <a:endParaRPr lang="zh-TW" sz="2000" kern="100" dirty="0">
                        <a:effectLst/>
                        <a:latin typeface="+mj-ea"/>
                        <a:ea typeface="+mj-ea"/>
                        <a:cs typeface="Times New Roman"/>
                      </a:endParaRPr>
                    </a:p>
                  </a:txBody>
                  <a:tcPr marL="68580" marR="68580" marT="0" marB="0" anchor="ctr"/>
                </a:tc>
                <a:tc>
                  <a:txBody>
                    <a:bodyPr/>
                    <a:lstStyle/>
                    <a:p>
                      <a:pPr algn="l">
                        <a:lnSpc>
                          <a:spcPct val="150000"/>
                        </a:lnSpc>
                        <a:spcAft>
                          <a:spcPts val="0"/>
                        </a:spcAft>
                      </a:pPr>
                      <a:r>
                        <a:rPr lang="zh-TW" sz="2000" kern="100" dirty="0">
                          <a:solidFill>
                            <a:srgbClr val="000000"/>
                          </a:solidFill>
                          <a:effectLst/>
                          <a:latin typeface="+mj-ea"/>
                          <a:ea typeface="+mj-ea"/>
                          <a:cs typeface="Times New Roman"/>
                        </a:rPr>
                        <a:t>宗教信仰、慶典活動、</a:t>
                      </a:r>
                      <a:r>
                        <a:rPr lang="zh-TW" sz="2000" kern="100" dirty="0">
                          <a:solidFill>
                            <a:srgbClr val="333333"/>
                          </a:solidFill>
                          <a:effectLst/>
                          <a:latin typeface="+mj-ea"/>
                          <a:ea typeface="+mj-ea"/>
                          <a:cs typeface="Arial"/>
                        </a:rPr>
                        <a:t>民俗才藝表演。</a:t>
                      </a:r>
                      <a:endParaRPr lang="zh-TW" sz="2000" kern="100" dirty="0">
                        <a:effectLst/>
                        <a:latin typeface="+mj-ea"/>
                        <a:ea typeface="+mj-ea"/>
                        <a:cs typeface="Times New Roman"/>
                      </a:endParaRPr>
                    </a:p>
                  </a:txBody>
                  <a:tcPr marL="68580" marR="68580" marT="0" marB="0" anchor="ctr"/>
                </a:tc>
              </a:tr>
              <a:tr h="453859">
                <a:tc>
                  <a:txBody>
                    <a:bodyPr/>
                    <a:lstStyle/>
                    <a:p>
                      <a:pPr algn="ctr">
                        <a:lnSpc>
                          <a:spcPct val="150000"/>
                        </a:lnSpc>
                        <a:spcAft>
                          <a:spcPts val="0"/>
                        </a:spcAft>
                      </a:pPr>
                      <a:r>
                        <a:rPr lang="zh-TW" sz="2000" kern="100" dirty="0">
                          <a:solidFill>
                            <a:srgbClr val="000000"/>
                          </a:solidFill>
                          <a:effectLst/>
                          <a:latin typeface="+mj-ea"/>
                          <a:ea typeface="+mj-ea"/>
                          <a:cs typeface="Times New Roman"/>
                        </a:rPr>
                        <a:t>藝術題材</a:t>
                      </a:r>
                      <a:endParaRPr lang="zh-TW" sz="2000" kern="100" dirty="0">
                        <a:effectLst/>
                        <a:latin typeface="+mj-ea"/>
                        <a:ea typeface="+mj-ea"/>
                        <a:cs typeface="Times New Roman"/>
                      </a:endParaRPr>
                    </a:p>
                  </a:txBody>
                  <a:tcPr marL="68580" marR="68580" marT="0" marB="0" anchor="ctr"/>
                </a:tc>
                <a:tc>
                  <a:txBody>
                    <a:bodyPr/>
                    <a:lstStyle/>
                    <a:p>
                      <a:pPr algn="l">
                        <a:lnSpc>
                          <a:spcPct val="150000"/>
                        </a:lnSpc>
                        <a:spcAft>
                          <a:spcPts val="0"/>
                        </a:spcAft>
                      </a:pPr>
                      <a:r>
                        <a:rPr lang="zh-TW" sz="2000" kern="100" dirty="0">
                          <a:solidFill>
                            <a:srgbClr val="000000"/>
                          </a:solidFill>
                          <a:effectLst/>
                          <a:latin typeface="+mj-ea"/>
                          <a:ea typeface="+mj-ea"/>
                          <a:cs typeface="Times New Roman"/>
                        </a:rPr>
                        <a:t>古蹟建築、特色建築、美術館、藝術活動展覽館。</a:t>
                      </a:r>
                      <a:endParaRPr lang="zh-TW" sz="2000" kern="100" dirty="0">
                        <a:effectLst/>
                        <a:latin typeface="+mj-ea"/>
                        <a:ea typeface="+mj-ea"/>
                        <a:cs typeface="Times New Roman"/>
                      </a:endParaRPr>
                    </a:p>
                  </a:txBody>
                  <a:tcPr marL="68580" marR="68580" marT="0" marB="0" anchor="ctr"/>
                </a:tc>
              </a:tr>
              <a:tr h="842282">
                <a:tc>
                  <a:txBody>
                    <a:bodyPr/>
                    <a:lstStyle/>
                    <a:p>
                      <a:pPr algn="ctr">
                        <a:lnSpc>
                          <a:spcPct val="150000"/>
                        </a:lnSpc>
                        <a:spcAft>
                          <a:spcPts val="0"/>
                        </a:spcAft>
                      </a:pPr>
                      <a:r>
                        <a:rPr lang="zh-TW" sz="2000" kern="100" dirty="0">
                          <a:solidFill>
                            <a:srgbClr val="000000"/>
                          </a:solidFill>
                          <a:effectLst/>
                          <a:latin typeface="+mj-ea"/>
                          <a:ea typeface="+mj-ea"/>
                          <a:cs typeface="Times New Roman"/>
                        </a:rPr>
                        <a:t>景觀題材</a:t>
                      </a:r>
                      <a:endParaRPr lang="zh-TW" sz="2000" kern="100" dirty="0">
                        <a:effectLst/>
                        <a:latin typeface="+mj-ea"/>
                        <a:ea typeface="+mj-ea"/>
                        <a:cs typeface="Times New Roman"/>
                      </a:endParaRPr>
                    </a:p>
                  </a:txBody>
                  <a:tcPr marL="68580" marR="68580" marT="0" marB="0" anchor="ctr"/>
                </a:tc>
                <a:tc>
                  <a:txBody>
                    <a:bodyPr/>
                    <a:lstStyle/>
                    <a:p>
                      <a:pPr algn="l">
                        <a:lnSpc>
                          <a:spcPct val="150000"/>
                        </a:lnSpc>
                        <a:spcAft>
                          <a:spcPts val="0"/>
                        </a:spcAft>
                      </a:pPr>
                      <a:r>
                        <a:rPr lang="zh-TW" sz="2000" kern="100" dirty="0">
                          <a:solidFill>
                            <a:srgbClr val="000000"/>
                          </a:solidFill>
                          <a:effectLst/>
                          <a:latin typeface="+mj-ea"/>
                          <a:ea typeface="+mj-ea"/>
                          <a:cs typeface="Times New Roman"/>
                        </a:rPr>
                        <a:t>自然景觀</a:t>
                      </a:r>
                      <a:r>
                        <a:rPr lang="en-US" sz="2000" kern="100" dirty="0">
                          <a:solidFill>
                            <a:srgbClr val="000000"/>
                          </a:solidFill>
                          <a:effectLst/>
                          <a:latin typeface="+mj-ea"/>
                          <a:ea typeface="+mj-ea"/>
                          <a:cs typeface="Times New Roman"/>
                        </a:rPr>
                        <a:t>(</a:t>
                      </a:r>
                      <a:r>
                        <a:rPr lang="zh-TW" sz="2000" kern="100" dirty="0">
                          <a:solidFill>
                            <a:srgbClr val="000000"/>
                          </a:solidFill>
                          <a:effectLst/>
                          <a:latin typeface="+mj-ea"/>
                          <a:ea typeface="+mj-ea"/>
                          <a:cs typeface="Times New Roman"/>
                        </a:rPr>
                        <a:t>山、河川、海、樹</a:t>
                      </a:r>
                      <a:r>
                        <a:rPr lang="en-US" sz="2000" kern="100" dirty="0">
                          <a:solidFill>
                            <a:srgbClr val="000000"/>
                          </a:solidFill>
                          <a:effectLst/>
                          <a:latin typeface="+mj-ea"/>
                          <a:ea typeface="+mj-ea"/>
                          <a:cs typeface="Times New Roman"/>
                        </a:rPr>
                        <a:t>)</a:t>
                      </a:r>
                      <a:r>
                        <a:rPr lang="zh-TW" sz="2000" kern="100" dirty="0">
                          <a:solidFill>
                            <a:srgbClr val="000000"/>
                          </a:solidFill>
                          <a:effectLst/>
                          <a:latin typeface="+mj-ea"/>
                          <a:ea typeface="+mj-ea"/>
                          <a:cs typeface="Times New Roman"/>
                        </a:rPr>
                        <a:t>、人文景觀</a:t>
                      </a:r>
                      <a:r>
                        <a:rPr lang="en-US" sz="2000" kern="100" dirty="0">
                          <a:solidFill>
                            <a:srgbClr val="000000"/>
                          </a:solidFill>
                          <a:effectLst/>
                          <a:latin typeface="+mj-ea"/>
                          <a:ea typeface="+mj-ea"/>
                          <a:cs typeface="Times New Roman"/>
                        </a:rPr>
                        <a:t>(</a:t>
                      </a:r>
                      <a:r>
                        <a:rPr lang="zh-TW" sz="2000" kern="100" dirty="0">
                          <a:solidFill>
                            <a:srgbClr val="000000"/>
                          </a:solidFill>
                          <a:effectLst/>
                          <a:latin typeface="+mj-ea"/>
                          <a:ea typeface="+mj-ea"/>
                          <a:cs typeface="Times New Roman"/>
                        </a:rPr>
                        <a:t>廣告招牌、公園設施、公共藝術、各類型博物館</a:t>
                      </a:r>
                      <a:r>
                        <a:rPr lang="en-US" sz="2000" kern="100" dirty="0">
                          <a:solidFill>
                            <a:srgbClr val="000000"/>
                          </a:solidFill>
                          <a:effectLst/>
                          <a:latin typeface="+mj-ea"/>
                          <a:ea typeface="+mj-ea"/>
                          <a:cs typeface="Times New Roman"/>
                        </a:rPr>
                        <a:t>)</a:t>
                      </a:r>
                      <a:endParaRPr lang="zh-TW" sz="2000" kern="100" dirty="0">
                        <a:effectLst/>
                        <a:latin typeface="+mj-ea"/>
                        <a:ea typeface="+mj-ea"/>
                        <a:cs typeface="Times New Roman"/>
                      </a:endParaRPr>
                    </a:p>
                  </a:txBody>
                  <a:tcPr marL="68580" marR="68580" marT="0" marB="0" anchor="ctr"/>
                </a:tc>
              </a:tr>
              <a:tr h="453859">
                <a:tc>
                  <a:txBody>
                    <a:bodyPr/>
                    <a:lstStyle/>
                    <a:p>
                      <a:pPr algn="ctr">
                        <a:lnSpc>
                          <a:spcPct val="150000"/>
                        </a:lnSpc>
                        <a:spcAft>
                          <a:spcPts val="0"/>
                        </a:spcAft>
                      </a:pPr>
                      <a:r>
                        <a:rPr lang="zh-TW" sz="2000" kern="100" dirty="0">
                          <a:solidFill>
                            <a:srgbClr val="000000"/>
                          </a:solidFill>
                          <a:effectLst/>
                          <a:latin typeface="+mj-ea"/>
                          <a:ea typeface="+mj-ea"/>
                          <a:cs typeface="Times New Roman"/>
                        </a:rPr>
                        <a:t>人物題材</a:t>
                      </a:r>
                      <a:endParaRPr lang="zh-TW" sz="2000" kern="100" dirty="0">
                        <a:effectLst/>
                        <a:latin typeface="+mj-ea"/>
                        <a:ea typeface="+mj-ea"/>
                        <a:cs typeface="Times New Roman"/>
                      </a:endParaRPr>
                    </a:p>
                  </a:txBody>
                  <a:tcPr marL="68580" marR="68580" marT="0" marB="0" anchor="ctr"/>
                </a:tc>
                <a:tc>
                  <a:txBody>
                    <a:bodyPr/>
                    <a:lstStyle/>
                    <a:p>
                      <a:pPr algn="l">
                        <a:lnSpc>
                          <a:spcPct val="150000"/>
                        </a:lnSpc>
                        <a:spcAft>
                          <a:spcPts val="0"/>
                        </a:spcAft>
                      </a:pPr>
                      <a:r>
                        <a:rPr lang="zh-TW" sz="2000" kern="100" dirty="0">
                          <a:solidFill>
                            <a:srgbClr val="000000"/>
                          </a:solidFill>
                          <a:effectLst/>
                          <a:latin typeface="+mj-ea"/>
                          <a:ea typeface="+mj-ea"/>
                          <a:cs typeface="Times New Roman"/>
                        </a:rPr>
                        <a:t>傑出人物、傳奇人物。</a:t>
                      </a:r>
                      <a:endParaRPr lang="zh-TW" sz="2000" kern="100" dirty="0">
                        <a:effectLst/>
                        <a:latin typeface="+mj-ea"/>
                        <a:ea typeface="+mj-ea"/>
                        <a:cs typeface="Times New Roman"/>
                      </a:endParaRPr>
                    </a:p>
                  </a:txBody>
                  <a:tcPr marL="68580" marR="68580" marT="0" marB="0" anchor="ctr"/>
                </a:tc>
              </a:tr>
              <a:tr h="453859">
                <a:tc>
                  <a:txBody>
                    <a:bodyPr/>
                    <a:lstStyle/>
                    <a:p>
                      <a:pPr algn="ctr">
                        <a:lnSpc>
                          <a:spcPct val="150000"/>
                        </a:lnSpc>
                        <a:spcAft>
                          <a:spcPts val="0"/>
                        </a:spcAft>
                      </a:pPr>
                      <a:r>
                        <a:rPr lang="zh-TW" sz="2000" kern="100" dirty="0" smtClean="0">
                          <a:solidFill>
                            <a:srgbClr val="000000"/>
                          </a:solidFill>
                          <a:effectLst/>
                          <a:latin typeface="+mj-ea"/>
                          <a:ea typeface="+mj-ea"/>
                          <a:cs typeface="Times New Roman"/>
                        </a:rPr>
                        <a:t>特殊題</a:t>
                      </a:r>
                      <a:r>
                        <a:rPr lang="zh-TW" altLang="en-US" sz="2000" kern="100" dirty="0" smtClean="0">
                          <a:solidFill>
                            <a:srgbClr val="000000"/>
                          </a:solidFill>
                          <a:effectLst/>
                          <a:latin typeface="+mj-ea"/>
                          <a:ea typeface="+mj-ea"/>
                          <a:cs typeface="Times New Roman"/>
                        </a:rPr>
                        <a:t>材</a:t>
                      </a:r>
                      <a:endParaRPr lang="zh-TW" sz="2000" kern="100" dirty="0">
                        <a:effectLst/>
                        <a:latin typeface="+mj-ea"/>
                        <a:ea typeface="+mj-ea"/>
                        <a:cs typeface="Times New Roman"/>
                      </a:endParaRPr>
                    </a:p>
                  </a:txBody>
                  <a:tcPr marL="68580" marR="68580" marT="0" marB="0" anchor="ctr"/>
                </a:tc>
                <a:tc>
                  <a:txBody>
                    <a:bodyPr/>
                    <a:lstStyle/>
                    <a:p>
                      <a:pPr algn="l">
                        <a:lnSpc>
                          <a:spcPct val="150000"/>
                        </a:lnSpc>
                        <a:spcAft>
                          <a:spcPts val="0"/>
                        </a:spcAft>
                      </a:pPr>
                      <a:r>
                        <a:rPr lang="zh-TW" sz="2000" kern="100" dirty="0">
                          <a:solidFill>
                            <a:srgbClr val="000000"/>
                          </a:solidFill>
                          <a:effectLst/>
                          <a:latin typeface="+mj-ea"/>
                          <a:ea typeface="+mj-ea"/>
                          <a:cs typeface="Times New Roman"/>
                        </a:rPr>
                        <a:t>發電廠、焚化爐、垃圾掩埋場。</a:t>
                      </a:r>
                      <a:endParaRPr lang="zh-TW" sz="2000" kern="100" dirty="0">
                        <a:effectLst/>
                        <a:latin typeface="+mj-ea"/>
                        <a:ea typeface="+mj-ea"/>
                        <a:cs typeface="Times New Roman"/>
                      </a:endParaRPr>
                    </a:p>
                  </a:txBody>
                  <a:tcPr marL="68580" marR="68580" marT="0" marB="0" anchor="ctr"/>
                </a:tc>
              </a:tr>
            </a:tbl>
          </a:graphicData>
        </a:graphic>
      </p:graphicFrame>
      <p:sp>
        <p:nvSpPr>
          <p:cNvPr id="6" name="矩形 5"/>
          <p:cNvSpPr/>
          <p:nvPr/>
        </p:nvSpPr>
        <p:spPr>
          <a:xfrm>
            <a:off x="288810" y="6309320"/>
            <a:ext cx="8136904" cy="369332"/>
          </a:xfrm>
          <a:prstGeom prst="rect">
            <a:avLst/>
          </a:prstGeom>
        </p:spPr>
        <p:txBody>
          <a:bodyPr wrap="square">
            <a:spAutoFit/>
          </a:bodyPr>
          <a:lstStyle/>
          <a:p>
            <a:r>
              <a:rPr lang="zh-TW" altLang="en-US" b="1" dirty="0">
                <a:solidFill>
                  <a:srgbClr val="FF66CC"/>
                </a:solidFill>
                <a:effectLst>
                  <a:outerShdw blurRad="38100" dist="38100" dir="2700000" algn="tl">
                    <a:srgbClr val="000000">
                      <a:alpha val="43137"/>
                    </a:srgbClr>
                  </a:outerShdw>
                </a:effectLst>
                <a:latin typeface="+mj-ea"/>
                <a:ea typeface="+mj-ea"/>
              </a:rPr>
              <a:t>注意</a:t>
            </a:r>
            <a:r>
              <a:rPr lang="en-US" altLang="zh-TW" b="1" dirty="0">
                <a:solidFill>
                  <a:srgbClr val="FF66CC"/>
                </a:solidFill>
                <a:effectLst>
                  <a:outerShdw blurRad="38100" dist="38100" dir="2700000" algn="tl">
                    <a:srgbClr val="000000">
                      <a:alpha val="43137"/>
                    </a:srgbClr>
                  </a:outerShdw>
                </a:effectLst>
                <a:latin typeface="+mj-ea"/>
                <a:ea typeface="+mj-ea"/>
              </a:rPr>
              <a:t>1. </a:t>
            </a:r>
            <a:r>
              <a:rPr lang="zh-TW" altLang="en-US" b="1" dirty="0">
                <a:solidFill>
                  <a:srgbClr val="FF66CC"/>
                </a:solidFill>
                <a:effectLst>
                  <a:outerShdw blurRad="38100" dist="38100" dir="2700000" algn="tl">
                    <a:srgbClr val="000000">
                      <a:alpha val="43137"/>
                    </a:srgbClr>
                  </a:outerShdw>
                </a:effectLst>
                <a:latin typeface="+mj-ea"/>
                <a:ea typeface="+mj-ea"/>
              </a:rPr>
              <a:t>以上題材至少擇五項</a:t>
            </a:r>
            <a:r>
              <a:rPr lang="zh-TW" altLang="en-US" b="1" dirty="0" smtClean="0">
                <a:solidFill>
                  <a:srgbClr val="FF66CC"/>
                </a:solidFill>
                <a:effectLst>
                  <a:outerShdw blurRad="38100" dist="38100" dir="2700000" algn="tl">
                    <a:srgbClr val="000000">
                      <a:alpha val="43137"/>
                    </a:srgbClr>
                  </a:outerShdw>
                </a:effectLst>
                <a:latin typeface="+mj-ea"/>
                <a:ea typeface="+mj-ea"/>
              </a:rPr>
              <a:t>。     </a:t>
            </a:r>
            <a:r>
              <a:rPr lang="en-US" altLang="zh-TW" b="1" dirty="0">
                <a:solidFill>
                  <a:srgbClr val="FF66CC"/>
                </a:solidFill>
                <a:effectLst>
                  <a:outerShdw blurRad="38100" dist="38100" dir="2700000" algn="tl">
                    <a:srgbClr val="000000">
                      <a:alpha val="43137"/>
                    </a:srgbClr>
                  </a:outerShdw>
                </a:effectLst>
                <a:latin typeface="+mj-ea"/>
                <a:ea typeface="+mj-ea"/>
              </a:rPr>
              <a:t>2. </a:t>
            </a:r>
            <a:r>
              <a:rPr lang="zh-TW" altLang="en-US" b="1" dirty="0">
                <a:solidFill>
                  <a:srgbClr val="FF66CC"/>
                </a:solidFill>
                <a:effectLst>
                  <a:outerShdw blurRad="38100" dist="38100" dir="2700000" algn="tl">
                    <a:srgbClr val="000000">
                      <a:alpha val="43137"/>
                    </a:srgbClr>
                  </a:outerShdw>
                </a:effectLst>
                <a:latin typeface="+mj-ea"/>
                <a:ea typeface="+mj-ea"/>
              </a:rPr>
              <a:t>美食小吃不宜兩項以上。</a:t>
            </a:r>
          </a:p>
        </p:txBody>
      </p:sp>
      <p:sp>
        <p:nvSpPr>
          <p:cNvPr id="8" name="文字方塊 7"/>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5576" y="1124744"/>
            <a:ext cx="8064896" cy="4401205"/>
          </a:xfrm>
          <a:prstGeom prst="rect">
            <a:avLst/>
          </a:prstGeom>
        </p:spPr>
        <p:txBody>
          <a:bodyPr wrap="square">
            <a:spAutoFit/>
          </a:bodyPr>
          <a:lstStyle/>
          <a:p>
            <a:pPr marL="457200" indent="-457200">
              <a:lnSpc>
                <a:spcPct val="200000"/>
              </a:lnSpc>
              <a:buAutoNum type="arabicPeriod" startAt="4"/>
            </a:pPr>
            <a:r>
              <a:rPr lang="zh-TW" altLang="en-US" sz="2000" dirty="0" smtClean="0">
                <a:latin typeface="+mj-ea"/>
                <a:ea typeface="+mj-ea"/>
              </a:rPr>
              <a:t>將蒐集的資料去蕪存菁，全組討論，整理組織文案。</a:t>
            </a:r>
            <a:endParaRPr lang="en-US" altLang="zh-TW" sz="2000" dirty="0" smtClean="0">
              <a:latin typeface="+mj-ea"/>
              <a:ea typeface="+mj-ea"/>
            </a:endParaRPr>
          </a:p>
          <a:p>
            <a:pPr marL="457200" indent="-457200">
              <a:lnSpc>
                <a:spcPct val="200000"/>
              </a:lnSpc>
              <a:buFontTx/>
              <a:buAutoNum type="arabicPeriod" startAt="4"/>
            </a:pPr>
            <a:r>
              <a:rPr lang="zh-TW" altLang="zh-TW" sz="2000" dirty="0">
                <a:latin typeface="+mj-ea"/>
                <a:ea typeface="+mj-ea"/>
              </a:rPr>
              <a:t>分配負責項目</a:t>
            </a:r>
            <a:r>
              <a:rPr lang="zh-TW" altLang="zh-TW" sz="2000" dirty="0" smtClean="0">
                <a:latin typeface="+mj-ea"/>
                <a:ea typeface="+mj-ea"/>
              </a:rPr>
              <a:t>，</a:t>
            </a:r>
            <a:r>
              <a:rPr lang="zh-TW" altLang="en-US" sz="2000" dirty="0">
                <a:latin typeface="+mj-ea"/>
                <a:ea typeface="+mj-ea"/>
              </a:rPr>
              <a:t>確定</a:t>
            </a:r>
            <a:r>
              <a:rPr lang="zh-TW" altLang="en-US" sz="2000" dirty="0" smtClean="0">
                <a:latin typeface="+mj-ea"/>
                <a:ea typeface="+mj-ea"/>
              </a:rPr>
              <a:t>地圖內容的</a:t>
            </a:r>
            <a:r>
              <a:rPr lang="zh-TW" altLang="zh-TW" sz="2000" dirty="0" smtClean="0">
                <a:latin typeface="+mj-ea"/>
                <a:ea typeface="+mj-ea"/>
              </a:rPr>
              <a:t>主題</a:t>
            </a:r>
            <a:r>
              <a:rPr lang="zh-TW" altLang="en-US" sz="2000" dirty="0" smtClean="0">
                <a:latin typeface="+mj-ea"/>
                <a:ea typeface="+mj-ea"/>
              </a:rPr>
              <a:t>。</a:t>
            </a:r>
          </a:p>
          <a:p>
            <a:pPr>
              <a:lnSpc>
                <a:spcPct val="200000"/>
              </a:lnSpc>
            </a:pPr>
            <a:r>
              <a:rPr lang="en-US" altLang="zh-TW" sz="2000" dirty="0" smtClean="0">
                <a:latin typeface="+mj-ea"/>
                <a:ea typeface="+mj-ea"/>
              </a:rPr>
              <a:t>6.    </a:t>
            </a:r>
            <a:r>
              <a:rPr lang="zh-TW" altLang="en-US" sz="2000" dirty="0" smtClean="0">
                <a:latin typeface="+mj-ea"/>
                <a:ea typeface="+mj-ea"/>
              </a:rPr>
              <a:t>討論如何將文案以圖像方式呈現。    </a:t>
            </a:r>
            <a:r>
              <a:rPr lang="en-US" altLang="zh-TW" sz="2000" dirty="0" smtClean="0">
                <a:latin typeface="+mj-ea"/>
                <a:ea typeface="+mj-ea"/>
              </a:rPr>
              <a:t>(</a:t>
            </a:r>
            <a:r>
              <a:rPr lang="zh-TW" altLang="en-US" sz="2000" dirty="0" smtClean="0">
                <a:latin typeface="+mj-ea"/>
                <a:ea typeface="+mj-ea"/>
              </a:rPr>
              <a:t>照片圖片拼貼、漫畫、 </a:t>
            </a:r>
            <a:endParaRPr lang="en-US" altLang="zh-TW" sz="2000" dirty="0" smtClean="0">
              <a:latin typeface="+mj-ea"/>
              <a:ea typeface="+mj-ea"/>
            </a:endParaRPr>
          </a:p>
          <a:p>
            <a:pPr>
              <a:lnSpc>
                <a:spcPct val="200000"/>
              </a:lnSpc>
            </a:pPr>
            <a:r>
              <a:rPr lang="en-US" altLang="zh-TW" sz="2000" dirty="0" smtClean="0">
                <a:latin typeface="+mj-ea"/>
                <a:ea typeface="+mj-ea"/>
              </a:rPr>
              <a:t>       </a:t>
            </a:r>
            <a:r>
              <a:rPr lang="zh-TW" altLang="en-US" sz="2000" dirty="0" smtClean="0">
                <a:latin typeface="+mj-ea"/>
                <a:ea typeface="+mj-ea"/>
              </a:rPr>
              <a:t>流程解說圖</a:t>
            </a:r>
            <a:r>
              <a:rPr lang="en-US" altLang="zh-TW" sz="2000" dirty="0" smtClean="0">
                <a:latin typeface="+mj-ea"/>
                <a:ea typeface="+mj-ea"/>
              </a:rPr>
              <a:t>……)</a:t>
            </a:r>
          </a:p>
          <a:p>
            <a:pPr>
              <a:lnSpc>
                <a:spcPct val="200000"/>
              </a:lnSpc>
            </a:pPr>
            <a:r>
              <a:rPr lang="en-US" altLang="zh-TW" sz="2000" dirty="0" smtClean="0">
                <a:latin typeface="+mj-ea"/>
                <a:ea typeface="+mj-ea"/>
              </a:rPr>
              <a:t>7.    </a:t>
            </a:r>
            <a:r>
              <a:rPr lang="zh-TW" altLang="zh-TW" sz="2000" dirty="0" smtClean="0">
                <a:latin typeface="+mj-ea"/>
                <a:ea typeface="+mj-ea"/>
              </a:rPr>
              <a:t>各組自行安排實地探勘社區的活動時間，組員事先告知</a:t>
            </a:r>
            <a:endParaRPr lang="en-US" altLang="zh-TW" sz="2000" dirty="0" smtClean="0">
              <a:latin typeface="+mj-ea"/>
              <a:ea typeface="+mj-ea"/>
            </a:endParaRPr>
          </a:p>
          <a:p>
            <a:pPr>
              <a:lnSpc>
                <a:spcPct val="200000"/>
              </a:lnSpc>
            </a:pPr>
            <a:r>
              <a:rPr lang="en-US" altLang="zh-TW" sz="2000" dirty="0" smtClean="0">
                <a:latin typeface="+mj-ea"/>
                <a:ea typeface="+mj-ea"/>
              </a:rPr>
              <a:t>        </a:t>
            </a:r>
            <a:r>
              <a:rPr lang="zh-TW" altLang="zh-TW" sz="2000" dirty="0" smtClean="0">
                <a:latin typeface="+mj-ea"/>
                <a:ea typeface="+mj-ea"/>
              </a:rPr>
              <a:t>家長此課程</a:t>
            </a:r>
            <a:r>
              <a:rPr lang="en-US" altLang="zh-TW" sz="2000" smtClean="0">
                <a:latin typeface="+mj-ea"/>
                <a:ea typeface="+mj-ea"/>
              </a:rPr>
              <a:t> </a:t>
            </a:r>
            <a:r>
              <a:rPr lang="zh-TW" altLang="zh-TW" sz="2000" smtClean="0">
                <a:latin typeface="+mj-ea"/>
                <a:ea typeface="+mj-ea"/>
              </a:rPr>
              <a:t>內容</a:t>
            </a:r>
            <a:r>
              <a:rPr lang="zh-TW" altLang="zh-TW" sz="2000" dirty="0" smtClean="0">
                <a:latin typeface="+mj-ea"/>
                <a:ea typeface="+mj-ea"/>
              </a:rPr>
              <a:t>並請家長協助督促外出的安全須知或是</a:t>
            </a:r>
            <a:endParaRPr lang="en-US" altLang="zh-TW" sz="2000" dirty="0" smtClean="0">
              <a:latin typeface="+mj-ea"/>
              <a:ea typeface="+mj-ea"/>
            </a:endParaRPr>
          </a:p>
          <a:p>
            <a:pPr>
              <a:lnSpc>
                <a:spcPct val="200000"/>
              </a:lnSpc>
            </a:pPr>
            <a:r>
              <a:rPr lang="en-US" altLang="zh-TW" sz="2000" dirty="0" smtClean="0">
                <a:latin typeface="+mj-ea"/>
                <a:ea typeface="+mj-ea"/>
              </a:rPr>
              <a:t>        </a:t>
            </a:r>
            <a:r>
              <a:rPr lang="zh-TW" altLang="zh-TW" sz="2000" dirty="0" smtClean="0">
                <a:latin typeface="+mj-ea"/>
                <a:ea typeface="+mj-ea"/>
              </a:rPr>
              <a:t>陪同社區影像紀錄。</a:t>
            </a:r>
            <a:endParaRPr lang="zh-TW" altLang="en-US" sz="2000" dirty="0" smtClean="0">
              <a:latin typeface="+mj-ea"/>
              <a:ea typeface="+mj-ea"/>
            </a:endParaRPr>
          </a:p>
        </p:txBody>
      </p:sp>
      <p:sp>
        <p:nvSpPr>
          <p:cNvPr id="3" name="文字方塊 2"/>
          <p:cNvSpPr txBox="1"/>
          <p:nvPr/>
        </p:nvSpPr>
        <p:spPr>
          <a:xfrm>
            <a:off x="827584" y="548680"/>
            <a:ext cx="4398961" cy="461665"/>
          </a:xfrm>
          <a:prstGeom prst="rect">
            <a:avLst/>
          </a:prstGeom>
          <a:noFill/>
        </p:spPr>
        <p:txBody>
          <a:bodyPr wrap="none" rtlCol="0">
            <a:spAutoFit/>
          </a:bodyPr>
          <a:lstStyle/>
          <a:p>
            <a:pPr lvl="0"/>
            <a:r>
              <a:rPr lang="zh-TW" altLang="en-US" sz="2400" b="1" dirty="0" smtClean="0">
                <a:solidFill>
                  <a:srgbClr val="FF0000"/>
                </a:solidFill>
                <a:effectLst>
                  <a:outerShdw blurRad="38100" dist="38100" dir="2700000" algn="tl">
                    <a:srgbClr val="000000">
                      <a:alpha val="43137"/>
                    </a:srgbClr>
                  </a:outerShdw>
                </a:effectLst>
                <a:latin typeface="+mj-ea"/>
                <a:ea typeface="+mj-ea"/>
              </a:rPr>
              <a:t>繪製</a:t>
            </a:r>
            <a:r>
              <a:rPr lang="zh-TW" altLang="zh-TW" sz="2400" b="1" dirty="0" smtClean="0">
                <a:solidFill>
                  <a:srgbClr val="FF0000"/>
                </a:solidFill>
                <a:effectLst>
                  <a:outerShdw blurRad="38100" dist="38100" dir="2700000" algn="tl">
                    <a:srgbClr val="000000">
                      <a:alpha val="43137"/>
                    </a:srgbClr>
                  </a:outerShdw>
                </a:effectLst>
                <a:latin typeface="+mj-ea"/>
                <a:ea typeface="+mj-ea"/>
              </a:rPr>
              <a:t>社區插畫導覽地圖</a:t>
            </a:r>
            <a:r>
              <a:rPr lang="en-US" altLang="zh-TW" sz="2000" b="1" dirty="0">
                <a:solidFill>
                  <a:srgbClr val="7030A0"/>
                </a:solidFill>
                <a:effectLst>
                  <a:outerShdw blurRad="38100" dist="38100" dir="2700000" algn="tl">
                    <a:srgbClr val="000000">
                      <a:alpha val="43137"/>
                    </a:srgbClr>
                  </a:outerShdw>
                </a:effectLst>
                <a:latin typeface="微軟正黑體"/>
                <a:ea typeface="微軟正黑體"/>
              </a:rPr>
              <a:t>-</a:t>
            </a:r>
            <a:r>
              <a:rPr lang="zh-TW" altLang="en-US" sz="2000" b="1" dirty="0">
                <a:solidFill>
                  <a:srgbClr val="7030A0"/>
                </a:solidFill>
                <a:effectLst>
                  <a:outerShdw blurRad="38100" dist="38100" dir="2700000" algn="tl">
                    <a:srgbClr val="000000">
                      <a:alpha val="43137"/>
                    </a:srgbClr>
                  </a:outerShdw>
                </a:effectLst>
                <a:latin typeface="微軟正黑體"/>
                <a:ea typeface="微軟正黑體"/>
              </a:rPr>
              <a:t>資料蒐集</a:t>
            </a:r>
          </a:p>
        </p:txBody>
      </p:sp>
      <p:sp>
        <p:nvSpPr>
          <p:cNvPr id="5" name="文字方塊 4"/>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467544" y="980728"/>
            <a:ext cx="8352928" cy="5016758"/>
          </a:xfrm>
          <a:prstGeom prst="rect">
            <a:avLst/>
          </a:prstGeom>
          <a:noFill/>
        </p:spPr>
        <p:txBody>
          <a:bodyPr wrap="square" rtlCol="0">
            <a:spAutoFit/>
          </a:bodyPr>
          <a:lstStyle/>
          <a:p>
            <a:pPr lvl="0">
              <a:lnSpc>
                <a:spcPct val="200000"/>
              </a:lnSpc>
            </a:pPr>
            <a:r>
              <a:rPr lang="en-US" altLang="zh-TW" sz="2000" b="1" dirty="0" smtClean="0">
                <a:solidFill>
                  <a:srgbClr val="FF66CC"/>
                </a:solidFill>
                <a:latin typeface="+mj-ea"/>
                <a:ea typeface="+mj-ea"/>
              </a:rPr>
              <a:t>1.</a:t>
            </a:r>
            <a:r>
              <a:rPr lang="zh-TW" altLang="en-US" sz="2000" b="1" dirty="0" smtClean="0">
                <a:solidFill>
                  <a:srgbClr val="FF66CC"/>
                </a:solidFill>
                <a:latin typeface="+mj-ea"/>
                <a:ea typeface="+mj-ea"/>
              </a:rPr>
              <a:t>  </a:t>
            </a:r>
            <a:r>
              <a:rPr lang="zh-TW" altLang="zh-TW" sz="2000" b="1" dirty="0" smtClean="0">
                <a:solidFill>
                  <a:srgbClr val="FF66CC"/>
                </a:solidFill>
                <a:latin typeface="+mj-ea"/>
                <a:ea typeface="+mj-ea"/>
              </a:rPr>
              <a:t>社區插畫導覽地圖的組成元素：標題、位置圖、景點圖片、導覽文字。</a:t>
            </a:r>
          </a:p>
          <a:p>
            <a:pPr>
              <a:lnSpc>
                <a:spcPct val="200000"/>
              </a:lnSpc>
            </a:pPr>
            <a:r>
              <a:rPr lang="en-US" altLang="zh-TW" sz="2000" b="1" dirty="0" smtClean="0">
                <a:solidFill>
                  <a:srgbClr val="7030A0"/>
                </a:solidFill>
                <a:latin typeface="+mj-ea"/>
                <a:ea typeface="+mj-ea"/>
              </a:rPr>
              <a:t>2.  </a:t>
            </a:r>
            <a:r>
              <a:rPr lang="zh-TW" altLang="zh-TW" sz="2000" b="1" dirty="0" smtClean="0">
                <a:solidFill>
                  <a:srgbClr val="7030A0"/>
                </a:solidFill>
                <a:latin typeface="+mj-ea"/>
                <a:ea typeface="+mj-ea"/>
              </a:rPr>
              <a:t>各組開始執行製作社區插畫導覽地圖。</a:t>
            </a:r>
          </a:p>
          <a:p>
            <a:pPr>
              <a:lnSpc>
                <a:spcPct val="200000"/>
              </a:lnSpc>
            </a:pPr>
            <a:r>
              <a:rPr lang="en-US" altLang="zh-TW" sz="2000" b="1" dirty="0" smtClean="0">
                <a:solidFill>
                  <a:srgbClr val="FF33CC"/>
                </a:solidFill>
                <a:latin typeface="+mj-ea"/>
                <a:ea typeface="+mj-ea"/>
              </a:rPr>
              <a:t>3.  </a:t>
            </a:r>
            <a:r>
              <a:rPr lang="zh-TW" altLang="zh-TW" sz="2000" b="1" dirty="0" smtClean="0">
                <a:solidFill>
                  <a:srgbClr val="FF33CC"/>
                </a:solidFill>
                <a:latin typeface="+mj-ea"/>
                <a:ea typeface="+mj-ea"/>
              </a:rPr>
              <a:t>先確定社區插畫導覽地圖呈現的風格形式。</a:t>
            </a:r>
          </a:p>
          <a:p>
            <a:pPr>
              <a:lnSpc>
                <a:spcPct val="200000"/>
              </a:lnSpc>
            </a:pPr>
            <a:r>
              <a:rPr lang="en-US" altLang="zh-TW" sz="2000" b="1" dirty="0" smtClean="0">
                <a:solidFill>
                  <a:srgbClr val="7030A0"/>
                </a:solidFill>
                <a:latin typeface="+mj-ea"/>
                <a:ea typeface="+mj-ea"/>
              </a:rPr>
              <a:t>4.  </a:t>
            </a:r>
            <a:r>
              <a:rPr lang="zh-TW" altLang="zh-TW" sz="2000" b="1" dirty="0" smtClean="0">
                <a:solidFill>
                  <a:srgbClr val="7030A0"/>
                </a:solidFill>
                <a:latin typeface="+mj-ea"/>
                <a:ea typeface="+mj-ea"/>
              </a:rPr>
              <a:t>確認標題名稱與副標題</a:t>
            </a:r>
            <a:r>
              <a:rPr lang="zh-TW" altLang="en-US" sz="2000" b="1" dirty="0">
                <a:solidFill>
                  <a:srgbClr val="7030A0"/>
                </a:solidFill>
                <a:latin typeface="+mj-ea"/>
                <a:ea typeface="+mj-ea"/>
              </a:rPr>
              <a:t>的文字內容</a:t>
            </a:r>
            <a:r>
              <a:rPr lang="zh-TW" altLang="zh-TW" sz="2000" b="1" dirty="0" smtClean="0">
                <a:solidFill>
                  <a:srgbClr val="7030A0"/>
                </a:solidFill>
                <a:latin typeface="+mj-ea"/>
                <a:ea typeface="+mj-ea"/>
              </a:rPr>
              <a:t>。</a:t>
            </a:r>
          </a:p>
          <a:p>
            <a:pPr marL="457200" indent="-457200">
              <a:lnSpc>
                <a:spcPct val="200000"/>
              </a:lnSpc>
            </a:pPr>
            <a:r>
              <a:rPr lang="en-US" altLang="zh-TW" sz="2000" b="1" dirty="0" smtClean="0">
                <a:solidFill>
                  <a:srgbClr val="FF00FF"/>
                </a:solidFill>
                <a:latin typeface="+mj-ea"/>
                <a:ea typeface="+mj-ea"/>
              </a:rPr>
              <a:t>5.  </a:t>
            </a:r>
            <a:r>
              <a:rPr lang="zh-TW" altLang="zh-TW" sz="2000" b="1" dirty="0" smtClean="0">
                <a:solidFill>
                  <a:srgbClr val="FF00FF"/>
                </a:solidFill>
                <a:latin typeface="+mj-ea"/>
                <a:ea typeface="+mj-ea"/>
              </a:rPr>
              <a:t>社區地理方位圖的指引方式：小圖式、大圖式、鐵道式</a:t>
            </a:r>
            <a:r>
              <a:rPr lang="en-US" altLang="zh-TW" sz="2000" b="1" dirty="0" smtClean="0">
                <a:solidFill>
                  <a:srgbClr val="FF00FF"/>
                </a:solidFill>
                <a:latin typeface="+mj-ea"/>
                <a:ea typeface="+mj-ea"/>
              </a:rPr>
              <a:t> </a:t>
            </a:r>
            <a:r>
              <a:rPr lang="zh-TW" altLang="zh-TW" sz="2000" b="1" dirty="0" smtClean="0">
                <a:solidFill>
                  <a:srgbClr val="FF00FF"/>
                </a:solidFill>
                <a:latin typeface="+mj-ea"/>
                <a:ea typeface="+mj-ea"/>
              </a:rPr>
              <a:t>與底片式等。</a:t>
            </a:r>
          </a:p>
          <a:p>
            <a:pPr>
              <a:lnSpc>
                <a:spcPct val="200000"/>
              </a:lnSpc>
            </a:pPr>
            <a:r>
              <a:rPr lang="en-US" altLang="zh-TW" sz="2000" b="1" dirty="0" smtClean="0">
                <a:solidFill>
                  <a:srgbClr val="7030A0"/>
                </a:solidFill>
                <a:latin typeface="+mj-ea"/>
                <a:ea typeface="+mj-ea"/>
              </a:rPr>
              <a:t>6.  </a:t>
            </a:r>
            <a:r>
              <a:rPr lang="zh-TW" altLang="zh-TW" sz="2000" b="1" dirty="0" smtClean="0">
                <a:solidFill>
                  <a:srgbClr val="7030A0"/>
                </a:solidFill>
                <a:latin typeface="+mj-ea"/>
                <a:ea typeface="+mj-ea"/>
              </a:rPr>
              <a:t>決定地圖</a:t>
            </a:r>
            <a:r>
              <a:rPr lang="zh-TW" altLang="en-US" sz="2000" b="1" dirty="0" smtClean="0">
                <a:solidFill>
                  <a:srgbClr val="7030A0"/>
                </a:solidFill>
                <a:latin typeface="+mj-ea"/>
                <a:ea typeface="+mj-ea"/>
              </a:rPr>
              <a:t>風格</a:t>
            </a:r>
            <a:r>
              <a:rPr lang="zh-TW" altLang="zh-TW" sz="2000" b="1" dirty="0" smtClean="0">
                <a:solidFill>
                  <a:srgbClr val="7030A0"/>
                </a:solidFill>
                <a:latin typeface="+mj-ea"/>
                <a:ea typeface="+mj-ea"/>
              </a:rPr>
              <a:t>形式、媒材、配色與文字形式。</a:t>
            </a:r>
          </a:p>
          <a:p>
            <a:pPr>
              <a:lnSpc>
                <a:spcPct val="200000"/>
              </a:lnSpc>
            </a:pPr>
            <a:r>
              <a:rPr lang="en-US" altLang="zh-TW" sz="2000" b="1" dirty="0" smtClean="0">
                <a:solidFill>
                  <a:srgbClr val="FF00FF"/>
                </a:solidFill>
                <a:latin typeface="+mj-ea"/>
                <a:ea typeface="+mj-ea"/>
              </a:rPr>
              <a:t>7.  </a:t>
            </a:r>
            <a:r>
              <a:rPr lang="zh-TW" altLang="zh-TW" sz="2000" b="1" dirty="0" smtClean="0">
                <a:solidFill>
                  <a:srgbClr val="FF00FF"/>
                </a:solidFill>
                <a:latin typeface="+mj-ea"/>
                <a:ea typeface="+mj-ea"/>
              </a:rPr>
              <a:t>各組分配工作項目：插畫、剪貼書寫人員</a:t>
            </a:r>
            <a:r>
              <a:rPr lang="zh-TW" altLang="zh-TW" sz="2000" b="1" dirty="0" smtClean="0">
                <a:solidFill>
                  <a:srgbClr val="FF00FF"/>
                </a:solidFill>
                <a:latin typeface="+mj-ea"/>
              </a:rPr>
              <a:t>與</a:t>
            </a:r>
            <a:r>
              <a:rPr lang="en-US" altLang="zh-TW" sz="2000" b="1" dirty="0" err="1" smtClean="0">
                <a:solidFill>
                  <a:srgbClr val="FF00FF"/>
                </a:solidFill>
                <a:latin typeface="+mj-ea"/>
              </a:rPr>
              <a:t>ppt</a:t>
            </a:r>
            <a:r>
              <a:rPr lang="zh-TW" altLang="en-US" sz="2000" b="1" dirty="0" smtClean="0">
                <a:solidFill>
                  <a:srgbClr val="FF00FF"/>
                </a:solidFill>
                <a:latin typeface="+mj-ea"/>
              </a:rPr>
              <a:t>檔製作人員</a:t>
            </a:r>
            <a:r>
              <a:rPr lang="zh-TW" altLang="zh-TW" sz="2000" b="1" dirty="0" smtClean="0">
                <a:latin typeface="+mj-ea"/>
                <a:ea typeface="+mj-ea"/>
              </a:rPr>
              <a:t>。</a:t>
            </a:r>
          </a:p>
          <a:p>
            <a:pPr>
              <a:lnSpc>
                <a:spcPct val="200000"/>
              </a:lnSpc>
            </a:pPr>
            <a:r>
              <a:rPr lang="en-US" altLang="zh-TW" sz="2000" b="1" dirty="0" smtClean="0">
                <a:solidFill>
                  <a:srgbClr val="7030A0"/>
                </a:solidFill>
                <a:latin typeface="+mj-ea"/>
                <a:ea typeface="+mj-ea"/>
              </a:rPr>
              <a:t>8.  </a:t>
            </a:r>
            <a:r>
              <a:rPr lang="zh-TW" altLang="zh-TW" sz="2000" b="1" dirty="0" smtClean="0">
                <a:solidFill>
                  <a:srgbClr val="7030A0"/>
                </a:solidFill>
                <a:latin typeface="+mj-ea"/>
                <a:ea typeface="+mj-ea"/>
              </a:rPr>
              <a:t>各組資料彙整討論與撰寫報告。</a:t>
            </a:r>
            <a:endParaRPr lang="zh-TW" altLang="en-US" sz="2000" b="1" dirty="0">
              <a:solidFill>
                <a:srgbClr val="7030A0"/>
              </a:solidFill>
              <a:latin typeface="+mj-ea"/>
              <a:ea typeface="+mj-ea"/>
            </a:endParaRPr>
          </a:p>
        </p:txBody>
      </p:sp>
      <p:sp>
        <p:nvSpPr>
          <p:cNvPr id="4" name="文字方塊 3"/>
          <p:cNvSpPr txBox="1"/>
          <p:nvPr/>
        </p:nvSpPr>
        <p:spPr>
          <a:xfrm>
            <a:off x="-36512" y="-27384"/>
            <a:ext cx="2123728" cy="369332"/>
          </a:xfrm>
          <a:prstGeom prst="rect">
            <a:avLst/>
          </a:prstGeom>
          <a:noFill/>
        </p:spPr>
        <p:txBody>
          <a:bodyPr wrap="square" rtlCol="0">
            <a:spAutoFit/>
          </a:bodyPr>
          <a:lstStyle/>
          <a:p>
            <a:r>
              <a:rPr lang="zh-TW" altLang="en-US" b="1" dirty="0">
                <a:solidFill>
                  <a:schemeClr val="bg1"/>
                </a:solidFill>
                <a:latin typeface="+mj-ea"/>
                <a:ea typeface="+mj-ea"/>
              </a:rPr>
              <a:t>社區插畫導覽地圖</a:t>
            </a:r>
            <a:endParaRPr lang="zh-TW" altLang="zh-TW" b="1" dirty="0">
              <a:solidFill>
                <a:schemeClr val="bg1"/>
              </a:solidFill>
              <a:latin typeface="+mj-ea"/>
              <a:ea typeface="+mj-ea"/>
            </a:endParaRPr>
          </a:p>
        </p:txBody>
      </p:sp>
      <p:sp>
        <p:nvSpPr>
          <p:cNvPr id="8" name="文字方塊 7"/>
          <p:cNvSpPr txBox="1"/>
          <p:nvPr/>
        </p:nvSpPr>
        <p:spPr>
          <a:xfrm>
            <a:off x="438629" y="519063"/>
            <a:ext cx="4421403" cy="461665"/>
          </a:xfrm>
          <a:prstGeom prst="rect">
            <a:avLst/>
          </a:prstGeom>
          <a:noFill/>
        </p:spPr>
        <p:txBody>
          <a:bodyPr wrap="none" rtlCol="0">
            <a:spAutoFit/>
          </a:bodyPr>
          <a:lstStyle/>
          <a:p>
            <a:r>
              <a:rPr lang="zh-TW" altLang="en-US" sz="2400" b="1" dirty="0" smtClean="0">
                <a:solidFill>
                  <a:srgbClr val="FF0000"/>
                </a:solidFill>
                <a:effectLst>
                  <a:outerShdw blurRad="38100" dist="38100" dir="2700000" algn="tl">
                    <a:srgbClr val="000000">
                      <a:alpha val="43137"/>
                    </a:srgbClr>
                  </a:outerShdw>
                </a:effectLst>
                <a:latin typeface="+mj-ea"/>
                <a:ea typeface="+mj-ea"/>
              </a:rPr>
              <a:t>繪製</a:t>
            </a:r>
            <a:r>
              <a:rPr lang="zh-TW" altLang="zh-TW" sz="2400" b="1" dirty="0" smtClean="0">
                <a:solidFill>
                  <a:srgbClr val="FF0000"/>
                </a:solidFill>
                <a:effectLst>
                  <a:outerShdw blurRad="38100" dist="38100" dir="2700000" algn="tl">
                    <a:srgbClr val="000000">
                      <a:alpha val="43137"/>
                    </a:srgbClr>
                  </a:outerShdw>
                </a:effectLst>
                <a:latin typeface="+mj-ea"/>
                <a:ea typeface="+mj-ea"/>
              </a:rPr>
              <a:t>社區插畫導覽地圖</a:t>
            </a:r>
            <a:r>
              <a:rPr lang="en-US" altLang="zh-TW" sz="2400" b="1" dirty="0" smtClean="0">
                <a:solidFill>
                  <a:srgbClr val="FF0000"/>
                </a:solidFill>
                <a:effectLst>
                  <a:outerShdw blurRad="38100" dist="38100" dir="2700000" algn="tl">
                    <a:srgbClr val="000000">
                      <a:alpha val="43137"/>
                    </a:srgbClr>
                  </a:outerShdw>
                </a:effectLst>
                <a:latin typeface="+mj-ea"/>
                <a:ea typeface="+mj-ea"/>
              </a:rPr>
              <a:t>-</a:t>
            </a:r>
            <a:r>
              <a:rPr lang="zh-TW" altLang="en-US" sz="2000" b="1" dirty="0" smtClean="0">
                <a:solidFill>
                  <a:srgbClr val="7030A0"/>
                </a:solidFill>
                <a:effectLst>
                  <a:outerShdw blurRad="38100" dist="38100" dir="2700000" algn="tl">
                    <a:srgbClr val="000000">
                      <a:alpha val="43137"/>
                    </a:srgbClr>
                  </a:outerShdw>
                </a:effectLst>
                <a:latin typeface="+mj-ea"/>
                <a:ea typeface="+mj-ea"/>
              </a:rPr>
              <a:t>繪製階段</a:t>
            </a:r>
            <a:endParaRPr lang="zh-TW" altLang="en-US" sz="2000" b="1" dirty="0">
              <a:solidFill>
                <a:srgbClr val="7030A0"/>
              </a:solidFill>
              <a:effectLst>
                <a:outerShdw blurRad="38100" dist="38100" dir="2700000" algn="tl">
                  <a:srgbClr val="000000">
                    <a:alpha val="43137"/>
                  </a:srgbClr>
                </a:outerShdw>
              </a:effectLst>
              <a:latin typeface="+mj-ea"/>
              <a:ea typeface="+mj-ea"/>
            </a:endParaRPr>
          </a:p>
        </p:txBody>
      </p:sp>
      <p:sp>
        <p:nvSpPr>
          <p:cNvPr id="2" name="矩形 1"/>
          <p:cNvSpPr/>
          <p:nvPr/>
        </p:nvSpPr>
        <p:spPr>
          <a:xfrm>
            <a:off x="1475656" y="5829628"/>
            <a:ext cx="6696744" cy="954107"/>
          </a:xfrm>
          <a:prstGeom prst="rect">
            <a:avLst/>
          </a:prstGeom>
        </p:spPr>
        <p:txBody>
          <a:bodyPr wrap="square">
            <a:spAutoFit/>
          </a:bodyPr>
          <a:lstStyle/>
          <a:p>
            <a:r>
              <a:rPr lang="zh-TW" altLang="en-US" sz="2800" b="1" dirty="0">
                <a:solidFill>
                  <a:srgbClr val="00B050"/>
                </a:solidFill>
                <a:latin typeface="華康秀風體W3" pitchFamily="65" charset="-120"/>
                <a:ea typeface="華康秀風體W3" pitchFamily="65" charset="-120"/>
              </a:rPr>
              <a:t>用敏銳的心悠遊</a:t>
            </a:r>
            <a:r>
              <a:rPr lang="zh-TW" altLang="en-US" sz="2800" b="1" dirty="0" smtClean="0">
                <a:solidFill>
                  <a:srgbClr val="00B050"/>
                </a:solidFill>
                <a:latin typeface="華康秀風體W3" pitchFamily="65" charset="-120"/>
                <a:ea typeface="華康秀風體W3" pitchFamily="65" charset="-120"/>
              </a:rPr>
              <a:t>台中  體驗台中的多樣情</a:t>
            </a:r>
            <a:r>
              <a:rPr lang="en-US" altLang="zh-TW" sz="2800" b="1" dirty="0" smtClean="0">
                <a:solidFill>
                  <a:srgbClr val="00B050"/>
                </a:solidFill>
                <a:latin typeface="華康秀風體W3" pitchFamily="65" charset="-120"/>
                <a:ea typeface="華康秀風體W3" pitchFamily="65" charset="-120"/>
              </a:rPr>
              <a:t>  </a:t>
            </a:r>
          </a:p>
          <a:p>
            <a:pPr algn="ctr"/>
            <a:r>
              <a:rPr lang="zh-TW" altLang="en-US" sz="2800" b="1" dirty="0" smtClean="0">
                <a:solidFill>
                  <a:srgbClr val="00B050"/>
                </a:solidFill>
                <a:latin typeface="華康秀風體W3" pitchFamily="65" charset="-120"/>
                <a:ea typeface="華康秀風體W3" pitchFamily="65" charset="-120"/>
              </a:rPr>
              <a:t>以美的圖文記錄台中印象</a:t>
            </a:r>
            <a:endParaRPr lang="zh-TW" altLang="en-US" sz="2800" b="1" dirty="0">
              <a:solidFill>
                <a:srgbClr val="00B050"/>
              </a:solidFill>
              <a:latin typeface="華康秀風體W3" pitchFamily="65" charset="-120"/>
              <a:ea typeface="華康秀風體W3" pitchFamily="65" charset="-12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2"/>
          <p:cNvSpPr txBox="1">
            <a:spLocks noChangeArrowheads="1"/>
          </p:cNvSpPr>
          <p:nvPr/>
        </p:nvSpPr>
        <p:spPr bwMode="auto">
          <a:xfrm>
            <a:off x="134162" y="5157192"/>
            <a:ext cx="5277890" cy="459100"/>
          </a:xfrm>
          <a:prstGeom prst="rect">
            <a:avLst/>
          </a:prstGeom>
          <a:solidFill>
            <a:schemeClr val="bg1"/>
          </a:solidFill>
          <a:ln w="9525">
            <a:noFill/>
            <a:miter lim="800000"/>
            <a:headEnd/>
            <a:tailEnd/>
          </a:ln>
        </p:spPr>
        <p:txBody>
          <a:bodyPr wrap="square">
            <a:spAutoFit/>
          </a:bodyPr>
          <a:lstStyle/>
          <a:p>
            <a:pPr>
              <a:lnSpc>
                <a:spcPct val="150000"/>
              </a:lnSpc>
            </a:pPr>
            <a:endParaRPr lang="zh-TW" altLang="en-US" dirty="0">
              <a:solidFill>
                <a:srgbClr val="FF0066"/>
              </a:solidFill>
              <a:latin typeface="新細明體" charset="-120"/>
            </a:endParaRPr>
          </a:p>
        </p:txBody>
      </p:sp>
      <p:sp>
        <p:nvSpPr>
          <p:cNvPr id="8" name="Text Box 8"/>
          <p:cNvSpPr txBox="1">
            <a:spLocks noChangeArrowheads="1"/>
          </p:cNvSpPr>
          <p:nvPr/>
        </p:nvSpPr>
        <p:spPr bwMode="auto">
          <a:xfrm>
            <a:off x="174324" y="4509120"/>
            <a:ext cx="9006188" cy="2400657"/>
          </a:xfrm>
          <a:prstGeom prst="rect">
            <a:avLst/>
          </a:prstGeom>
          <a:solidFill>
            <a:schemeClr val="bg1"/>
          </a:solidFill>
          <a:ln w="9525">
            <a:noFill/>
            <a:miter lim="800000"/>
            <a:headEnd/>
            <a:tailEnd/>
          </a:ln>
        </p:spPr>
        <p:txBody>
          <a:bodyPr wrap="square">
            <a:spAutoFit/>
          </a:bodyPr>
          <a:lstStyle/>
          <a:p>
            <a:pPr>
              <a:lnSpc>
                <a:spcPct val="150000"/>
              </a:lnSpc>
            </a:pPr>
            <a:r>
              <a:rPr lang="en-US" altLang="zh-TW" sz="2000" b="0" dirty="0" smtClean="0">
                <a:latin typeface="+mj-ea"/>
                <a:ea typeface="+mj-ea"/>
              </a:rPr>
              <a:t>1868</a:t>
            </a:r>
            <a:r>
              <a:rPr lang="zh-TW" altLang="en-US" sz="2000" b="0" dirty="0" smtClean="0">
                <a:latin typeface="+mj-ea"/>
                <a:ea typeface="+mj-ea"/>
              </a:rPr>
              <a:t>年</a:t>
            </a:r>
            <a:r>
              <a:rPr kumimoji="1" lang="zh-TW" altLang="en-US" sz="2000" dirty="0">
                <a:latin typeface="+mj-ea"/>
                <a:ea typeface="+mj-ea"/>
                <a:cs typeface="新細明體" pitchFamily="18" charset="-120"/>
              </a:rPr>
              <a:t>英國記者</a:t>
            </a:r>
            <a:r>
              <a:rPr kumimoji="1" lang="zh-TW" altLang="zh-TW" sz="2000" dirty="0" smtClean="0">
                <a:latin typeface="+mj-ea"/>
                <a:ea typeface="+mj-ea"/>
                <a:cs typeface="新細明體" pitchFamily="18" charset="-120"/>
              </a:rPr>
              <a:t>威</a:t>
            </a:r>
            <a:r>
              <a:rPr kumimoji="1" lang="zh-TW" altLang="zh-TW" sz="2000" dirty="0">
                <a:latin typeface="+mj-ea"/>
                <a:ea typeface="+mj-ea"/>
                <a:cs typeface="新細明體" pitchFamily="18" charset="-120"/>
              </a:rPr>
              <a:t>廉‧哈</a:t>
            </a:r>
            <a:r>
              <a:rPr kumimoji="1" lang="zh-TW" altLang="zh-TW" sz="2000" dirty="0" smtClean="0">
                <a:latin typeface="+mj-ea"/>
                <a:ea typeface="+mj-ea"/>
                <a:cs typeface="新細明體" pitchFamily="18" charset="-120"/>
              </a:rPr>
              <a:t>維</a:t>
            </a:r>
            <a:r>
              <a:rPr kumimoji="1" lang="zh-TW" altLang="en-US" sz="2000" dirty="0">
                <a:latin typeface="+mj-ea"/>
                <a:ea typeface="+mj-ea"/>
                <a:cs typeface="新細明體" pitchFamily="18" charset="-120"/>
              </a:rPr>
              <a:t>運用歐洲</a:t>
            </a:r>
            <a:r>
              <a:rPr kumimoji="1" lang="en-US" altLang="zh-TW" sz="2000" dirty="0">
                <a:latin typeface="+mj-ea"/>
                <a:ea typeface="+mj-ea"/>
                <a:cs typeface="新細明體" pitchFamily="18" charset="-120"/>
              </a:rPr>
              <a:t>12</a:t>
            </a:r>
            <a:r>
              <a:rPr kumimoji="1" lang="zh-TW" altLang="en-US" sz="2000" dirty="0">
                <a:latin typeface="+mj-ea"/>
                <a:ea typeface="+mj-ea"/>
                <a:cs typeface="新細明體" pitchFamily="18" charset="-120"/>
              </a:rPr>
              <a:t>個</a:t>
            </a:r>
            <a:r>
              <a:rPr kumimoji="1" lang="zh-TW" altLang="en-US" sz="2000" dirty="0" smtClean="0">
                <a:latin typeface="+mj-ea"/>
                <a:ea typeface="+mj-ea"/>
                <a:cs typeface="新細明體" pitchFamily="18" charset="-120"/>
              </a:rPr>
              <a:t>國家</a:t>
            </a:r>
            <a:endParaRPr kumimoji="1" lang="en-US" altLang="zh-TW" sz="2000" dirty="0" smtClean="0">
              <a:latin typeface="+mj-ea"/>
              <a:ea typeface="+mj-ea"/>
              <a:cs typeface="新細明體" pitchFamily="18" charset="-120"/>
            </a:endParaRPr>
          </a:p>
          <a:p>
            <a:pPr>
              <a:lnSpc>
                <a:spcPct val="150000"/>
              </a:lnSpc>
            </a:pPr>
            <a:r>
              <a:rPr kumimoji="1" lang="zh-TW" altLang="en-US" sz="2000" dirty="0" smtClean="0">
                <a:latin typeface="+mj-ea"/>
                <a:ea typeface="+mj-ea"/>
                <a:cs typeface="新細明體" pitchFamily="18" charset="-120"/>
              </a:rPr>
              <a:t>的外形</a:t>
            </a:r>
            <a:r>
              <a:rPr lang="zh-TW" altLang="en-US" sz="2000" b="0" dirty="0" smtClean="0">
                <a:latin typeface="+mj-ea"/>
                <a:ea typeface="+mj-ea"/>
              </a:rPr>
              <a:t>擬創作擬人化地圖，</a:t>
            </a:r>
            <a:r>
              <a:rPr kumimoji="1" lang="zh-TW" altLang="en-US" sz="2000" dirty="0" smtClean="0">
                <a:latin typeface="+mj-ea"/>
                <a:ea typeface="+mj-ea"/>
                <a:cs typeface="新細明體" pitchFamily="18" charset="-120"/>
              </a:rPr>
              <a:t>再</a:t>
            </a:r>
            <a:r>
              <a:rPr kumimoji="1" lang="zh-TW" altLang="en-US" sz="2000" dirty="0">
                <a:latin typeface="+mj-ea"/>
                <a:ea typeface="+mj-ea"/>
                <a:cs typeface="新細明體" pitchFamily="18" charset="-120"/>
              </a:rPr>
              <a:t>根據每一國家的歷史故事和他的想像</a:t>
            </a:r>
            <a:r>
              <a:rPr kumimoji="1" lang="zh-TW" altLang="en-US" sz="2000" dirty="0" smtClean="0">
                <a:latin typeface="+mj-ea"/>
                <a:ea typeface="+mj-ea"/>
                <a:cs typeface="新細明體" pitchFamily="18" charset="-120"/>
              </a:rPr>
              <a:t>，呈現</a:t>
            </a:r>
            <a:r>
              <a:rPr kumimoji="1" lang="en-US" altLang="zh-TW" sz="2000" dirty="0" smtClean="0">
                <a:latin typeface="+mj-ea"/>
                <a:ea typeface="+mj-ea"/>
                <a:cs typeface="新細明體" pitchFamily="18" charset="-120"/>
              </a:rPr>
              <a:t>12</a:t>
            </a:r>
            <a:r>
              <a:rPr kumimoji="1" lang="zh-TW" altLang="en-US" sz="2000" dirty="0">
                <a:latin typeface="+mj-ea"/>
                <a:ea typeface="+mj-ea"/>
                <a:cs typeface="新細明體" pitchFamily="18" charset="-120"/>
              </a:rPr>
              <a:t>幅美麗、有趣的</a:t>
            </a:r>
            <a:r>
              <a:rPr kumimoji="1" lang="zh-TW" altLang="en-US" sz="2000" dirty="0" smtClean="0">
                <a:latin typeface="+mj-ea"/>
                <a:ea typeface="+mj-ea"/>
                <a:cs typeface="新細明體" pitchFamily="18" charset="-120"/>
              </a:rPr>
              <a:t>地圖，</a:t>
            </a:r>
            <a:r>
              <a:rPr lang="zh-TW" altLang="en-US" sz="2000" b="0" dirty="0" smtClean="0">
                <a:latin typeface="+mj-ea"/>
                <a:ea typeface="+mj-ea"/>
              </a:rPr>
              <a:t>地圖</a:t>
            </a:r>
            <a:r>
              <a:rPr lang="zh-TW" altLang="en-US" sz="2000" b="0" dirty="0">
                <a:latin typeface="+mj-ea"/>
                <a:ea typeface="+mj-ea"/>
              </a:rPr>
              <a:t>中人物有男有女，且多半穿該國的傳統服飾充滿各種民族的文化風格，地圖的角落清楚標示該國的國徽與國旗，圖形四周詳細記載地名與說明文字。</a:t>
            </a:r>
          </a:p>
        </p:txBody>
      </p:sp>
      <p:sp>
        <p:nvSpPr>
          <p:cNvPr id="10" name="文字方塊 9"/>
          <p:cNvSpPr txBox="1"/>
          <p:nvPr/>
        </p:nvSpPr>
        <p:spPr>
          <a:xfrm>
            <a:off x="0" y="44624"/>
            <a:ext cx="1403648" cy="369332"/>
          </a:xfrm>
          <a:prstGeom prst="rect">
            <a:avLst/>
          </a:prstGeom>
          <a:noFill/>
        </p:spPr>
        <p:txBody>
          <a:bodyPr wrap="square" rtlCol="0">
            <a:spAutoFit/>
          </a:bodyPr>
          <a:lstStyle/>
          <a:p>
            <a:r>
              <a:rPr lang="zh-TW" altLang="zh-TW" dirty="0">
                <a:solidFill>
                  <a:schemeClr val="bg1"/>
                </a:solidFill>
                <a:latin typeface="Adobe 繁黑體 Std B" pitchFamily="34" charset="-120"/>
                <a:ea typeface="Adobe 繁黑體 Std B" pitchFamily="34" charset="-120"/>
              </a:rPr>
              <a:t>地圖</a:t>
            </a:r>
            <a:r>
              <a:rPr lang="zh-TW" altLang="zh-TW" dirty="0" smtClean="0">
                <a:solidFill>
                  <a:schemeClr val="bg1"/>
                </a:solidFill>
                <a:latin typeface="Adobe 繁黑體 Std B" pitchFamily="34" charset="-120"/>
                <a:ea typeface="Adobe 繁黑體 Std B" pitchFamily="34" charset="-120"/>
              </a:rPr>
              <a:t>大觀園</a:t>
            </a:r>
            <a:endParaRPr lang="zh-TW" altLang="zh-TW" dirty="0">
              <a:solidFill>
                <a:schemeClr val="bg1"/>
              </a:solidFill>
              <a:latin typeface="Adobe 繁黑體 Std B" pitchFamily="34" charset="-120"/>
              <a:ea typeface="Adobe 繁黑體 Std B" pitchFamily="34" charset="-120"/>
            </a:endParaRPr>
          </a:p>
        </p:txBody>
      </p:sp>
      <p:sp>
        <p:nvSpPr>
          <p:cNvPr id="11" name="矩形 10"/>
          <p:cNvSpPr/>
          <p:nvPr/>
        </p:nvSpPr>
        <p:spPr>
          <a:xfrm>
            <a:off x="144016" y="431086"/>
            <a:ext cx="4286751" cy="523220"/>
          </a:xfrm>
          <a:prstGeom prst="rect">
            <a:avLst/>
          </a:prstGeom>
        </p:spPr>
        <p:txBody>
          <a:bodyPr wrap="none">
            <a:spAutoFit/>
          </a:bodyPr>
          <a:lstStyle/>
          <a:p>
            <a:pPr lvl="0"/>
            <a:r>
              <a:rPr lang="zh-TW" altLang="zh-TW" sz="2800" b="1" dirty="0" smtClean="0">
                <a:solidFill>
                  <a:srgbClr val="FF0000"/>
                </a:solidFill>
                <a:effectLst>
                  <a:outerShdw blurRad="38100" dist="38100" dir="2700000" algn="tl">
                    <a:srgbClr val="000000">
                      <a:alpha val="43137"/>
                    </a:srgbClr>
                  </a:outerShdw>
                </a:effectLst>
                <a:latin typeface="+mj-ea"/>
                <a:ea typeface="+mj-ea"/>
              </a:rPr>
              <a:t>老地圖新釋義</a:t>
            </a:r>
            <a:r>
              <a:rPr lang="en-US" altLang="zh-TW" b="1" dirty="0" smtClean="0">
                <a:solidFill>
                  <a:schemeClr val="accent1">
                    <a:lumMod val="75000"/>
                  </a:schemeClr>
                </a:solidFill>
                <a:latin typeface="+mj-ea"/>
              </a:rPr>
              <a:t>-</a:t>
            </a:r>
            <a:r>
              <a:rPr lang="zh-TW" altLang="en-US" b="1" dirty="0" smtClean="0">
                <a:solidFill>
                  <a:schemeClr val="accent1">
                    <a:lumMod val="75000"/>
                  </a:schemeClr>
                </a:solidFill>
                <a:latin typeface="+mj-ea"/>
              </a:rPr>
              <a:t>從趣味中認識世界</a:t>
            </a:r>
            <a:endParaRPr lang="zh-TW" altLang="en-US" dirty="0">
              <a:solidFill>
                <a:schemeClr val="accent1">
                  <a:lumMod val="75000"/>
                </a:schemeClr>
              </a:solidFill>
              <a:latin typeface="+mj-ea"/>
            </a:endParaRPr>
          </a:p>
        </p:txBody>
      </p:sp>
      <p:sp>
        <p:nvSpPr>
          <p:cNvPr id="12" name="矩形 11"/>
          <p:cNvSpPr/>
          <p:nvPr/>
        </p:nvSpPr>
        <p:spPr>
          <a:xfrm>
            <a:off x="179512" y="908720"/>
            <a:ext cx="4572000" cy="553998"/>
          </a:xfrm>
          <a:prstGeom prst="rect">
            <a:avLst/>
          </a:prstGeom>
        </p:spPr>
        <p:txBody>
          <a:bodyPr>
            <a:spAutoFit/>
          </a:bodyPr>
          <a:lstStyle/>
          <a:p>
            <a:pPr>
              <a:lnSpc>
                <a:spcPct val="150000"/>
              </a:lnSpc>
            </a:pPr>
            <a:r>
              <a:rPr lang="en-US" altLang="zh-TW" sz="2000" b="1" dirty="0">
                <a:solidFill>
                  <a:srgbClr val="00B050"/>
                </a:solidFill>
                <a:latin typeface="+mj-ea"/>
                <a:ea typeface="+mj-ea"/>
              </a:rPr>
              <a:t>Q</a:t>
            </a:r>
            <a:r>
              <a:rPr lang="zh-TW" altLang="en-US" sz="2000" b="1" dirty="0" smtClean="0">
                <a:solidFill>
                  <a:srgbClr val="00B050"/>
                </a:solidFill>
                <a:latin typeface="+mj-ea"/>
                <a:ea typeface="+mj-ea"/>
              </a:rPr>
              <a:t>：</a:t>
            </a:r>
            <a:r>
              <a:rPr lang="zh-TW" altLang="en-US" sz="2000" b="1" dirty="0">
                <a:solidFill>
                  <a:srgbClr val="00B050"/>
                </a:solidFill>
                <a:latin typeface="+mj-ea"/>
                <a:ea typeface="+mj-ea"/>
              </a:rPr>
              <a:t>圖</a:t>
            </a:r>
            <a:r>
              <a:rPr lang="zh-TW" altLang="en-US" sz="2000" b="1" dirty="0" smtClean="0">
                <a:solidFill>
                  <a:srgbClr val="00B050"/>
                </a:solidFill>
                <a:latin typeface="+mj-ea"/>
                <a:ea typeface="+mj-ea"/>
              </a:rPr>
              <a:t>中的</a:t>
            </a:r>
            <a:r>
              <a:rPr lang="zh-TW" altLang="en-US" sz="2000" b="1" dirty="0">
                <a:solidFill>
                  <a:srgbClr val="00B050"/>
                </a:solidFill>
                <a:latin typeface="+mj-ea"/>
                <a:ea typeface="+mj-ea"/>
              </a:rPr>
              <a:t>高鼻子女士</a:t>
            </a:r>
            <a:r>
              <a:rPr lang="zh-TW" altLang="en-US" sz="2000" b="1" dirty="0" smtClean="0">
                <a:solidFill>
                  <a:srgbClr val="00B050"/>
                </a:solidFill>
                <a:latin typeface="+mj-ea"/>
                <a:ea typeface="+mj-ea"/>
              </a:rPr>
              <a:t>象徵</a:t>
            </a:r>
            <a:r>
              <a:rPr lang="zh-TW" altLang="en-US" sz="2000" b="1" dirty="0">
                <a:solidFill>
                  <a:srgbClr val="00B050"/>
                </a:solidFill>
                <a:latin typeface="+mj-ea"/>
                <a:ea typeface="+mj-ea"/>
              </a:rPr>
              <a:t>哪一國地圖</a:t>
            </a:r>
            <a:r>
              <a:rPr lang="en-US" altLang="zh-TW" sz="2000" b="1" dirty="0" smtClean="0">
                <a:solidFill>
                  <a:srgbClr val="00B050"/>
                </a:solidFill>
                <a:latin typeface="+mj-ea"/>
                <a:ea typeface="+mj-ea"/>
              </a:rPr>
              <a:t>?</a:t>
            </a:r>
            <a:endParaRPr lang="en-US" altLang="zh-TW" sz="2000" b="1" dirty="0">
              <a:solidFill>
                <a:srgbClr val="00B050"/>
              </a:solidFill>
              <a:latin typeface="+mj-ea"/>
              <a:ea typeface="+mj-ea"/>
            </a:endParaRPr>
          </a:p>
        </p:txBody>
      </p:sp>
      <p:sp>
        <p:nvSpPr>
          <p:cNvPr id="13" name="矩形 12"/>
          <p:cNvSpPr/>
          <p:nvPr/>
        </p:nvSpPr>
        <p:spPr>
          <a:xfrm>
            <a:off x="196878" y="1340768"/>
            <a:ext cx="5023194" cy="3267433"/>
          </a:xfrm>
          <a:prstGeom prst="rect">
            <a:avLst/>
          </a:prstGeom>
        </p:spPr>
        <p:txBody>
          <a:bodyPr wrap="square">
            <a:spAutoFit/>
          </a:bodyPr>
          <a:lstStyle/>
          <a:p>
            <a:pPr fontAlgn="base">
              <a:lnSpc>
                <a:spcPct val="150000"/>
              </a:lnSpc>
              <a:spcBef>
                <a:spcPct val="0"/>
              </a:spcBef>
              <a:spcAft>
                <a:spcPct val="0"/>
              </a:spcAft>
            </a:pPr>
            <a:r>
              <a:rPr lang="en-US" altLang="zh-TW" sz="2000" b="1" dirty="0">
                <a:solidFill>
                  <a:srgbClr val="FF6600"/>
                </a:solidFill>
                <a:latin typeface="+mj-ea"/>
                <a:ea typeface="+mj-ea"/>
              </a:rPr>
              <a:t>A</a:t>
            </a:r>
            <a:r>
              <a:rPr lang="zh-TW" altLang="en-US" sz="2000" b="1" dirty="0">
                <a:solidFill>
                  <a:srgbClr val="FF6600"/>
                </a:solidFill>
                <a:latin typeface="+mj-ea"/>
                <a:ea typeface="+mj-ea"/>
              </a:rPr>
              <a:t>：</a:t>
            </a:r>
            <a:r>
              <a:rPr kumimoji="1" lang="zh-TW" altLang="en-US" sz="2000" dirty="0" smtClean="0">
                <a:latin typeface="+mj-ea"/>
                <a:ea typeface="+mj-ea"/>
                <a:cs typeface="新細明體" pitchFamily="18" charset="-120"/>
              </a:rPr>
              <a:t>是法國，手</a:t>
            </a:r>
            <a:r>
              <a:rPr kumimoji="1" lang="zh-TW" altLang="en-US" sz="2000" dirty="0">
                <a:latin typeface="+mj-ea"/>
                <a:ea typeface="+mj-ea"/>
                <a:cs typeface="新細明體" pitchFamily="18" charset="-120"/>
              </a:rPr>
              <a:t>上拿著鏡子的法國皇后，她彷彿在說：「魔鏡！魔鏡！世界上哪個國家最了不起？」在皇后心中，當然就是法國囉</a:t>
            </a:r>
            <a:r>
              <a:rPr kumimoji="1" lang="zh-TW" altLang="en-US" sz="2000" dirty="0" smtClean="0">
                <a:latin typeface="+mj-ea"/>
                <a:ea typeface="+mj-ea"/>
                <a:cs typeface="新細明體" pitchFamily="18" charset="-120"/>
              </a:rPr>
              <a:t>！</a:t>
            </a:r>
            <a:r>
              <a:rPr lang="zh-TW" altLang="en-US" sz="2000" dirty="0">
                <a:latin typeface="+mj-ea"/>
                <a:ea typeface="+mj-ea"/>
              </a:rPr>
              <a:t>高鼻子女士象徵美好的法國，她是美食、時尚與舞蹈得女王。諂媚的</a:t>
            </a:r>
            <a:r>
              <a:rPr lang="zh-TW" altLang="en-US" sz="2000" dirty="0" smtClean="0">
                <a:latin typeface="+mj-ea"/>
                <a:ea typeface="+mj-ea"/>
              </a:rPr>
              <a:t>鏡子向</a:t>
            </a:r>
            <a:r>
              <a:rPr lang="zh-TW" altLang="en-US" sz="2000" dirty="0">
                <a:latin typeface="+mj-ea"/>
                <a:ea typeface="+mj-ea"/>
              </a:rPr>
              <a:t>世人宣告：勝利的力量、美麗、財富與藝術都是她的天賦王權</a:t>
            </a:r>
            <a:r>
              <a:rPr lang="zh-TW" altLang="en-US" sz="2000" dirty="0" smtClean="0">
                <a:latin typeface="+mj-ea"/>
                <a:ea typeface="+mj-ea"/>
              </a:rPr>
              <a:t>。</a:t>
            </a:r>
            <a:endParaRPr lang="zh-TW" altLang="en-US" sz="2000" dirty="0">
              <a:latin typeface="+mj-ea"/>
              <a:ea typeface="+mj-ea"/>
            </a:endParaRPr>
          </a:p>
        </p:txBody>
      </p:sp>
      <p:pic>
        <p:nvPicPr>
          <p:cNvPr id="6" name="Picture 2" descr="法國擬人化地圖"/>
          <p:cNvPicPr>
            <a:picLocks noChangeAspect="1" noChangeArrowheads="1"/>
          </p:cNvPicPr>
          <p:nvPr/>
        </p:nvPicPr>
        <p:blipFill rotWithShape="1">
          <a:blip r:embed="rId3" cstate="print"/>
          <a:srcRect t="5423"/>
          <a:stretch/>
        </p:blipFill>
        <p:spPr bwMode="auto">
          <a:xfrm>
            <a:off x="5347348" y="188640"/>
            <a:ext cx="3730848" cy="4418588"/>
          </a:xfrm>
          <a:prstGeom prst="rect">
            <a:avLst/>
          </a:prstGeom>
          <a:ln>
            <a:noFill/>
          </a:ln>
          <a:effectLst>
            <a:outerShdw blurRad="292100" dist="139700" dir="2700000" algn="tl" rotWithShape="0">
              <a:srgbClr val="333333">
                <a:alpha val="65000"/>
              </a:srgbClr>
            </a:outerShdw>
          </a:effectLst>
        </p:spPr>
      </p:pic>
      <p:sp>
        <p:nvSpPr>
          <p:cNvPr id="4" name="Rectangle 3"/>
          <p:cNvSpPr>
            <a:spLocks noChangeArrowheads="1"/>
          </p:cNvSpPr>
          <p:nvPr/>
        </p:nvSpPr>
        <p:spPr bwMode="auto">
          <a:xfrm>
            <a:off x="7020272" y="4674622"/>
            <a:ext cx="2146742" cy="338554"/>
          </a:xfrm>
          <a:prstGeom prst="rect">
            <a:avLst/>
          </a:prstGeom>
          <a:noFill/>
          <a:ln w="9525">
            <a:noFill/>
            <a:miter lim="800000"/>
            <a:headEnd/>
            <a:tailEnd/>
          </a:ln>
        </p:spPr>
        <p:txBody>
          <a:bodyPr wrap="none">
            <a:spAutoFit/>
          </a:bodyPr>
          <a:lstStyle/>
          <a:p>
            <a:r>
              <a:rPr lang="en-US" altLang="zh-TW" sz="1600" dirty="0" smtClean="0">
                <a:solidFill>
                  <a:schemeClr val="accent6">
                    <a:lumMod val="75000"/>
                  </a:schemeClr>
                </a:solidFill>
                <a:latin typeface="+mj-ea"/>
                <a:ea typeface="+mj-ea"/>
              </a:rPr>
              <a:t>1869 </a:t>
            </a:r>
            <a:r>
              <a:rPr lang="zh-TW" altLang="en-US" sz="1600" dirty="0" smtClean="0">
                <a:solidFill>
                  <a:schemeClr val="accent6">
                    <a:lumMod val="75000"/>
                  </a:schemeClr>
                </a:solidFill>
                <a:latin typeface="+mj-ea"/>
                <a:ea typeface="+mj-ea"/>
              </a:rPr>
              <a:t>法國</a:t>
            </a:r>
            <a:r>
              <a:rPr lang="zh-TW" altLang="en-US" sz="1600" dirty="0">
                <a:solidFill>
                  <a:schemeClr val="accent6">
                    <a:lumMod val="75000"/>
                  </a:schemeClr>
                </a:solidFill>
                <a:latin typeface="+mj-ea"/>
                <a:ea typeface="+mj-ea"/>
              </a:rPr>
              <a:t>擬人化地圖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義大利擬人化地圖"/>
          <p:cNvPicPr>
            <a:picLocks noChangeAspect="1" noChangeArrowheads="1"/>
          </p:cNvPicPr>
          <p:nvPr/>
        </p:nvPicPr>
        <p:blipFill rotWithShape="1">
          <a:blip r:embed="rId2" cstate="print"/>
          <a:srcRect l="1460" t="7854" b="1071"/>
          <a:stretch/>
        </p:blipFill>
        <p:spPr bwMode="auto">
          <a:xfrm>
            <a:off x="447461" y="1183541"/>
            <a:ext cx="3523794" cy="4187946"/>
          </a:xfrm>
          <a:prstGeom prst="rect">
            <a:avLst/>
          </a:prstGeom>
          <a:ln>
            <a:noFill/>
          </a:ln>
          <a:effectLst>
            <a:outerShdw blurRad="292100" dist="139700" dir="2700000" algn="tl" rotWithShape="0">
              <a:srgbClr val="333333">
                <a:alpha val="65000"/>
              </a:srgbClr>
            </a:outerShdw>
          </a:effectLst>
        </p:spPr>
      </p:pic>
      <p:pic>
        <p:nvPicPr>
          <p:cNvPr id="7" name="Picture 6" descr="德國擬人化地圖"/>
          <p:cNvPicPr>
            <a:picLocks noChangeAspect="1" noChangeArrowheads="1"/>
          </p:cNvPicPr>
          <p:nvPr/>
        </p:nvPicPr>
        <p:blipFill rotWithShape="1">
          <a:blip r:embed="rId3" cstate="print"/>
          <a:srcRect l="3544" t="6304"/>
          <a:stretch/>
        </p:blipFill>
        <p:spPr bwMode="auto">
          <a:xfrm>
            <a:off x="5220072" y="1183541"/>
            <a:ext cx="3480610" cy="4227964"/>
          </a:xfrm>
          <a:prstGeom prst="rect">
            <a:avLst/>
          </a:prstGeom>
          <a:ln>
            <a:noFill/>
          </a:ln>
          <a:effectLst>
            <a:outerShdw blurRad="292100" dist="139700" dir="2700000" algn="tl" rotWithShape="0">
              <a:srgbClr val="333333">
                <a:alpha val="65000"/>
              </a:srgbClr>
            </a:outerShdw>
          </a:effectLst>
        </p:spPr>
      </p:pic>
      <p:sp>
        <p:nvSpPr>
          <p:cNvPr id="10" name="文字方塊 1"/>
          <p:cNvSpPr txBox="1">
            <a:spLocks noChangeArrowheads="1"/>
          </p:cNvSpPr>
          <p:nvPr/>
        </p:nvSpPr>
        <p:spPr bwMode="auto">
          <a:xfrm>
            <a:off x="465882" y="5890046"/>
            <a:ext cx="3505373" cy="923330"/>
          </a:xfrm>
          <a:prstGeom prst="rect">
            <a:avLst/>
          </a:prstGeom>
          <a:noFill/>
          <a:ln w="9525">
            <a:noFill/>
            <a:miter lim="800000"/>
            <a:headEnd/>
            <a:tailEnd/>
          </a:ln>
        </p:spPr>
        <p:txBody>
          <a:bodyPr wrap="square">
            <a:spAutoFit/>
          </a:bodyPr>
          <a:lstStyle/>
          <a:p>
            <a:r>
              <a:rPr lang="zh-TW" altLang="en-US" dirty="0">
                <a:solidFill>
                  <a:srgbClr val="FF6600"/>
                </a:solidFill>
                <a:latin typeface="+mj-ea"/>
                <a:ea typeface="+mj-ea"/>
              </a:rPr>
              <a:t>紅杉軍右手揮舞著義大利的綠白紅三色旗</a:t>
            </a:r>
            <a:r>
              <a:rPr lang="en-US" altLang="zh-TW" dirty="0">
                <a:solidFill>
                  <a:srgbClr val="FF6600"/>
                </a:solidFill>
                <a:latin typeface="+mj-ea"/>
                <a:ea typeface="+mj-ea"/>
              </a:rPr>
              <a:t>，</a:t>
            </a:r>
            <a:r>
              <a:rPr lang="zh-TW" altLang="en-US" dirty="0">
                <a:solidFill>
                  <a:srgbClr val="FF6600"/>
                </a:solidFill>
                <a:latin typeface="+mj-ea"/>
                <a:ea typeface="+mj-ea"/>
              </a:rPr>
              <a:t>左手高舉自由的口號表明心志。</a:t>
            </a:r>
          </a:p>
        </p:txBody>
      </p:sp>
      <p:sp>
        <p:nvSpPr>
          <p:cNvPr id="11" name="文字方塊 2"/>
          <p:cNvSpPr txBox="1">
            <a:spLocks noChangeArrowheads="1"/>
          </p:cNvSpPr>
          <p:nvPr/>
        </p:nvSpPr>
        <p:spPr bwMode="auto">
          <a:xfrm>
            <a:off x="5216945" y="5890046"/>
            <a:ext cx="2032000" cy="369888"/>
          </a:xfrm>
          <a:prstGeom prst="rect">
            <a:avLst/>
          </a:prstGeom>
          <a:noFill/>
          <a:ln w="9525">
            <a:noFill/>
            <a:miter lim="800000"/>
            <a:headEnd/>
            <a:tailEnd/>
          </a:ln>
        </p:spPr>
        <p:txBody>
          <a:bodyPr wrap="none">
            <a:spAutoFit/>
          </a:bodyPr>
          <a:lstStyle/>
          <a:p>
            <a:r>
              <a:rPr lang="zh-TW" altLang="en-US" dirty="0">
                <a:solidFill>
                  <a:srgbClr val="FF6600"/>
                </a:solidFill>
                <a:latin typeface="+mj-ea"/>
                <a:ea typeface="+mj-ea"/>
              </a:rPr>
              <a:t>曼妙女郎裙擺飛揚</a:t>
            </a:r>
          </a:p>
        </p:txBody>
      </p:sp>
      <p:sp>
        <p:nvSpPr>
          <p:cNvPr id="12" name="文字方塊 11"/>
          <p:cNvSpPr txBox="1"/>
          <p:nvPr/>
        </p:nvSpPr>
        <p:spPr>
          <a:xfrm>
            <a:off x="0" y="44624"/>
            <a:ext cx="1403648" cy="369332"/>
          </a:xfrm>
          <a:prstGeom prst="rect">
            <a:avLst/>
          </a:prstGeom>
          <a:noFill/>
        </p:spPr>
        <p:txBody>
          <a:bodyPr wrap="square" rtlCol="0">
            <a:spAutoFit/>
          </a:bodyPr>
          <a:lstStyle/>
          <a:p>
            <a:r>
              <a:rPr lang="zh-TW" altLang="zh-TW" dirty="0">
                <a:solidFill>
                  <a:schemeClr val="bg1"/>
                </a:solidFill>
                <a:latin typeface="Adobe 繁黑體 Std B" pitchFamily="34" charset="-120"/>
                <a:ea typeface="Adobe 繁黑體 Std B" pitchFamily="34" charset="-120"/>
              </a:rPr>
              <a:t>地圖</a:t>
            </a:r>
            <a:r>
              <a:rPr lang="zh-TW" altLang="zh-TW" dirty="0" smtClean="0">
                <a:solidFill>
                  <a:schemeClr val="bg1"/>
                </a:solidFill>
                <a:latin typeface="Adobe 繁黑體 Std B" pitchFamily="34" charset="-120"/>
                <a:ea typeface="Adobe 繁黑體 Std B" pitchFamily="34" charset="-120"/>
              </a:rPr>
              <a:t>大觀園</a:t>
            </a:r>
            <a:endParaRPr lang="zh-TW" altLang="zh-TW" dirty="0">
              <a:solidFill>
                <a:schemeClr val="bg1"/>
              </a:solidFill>
              <a:latin typeface="Adobe 繁黑體 Std B" pitchFamily="34" charset="-120"/>
              <a:ea typeface="Adobe 繁黑體 Std B" pitchFamily="34" charset="-120"/>
            </a:endParaRPr>
          </a:p>
        </p:txBody>
      </p:sp>
      <p:sp>
        <p:nvSpPr>
          <p:cNvPr id="13" name="矩形 12"/>
          <p:cNvSpPr/>
          <p:nvPr/>
        </p:nvSpPr>
        <p:spPr>
          <a:xfrm>
            <a:off x="-2783" y="529516"/>
            <a:ext cx="4286751" cy="523220"/>
          </a:xfrm>
          <a:prstGeom prst="rect">
            <a:avLst/>
          </a:prstGeom>
        </p:spPr>
        <p:txBody>
          <a:bodyPr wrap="none">
            <a:spAutoFit/>
          </a:bodyPr>
          <a:lstStyle/>
          <a:p>
            <a:pPr lvl="0"/>
            <a:r>
              <a:rPr lang="zh-TW" altLang="zh-TW" sz="2800" b="1" dirty="0" smtClean="0">
                <a:solidFill>
                  <a:srgbClr val="FF0000"/>
                </a:solidFill>
                <a:effectLst>
                  <a:outerShdw blurRad="38100" dist="38100" dir="2700000" algn="tl">
                    <a:srgbClr val="000000">
                      <a:alpha val="43137"/>
                    </a:srgbClr>
                  </a:outerShdw>
                </a:effectLst>
                <a:latin typeface="+mj-ea"/>
                <a:ea typeface="+mj-ea"/>
              </a:rPr>
              <a:t>老地圖新釋義</a:t>
            </a:r>
            <a:r>
              <a:rPr lang="en-US" altLang="zh-TW" b="1" dirty="0" smtClean="0">
                <a:solidFill>
                  <a:schemeClr val="accent1">
                    <a:lumMod val="75000"/>
                  </a:schemeClr>
                </a:solidFill>
                <a:latin typeface="+mj-ea"/>
              </a:rPr>
              <a:t>-</a:t>
            </a:r>
            <a:r>
              <a:rPr lang="zh-TW" altLang="en-US" b="1" dirty="0" smtClean="0">
                <a:solidFill>
                  <a:schemeClr val="accent1">
                    <a:lumMod val="75000"/>
                  </a:schemeClr>
                </a:solidFill>
                <a:latin typeface="+mj-ea"/>
              </a:rPr>
              <a:t>從趣味中認識世界</a:t>
            </a:r>
            <a:endParaRPr lang="zh-TW" altLang="en-US" dirty="0">
              <a:solidFill>
                <a:schemeClr val="accent1">
                  <a:lumMod val="75000"/>
                </a:schemeClr>
              </a:solidFill>
              <a:latin typeface="+mj-ea"/>
            </a:endParaRPr>
          </a:p>
        </p:txBody>
      </p:sp>
      <p:sp>
        <p:nvSpPr>
          <p:cNvPr id="14" name="Rectangle 3"/>
          <p:cNvSpPr>
            <a:spLocks noChangeArrowheads="1"/>
          </p:cNvSpPr>
          <p:nvPr/>
        </p:nvSpPr>
        <p:spPr bwMode="auto">
          <a:xfrm>
            <a:off x="1716018" y="5390527"/>
            <a:ext cx="2351926" cy="338554"/>
          </a:xfrm>
          <a:prstGeom prst="rect">
            <a:avLst/>
          </a:prstGeom>
          <a:noFill/>
          <a:ln w="9525">
            <a:noFill/>
            <a:miter lim="800000"/>
            <a:headEnd/>
            <a:tailEnd/>
          </a:ln>
        </p:spPr>
        <p:txBody>
          <a:bodyPr wrap="none">
            <a:spAutoFit/>
          </a:bodyPr>
          <a:lstStyle/>
          <a:p>
            <a:r>
              <a:rPr lang="en-US" altLang="zh-TW" sz="1600" dirty="0" smtClean="0">
                <a:solidFill>
                  <a:schemeClr val="accent6">
                    <a:lumMod val="75000"/>
                  </a:schemeClr>
                </a:solidFill>
                <a:latin typeface="+mj-ea"/>
                <a:ea typeface="+mj-ea"/>
              </a:rPr>
              <a:t>1869 </a:t>
            </a:r>
            <a:r>
              <a:rPr lang="zh-TW" altLang="en-US" sz="1600" dirty="0" smtClean="0">
                <a:solidFill>
                  <a:schemeClr val="accent6">
                    <a:lumMod val="75000"/>
                  </a:schemeClr>
                </a:solidFill>
                <a:latin typeface="+mj-ea"/>
                <a:ea typeface="+mj-ea"/>
              </a:rPr>
              <a:t>義大利擬人化</a:t>
            </a:r>
            <a:r>
              <a:rPr lang="zh-TW" altLang="en-US" sz="1600" dirty="0">
                <a:solidFill>
                  <a:schemeClr val="accent6">
                    <a:lumMod val="75000"/>
                  </a:schemeClr>
                </a:solidFill>
                <a:latin typeface="+mj-ea"/>
                <a:ea typeface="+mj-ea"/>
              </a:rPr>
              <a:t>地圖</a:t>
            </a:r>
          </a:p>
        </p:txBody>
      </p:sp>
      <p:sp>
        <p:nvSpPr>
          <p:cNvPr id="16" name="Rectangle 3"/>
          <p:cNvSpPr>
            <a:spLocks noChangeArrowheads="1"/>
          </p:cNvSpPr>
          <p:nvPr/>
        </p:nvSpPr>
        <p:spPr bwMode="auto">
          <a:xfrm>
            <a:off x="6588224" y="5390527"/>
            <a:ext cx="2146742" cy="338554"/>
          </a:xfrm>
          <a:prstGeom prst="rect">
            <a:avLst/>
          </a:prstGeom>
          <a:noFill/>
          <a:ln w="9525">
            <a:noFill/>
            <a:miter lim="800000"/>
            <a:headEnd/>
            <a:tailEnd/>
          </a:ln>
        </p:spPr>
        <p:txBody>
          <a:bodyPr wrap="none">
            <a:spAutoFit/>
          </a:bodyPr>
          <a:lstStyle/>
          <a:p>
            <a:r>
              <a:rPr lang="en-US" altLang="zh-TW" sz="1600" dirty="0" smtClean="0">
                <a:solidFill>
                  <a:schemeClr val="accent6">
                    <a:lumMod val="75000"/>
                  </a:schemeClr>
                </a:solidFill>
                <a:latin typeface="+mj-ea"/>
                <a:ea typeface="+mj-ea"/>
              </a:rPr>
              <a:t>1869 </a:t>
            </a:r>
            <a:r>
              <a:rPr lang="zh-TW" altLang="en-US" sz="1600" dirty="0" smtClean="0">
                <a:solidFill>
                  <a:schemeClr val="accent6">
                    <a:lumMod val="75000"/>
                  </a:schemeClr>
                </a:solidFill>
                <a:latin typeface="+mj-ea"/>
                <a:ea typeface="+mj-ea"/>
              </a:rPr>
              <a:t>德國擬人化</a:t>
            </a:r>
            <a:r>
              <a:rPr lang="zh-TW" altLang="en-US" sz="1600" dirty="0">
                <a:solidFill>
                  <a:schemeClr val="accent6">
                    <a:lumMod val="75000"/>
                  </a:schemeClr>
                </a:solidFill>
                <a:latin typeface="+mj-ea"/>
                <a:ea typeface="+mj-ea"/>
              </a:rPr>
              <a:t>地圖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_the ambassadors holbein"/>
          <p:cNvPicPr>
            <a:picLocks noChangeAspect="1" noChangeArrowheads="1"/>
          </p:cNvPicPr>
          <p:nvPr/>
        </p:nvPicPr>
        <p:blipFill>
          <a:blip r:embed="rId3" cstate="print"/>
          <a:srcRect/>
          <a:stretch>
            <a:fillRect/>
          </a:stretch>
        </p:blipFill>
        <p:spPr bwMode="auto">
          <a:xfrm>
            <a:off x="4211960" y="1030824"/>
            <a:ext cx="4804329" cy="4773017"/>
          </a:xfrm>
          <a:prstGeom prst="rect">
            <a:avLst/>
          </a:prstGeom>
          <a:ln>
            <a:noFill/>
          </a:ln>
          <a:effectLst>
            <a:outerShdw blurRad="292100" dist="139700" dir="2700000" algn="tl" rotWithShape="0">
              <a:srgbClr val="333333">
                <a:alpha val="65000"/>
              </a:srgbClr>
            </a:outerShdw>
          </a:effectLst>
        </p:spPr>
      </p:pic>
      <p:sp>
        <p:nvSpPr>
          <p:cNvPr id="6" name="Rectangle 8"/>
          <p:cNvSpPr>
            <a:spLocks noChangeArrowheads="1"/>
          </p:cNvSpPr>
          <p:nvPr/>
        </p:nvSpPr>
        <p:spPr bwMode="auto">
          <a:xfrm>
            <a:off x="4211960" y="5883080"/>
            <a:ext cx="4342770" cy="584775"/>
          </a:xfrm>
          <a:prstGeom prst="rect">
            <a:avLst/>
          </a:prstGeom>
          <a:noFill/>
          <a:ln w="9525">
            <a:noFill/>
            <a:miter lim="800000"/>
            <a:headEnd/>
            <a:tailEnd/>
          </a:ln>
        </p:spPr>
        <p:txBody>
          <a:bodyPr wrap="square">
            <a:spAutoFit/>
          </a:bodyPr>
          <a:lstStyle/>
          <a:p>
            <a:r>
              <a:rPr kumimoji="0" lang="zh-TW" altLang="en-US" sz="1600" b="0" dirty="0">
                <a:latin typeface="+mj-ea"/>
                <a:ea typeface="+mj-ea"/>
              </a:rPr>
              <a:t>霍爾班 </a:t>
            </a:r>
            <a:r>
              <a:rPr kumimoji="0" lang="zh-TW" altLang="en-US" sz="1600" b="0" dirty="0" smtClean="0">
                <a:latin typeface="+mj-ea"/>
                <a:ea typeface="+mj-ea"/>
              </a:rPr>
              <a:t> 大使  </a:t>
            </a:r>
            <a:r>
              <a:rPr kumimoji="0" lang="en-US" altLang="zh-TW" sz="1600" b="0" dirty="0" smtClean="0">
                <a:latin typeface="+mj-ea"/>
                <a:ea typeface="+mj-ea"/>
              </a:rPr>
              <a:t>1533</a:t>
            </a:r>
            <a:r>
              <a:rPr lang="en-US" altLang="zh-TW" sz="1600" dirty="0">
                <a:latin typeface="+mj-ea"/>
                <a:ea typeface="+mj-ea"/>
              </a:rPr>
              <a:t> </a:t>
            </a:r>
            <a:r>
              <a:rPr kumimoji="0" lang="zh-TW" altLang="en-US" sz="1600" b="0" dirty="0" smtClean="0">
                <a:latin typeface="+mj-ea"/>
                <a:ea typeface="+mj-ea"/>
              </a:rPr>
              <a:t>油彩</a:t>
            </a:r>
            <a:r>
              <a:rPr kumimoji="0" lang="en-US" altLang="zh-TW" sz="1600" b="0" dirty="0">
                <a:latin typeface="+mj-ea"/>
                <a:ea typeface="+mj-ea"/>
              </a:rPr>
              <a:t>,</a:t>
            </a:r>
            <a:r>
              <a:rPr kumimoji="0" lang="zh-TW" altLang="en-US" sz="1600" b="0" dirty="0">
                <a:latin typeface="+mj-ea"/>
                <a:ea typeface="+mj-ea"/>
              </a:rPr>
              <a:t>橡木</a:t>
            </a:r>
            <a:r>
              <a:rPr kumimoji="0" lang="zh-TW" altLang="en-US" sz="1600" b="0" dirty="0" smtClean="0">
                <a:latin typeface="+mj-ea"/>
                <a:ea typeface="+mj-ea"/>
              </a:rPr>
              <a:t>板 </a:t>
            </a:r>
            <a:r>
              <a:rPr kumimoji="0" lang="en-US" altLang="zh-TW" sz="1600" b="0" dirty="0" smtClean="0">
                <a:latin typeface="+mj-ea"/>
                <a:ea typeface="+mj-ea"/>
              </a:rPr>
              <a:t>207×210</a:t>
            </a:r>
            <a:r>
              <a:rPr kumimoji="0" lang="zh-TW" altLang="en-US" sz="1600" b="0" dirty="0">
                <a:latin typeface="+mj-ea"/>
                <a:ea typeface="+mj-ea"/>
              </a:rPr>
              <a:t>公分</a:t>
            </a:r>
          </a:p>
          <a:p>
            <a:r>
              <a:rPr kumimoji="0" lang="zh-TW" altLang="en-US" sz="1600" b="0" dirty="0">
                <a:latin typeface="+mj-ea"/>
                <a:ea typeface="+mj-ea"/>
              </a:rPr>
              <a:t>倫敦國家畫廊</a:t>
            </a:r>
          </a:p>
        </p:txBody>
      </p:sp>
      <p:sp>
        <p:nvSpPr>
          <p:cNvPr id="8" name="矩形 7"/>
          <p:cNvSpPr/>
          <p:nvPr/>
        </p:nvSpPr>
        <p:spPr>
          <a:xfrm>
            <a:off x="72658" y="510742"/>
            <a:ext cx="2339102" cy="523220"/>
          </a:xfrm>
          <a:prstGeom prst="rect">
            <a:avLst/>
          </a:prstGeom>
        </p:spPr>
        <p:txBody>
          <a:bodyPr wrap="none">
            <a:spAutoFit/>
          </a:bodyPr>
          <a:lstStyle/>
          <a:p>
            <a:pPr lvl="0"/>
            <a:r>
              <a:rPr lang="zh-TW" altLang="zh-TW" sz="2800" b="1" dirty="0" smtClean="0">
                <a:solidFill>
                  <a:srgbClr val="FF0000"/>
                </a:solidFill>
                <a:effectLst>
                  <a:outerShdw blurRad="38100" dist="38100" dir="2700000" algn="tl">
                    <a:srgbClr val="000000">
                      <a:alpha val="43137"/>
                    </a:srgbClr>
                  </a:outerShdw>
                </a:effectLst>
                <a:latin typeface="+mj-ea"/>
                <a:ea typeface="+mj-ea"/>
              </a:rPr>
              <a:t>畫中地圖玄機</a:t>
            </a:r>
            <a:endParaRPr lang="zh-TW" altLang="en-US" sz="2800" b="1" dirty="0">
              <a:solidFill>
                <a:srgbClr val="FF0000"/>
              </a:solidFill>
              <a:effectLst>
                <a:outerShdw blurRad="38100" dist="38100" dir="2700000" algn="tl">
                  <a:srgbClr val="000000">
                    <a:alpha val="43137"/>
                  </a:srgbClr>
                </a:outerShdw>
              </a:effectLst>
              <a:latin typeface="+mj-ea"/>
              <a:ea typeface="+mj-ea"/>
            </a:endParaRPr>
          </a:p>
        </p:txBody>
      </p:sp>
      <p:sp>
        <p:nvSpPr>
          <p:cNvPr id="5" name="文字方塊 4"/>
          <p:cNvSpPr txBox="1"/>
          <p:nvPr/>
        </p:nvSpPr>
        <p:spPr>
          <a:xfrm>
            <a:off x="0" y="44624"/>
            <a:ext cx="1403648" cy="369332"/>
          </a:xfrm>
          <a:prstGeom prst="rect">
            <a:avLst/>
          </a:prstGeom>
          <a:noFill/>
        </p:spPr>
        <p:txBody>
          <a:bodyPr wrap="square" rtlCol="0">
            <a:spAutoFit/>
          </a:bodyPr>
          <a:lstStyle/>
          <a:p>
            <a:r>
              <a:rPr lang="zh-TW" altLang="zh-TW" dirty="0">
                <a:solidFill>
                  <a:schemeClr val="bg1"/>
                </a:solidFill>
                <a:latin typeface="Adobe 繁黑體 Std B" pitchFamily="34" charset="-120"/>
                <a:ea typeface="Adobe 繁黑體 Std B" pitchFamily="34" charset="-120"/>
              </a:rPr>
              <a:t>地圖</a:t>
            </a:r>
            <a:r>
              <a:rPr lang="zh-TW" altLang="zh-TW" dirty="0" smtClean="0">
                <a:solidFill>
                  <a:schemeClr val="bg1"/>
                </a:solidFill>
                <a:latin typeface="Adobe 繁黑體 Std B" pitchFamily="34" charset="-120"/>
                <a:ea typeface="Adobe 繁黑體 Std B" pitchFamily="34" charset="-120"/>
              </a:rPr>
              <a:t>大觀園</a:t>
            </a:r>
            <a:endParaRPr lang="zh-TW" altLang="zh-TW" dirty="0">
              <a:solidFill>
                <a:schemeClr val="bg1"/>
              </a:solidFill>
              <a:latin typeface="Adobe 繁黑體 Std B" pitchFamily="34" charset="-120"/>
              <a:ea typeface="Adobe 繁黑體 Std B" pitchFamily="34" charset="-120"/>
            </a:endParaRPr>
          </a:p>
        </p:txBody>
      </p:sp>
      <p:sp>
        <p:nvSpPr>
          <p:cNvPr id="2" name="矩形 1"/>
          <p:cNvSpPr/>
          <p:nvPr/>
        </p:nvSpPr>
        <p:spPr>
          <a:xfrm>
            <a:off x="72658" y="1109057"/>
            <a:ext cx="3995286" cy="5632311"/>
          </a:xfrm>
          <a:prstGeom prst="rect">
            <a:avLst/>
          </a:prstGeom>
        </p:spPr>
        <p:txBody>
          <a:bodyPr wrap="square">
            <a:spAutoFit/>
          </a:bodyPr>
          <a:lstStyle/>
          <a:p>
            <a:pPr>
              <a:lnSpc>
                <a:spcPct val="150000"/>
              </a:lnSpc>
            </a:pPr>
            <a:r>
              <a:rPr lang="zh-TW" altLang="en-US" sz="2000" dirty="0">
                <a:latin typeface="+mj-ea"/>
                <a:ea typeface="+mj-ea"/>
              </a:rPr>
              <a:t>霍爾班傳世最有名的作品</a:t>
            </a:r>
            <a:r>
              <a:rPr lang="zh-TW" altLang="en-US" sz="2000" dirty="0" smtClean="0">
                <a:latin typeface="+mj-ea"/>
                <a:ea typeface="+mj-ea"/>
              </a:rPr>
              <a:t>。</a:t>
            </a:r>
            <a:r>
              <a:rPr lang="zh-TW" altLang="en-US" sz="2000" dirty="0">
                <a:latin typeface="+mj-ea"/>
                <a:ea typeface="+mj-ea"/>
              </a:rPr>
              <a:t>兩人之間則有一張桌子，擺滿了顯示他們豐富學識和文化興趣的東西，包括：有關音樂、天文學、製圖學的東西。</a:t>
            </a:r>
            <a:r>
              <a:rPr lang="zh-TW" altLang="en-US" sz="2000" dirty="0" smtClean="0">
                <a:latin typeface="+mj-ea"/>
                <a:ea typeface="+mj-ea"/>
              </a:rPr>
              <a:t>木</a:t>
            </a:r>
            <a:r>
              <a:rPr lang="zh-TW" altLang="en-US" sz="2000" dirty="0">
                <a:latin typeface="+mj-ea"/>
                <a:ea typeface="+mj-ea"/>
              </a:rPr>
              <a:t>架下層的地球儀上顯示的文字</a:t>
            </a:r>
            <a:r>
              <a:rPr lang="en-US" altLang="zh-TW" sz="2000" dirty="0">
                <a:latin typeface="+mj-ea"/>
                <a:ea typeface="+mj-ea"/>
              </a:rPr>
              <a:t>《Policy》</a:t>
            </a:r>
            <a:r>
              <a:rPr lang="zh-TW" altLang="en-US" sz="2000" dirty="0">
                <a:latin typeface="+mj-ea"/>
                <a:ea typeface="+mj-ea"/>
              </a:rPr>
              <a:t>指出了丹特維勒家族城堡的所在，也是</a:t>
            </a:r>
            <a:r>
              <a:rPr lang="zh-TW" altLang="en-US" sz="2000" dirty="0">
                <a:solidFill>
                  <a:srgbClr val="FF6600"/>
                </a:solidFill>
                <a:latin typeface="+mj-ea"/>
                <a:ea typeface="+mj-ea"/>
              </a:rPr>
              <a:t>這幅作品未來的歸宿</a:t>
            </a:r>
            <a:r>
              <a:rPr lang="zh-TW" altLang="en-US" sz="2000" dirty="0" smtClean="0">
                <a:latin typeface="+mj-ea"/>
                <a:ea typeface="+mj-ea"/>
              </a:rPr>
              <a:t>。前景</a:t>
            </a:r>
            <a:r>
              <a:rPr lang="zh-TW" altLang="en-US" sz="2000" dirty="0">
                <a:latin typeface="+mj-ea"/>
                <a:ea typeface="+mj-ea"/>
              </a:rPr>
              <a:t>中，安排了件奇怪的東西：一具變了形的骷髏頭</a:t>
            </a:r>
            <a:r>
              <a:rPr lang="zh-TW" altLang="en-US" sz="2000" dirty="0" smtClean="0">
                <a:latin typeface="+mj-ea"/>
                <a:ea typeface="+mj-ea"/>
              </a:rPr>
              <a:t>。在</a:t>
            </a:r>
            <a:r>
              <a:rPr lang="zh-TW" altLang="en-US" sz="2000" dirty="0">
                <a:latin typeface="+mj-ea"/>
                <a:ea typeface="+mj-ea"/>
              </a:rPr>
              <a:t>這裡，這個骷髏頭指的是「</a:t>
            </a:r>
            <a:r>
              <a:rPr lang="zh-TW" altLang="en-US" sz="2000" dirty="0">
                <a:solidFill>
                  <a:srgbClr val="FF6600"/>
                </a:solidFill>
                <a:latin typeface="+mj-ea"/>
                <a:ea typeface="+mj-ea"/>
              </a:rPr>
              <a:t>死亡</a:t>
            </a:r>
            <a:r>
              <a:rPr lang="zh-TW" altLang="en-US" sz="2000" dirty="0">
                <a:latin typeface="+mj-ea"/>
                <a:ea typeface="+mj-ea"/>
              </a:rPr>
              <a:t>」的信號，強調一切人類的功業成就，都只不過是虛幻無常、瞬息即逝的東西</a:t>
            </a:r>
            <a:r>
              <a:rPr lang="zh-TW" altLang="en-US" sz="2000" dirty="0" smtClean="0">
                <a:latin typeface="+mj-ea"/>
                <a:ea typeface="+mj-ea"/>
              </a:rPr>
              <a:t>。</a:t>
            </a:r>
            <a:endParaRPr lang="zh-TW" altLang="en-US" sz="2000" dirty="0">
              <a:latin typeface="+mj-ea"/>
              <a:ea typeface="+mj-ea"/>
            </a:endParaRPr>
          </a:p>
        </p:txBody>
      </p:sp>
      <p:pic>
        <p:nvPicPr>
          <p:cNvPr id="1026" name="Picture 2" descr="http://big5.zhengjian.org/news_images/2004-6-27-pic-1--ss.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4640384"/>
            <a:ext cx="1905000" cy="2190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177926" y="4660092"/>
            <a:ext cx="3528392" cy="584775"/>
          </a:xfrm>
          <a:prstGeom prst="rect">
            <a:avLst/>
          </a:prstGeom>
          <a:noFill/>
          <a:ln w="9525">
            <a:noFill/>
            <a:miter lim="800000"/>
            <a:headEnd/>
            <a:tailEnd/>
          </a:ln>
        </p:spPr>
        <p:txBody>
          <a:bodyPr wrap="square">
            <a:spAutoFit/>
          </a:bodyPr>
          <a:lstStyle/>
          <a:p>
            <a:pPr>
              <a:spcBef>
                <a:spcPct val="50000"/>
              </a:spcBef>
            </a:pPr>
            <a:r>
              <a:rPr lang="zh-TW" altLang="en-US" sz="1600" dirty="0">
                <a:latin typeface="+mj-ea"/>
                <a:ea typeface="+mj-ea"/>
              </a:rPr>
              <a:t>維梅</a:t>
            </a:r>
            <a:r>
              <a:rPr lang="zh-TW" altLang="en-US" sz="1600" dirty="0" smtClean="0">
                <a:latin typeface="+mj-ea"/>
                <a:ea typeface="+mj-ea"/>
              </a:rPr>
              <a:t>爾 軍官</a:t>
            </a:r>
            <a:r>
              <a:rPr kumimoji="0" lang="zh-TW" altLang="en-US" sz="1600" b="0" dirty="0">
                <a:latin typeface="+mj-ea"/>
                <a:ea typeface="+mj-ea"/>
              </a:rPr>
              <a:t>與微笑</a:t>
            </a:r>
            <a:r>
              <a:rPr kumimoji="0" lang="zh-TW" altLang="en-US" sz="1600" b="0" dirty="0" smtClean="0">
                <a:latin typeface="+mj-ea"/>
                <a:ea typeface="+mj-ea"/>
              </a:rPr>
              <a:t>女郎  </a:t>
            </a:r>
            <a:r>
              <a:rPr kumimoji="0" lang="en-US" altLang="zh-TW" sz="1600" b="0" dirty="0" smtClean="0">
                <a:latin typeface="+mj-ea"/>
                <a:ea typeface="+mj-ea"/>
              </a:rPr>
              <a:t>1658</a:t>
            </a:r>
            <a:r>
              <a:rPr lang="zh-TW" altLang="en-US" sz="1600" dirty="0">
                <a:latin typeface="+mj-ea"/>
                <a:ea typeface="+mj-ea"/>
              </a:rPr>
              <a:t> </a:t>
            </a:r>
            <a:r>
              <a:rPr kumimoji="0" lang="zh-TW" altLang="en-US" sz="1600" b="0" dirty="0" smtClean="0">
                <a:latin typeface="+mj-ea"/>
                <a:ea typeface="+mj-ea"/>
              </a:rPr>
              <a:t>油彩</a:t>
            </a:r>
            <a:r>
              <a:rPr kumimoji="0" lang="en-US" altLang="zh-TW" sz="1600" b="0" dirty="0">
                <a:latin typeface="+mj-ea"/>
                <a:ea typeface="+mj-ea"/>
              </a:rPr>
              <a:t>,</a:t>
            </a:r>
            <a:r>
              <a:rPr kumimoji="0" lang="zh-TW" altLang="en-US" sz="1600" b="0" dirty="0" smtClean="0">
                <a:latin typeface="+mj-ea"/>
                <a:ea typeface="+mj-ea"/>
              </a:rPr>
              <a:t>畫布  </a:t>
            </a:r>
            <a:r>
              <a:rPr kumimoji="0" lang="en-US" altLang="zh-TW" sz="1600" b="0" dirty="0" smtClean="0">
                <a:latin typeface="+mj-ea"/>
                <a:ea typeface="+mj-ea"/>
              </a:rPr>
              <a:t>50.5×46</a:t>
            </a:r>
            <a:r>
              <a:rPr kumimoji="0" lang="zh-TW" altLang="en-US" sz="1600" b="0" dirty="0" smtClean="0">
                <a:latin typeface="+mj-ea"/>
                <a:ea typeface="+mj-ea"/>
              </a:rPr>
              <a:t>公分 紐約 </a:t>
            </a:r>
            <a:r>
              <a:rPr kumimoji="0" lang="zh-TW" altLang="en-US" sz="1600" b="0" dirty="0">
                <a:latin typeface="+mj-ea"/>
                <a:ea typeface="+mj-ea"/>
              </a:rPr>
              <a:t>弗里克收藏</a:t>
            </a:r>
          </a:p>
        </p:txBody>
      </p:sp>
      <p:pic>
        <p:nvPicPr>
          <p:cNvPr id="5" name="Picture 7" descr="vermeer 1657"/>
          <p:cNvPicPr>
            <a:picLocks noChangeAspect="1" noChangeArrowheads="1"/>
          </p:cNvPicPr>
          <p:nvPr/>
        </p:nvPicPr>
        <p:blipFill>
          <a:blip r:embed="rId3" cstate="print"/>
          <a:srcRect/>
          <a:stretch>
            <a:fillRect/>
          </a:stretch>
        </p:blipFill>
        <p:spPr bwMode="auto">
          <a:xfrm>
            <a:off x="2195736" y="764704"/>
            <a:ext cx="3528392" cy="3895388"/>
          </a:xfrm>
          <a:prstGeom prst="rect">
            <a:avLst/>
          </a:prstGeom>
          <a:ln>
            <a:noFill/>
          </a:ln>
          <a:effectLst>
            <a:outerShdw blurRad="292100" dist="139700" dir="2700000" algn="tl" rotWithShape="0">
              <a:srgbClr val="333333">
                <a:alpha val="65000"/>
              </a:srgbClr>
            </a:outerShdw>
          </a:effectLst>
        </p:spPr>
      </p:pic>
      <p:sp>
        <p:nvSpPr>
          <p:cNvPr id="7" name="文字方塊 6"/>
          <p:cNvSpPr txBox="1"/>
          <p:nvPr/>
        </p:nvSpPr>
        <p:spPr>
          <a:xfrm>
            <a:off x="0" y="44624"/>
            <a:ext cx="1403648" cy="369332"/>
          </a:xfrm>
          <a:prstGeom prst="rect">
            <a:avLst/>
          </a:prstGeom>
          <a:noFill/>
        </p:spPr>
        <p:txBody>
          <a:bodyPr wrap="square" rtlCol="0">
            <a:spAutoFit/>
          </a:bodyPr>
          <a:lstStyle/>
          <a:p>
            <a:r>
              <a:rPr lang="zh-TW" altLang="zh-TW" dirty="0">
                <a:solidFill>
                  <a:schemeClr val="bg1"/>
                </a:solidFill>
                <a:latin typeface="Adobe 繁黑體 Std B" pitchFamily="34" charset="-120"/>
                <a:ea typeface="Adobe 繁黑體 Std B" pitchFamily="34" charset="-120"/>
              </a:rPr>
              <a:t>地圖</a:t>
            </a:r>
            <a:r>
              <a:rPr lang="zh-TW" altLang="zh-TW" dirty="0" smtClean="0">
                <a:solidFill>
                  <a:schemeClr val="bg1"/>
                </a:solidFill>
                <a:latin typeface="Adobe 繁黑體 Std B" pitchFamily="34" charset="-120"/>
                <a:ea typeface="Adobe 繁黑體 Std B" pitchFamily="34" charset="-120"/>
              </a:rPr>
              <a:t>大觀園</a:t>
            </a:r>
            <a:endParaRPr lang="zh-TW" altLang="zh-TW" dirty="0">
              <a:solidFill>
                <a:schemeClr val="bg1"/>
              </a:solidFill>
              <a:latin typeface="Adobe 繁黑體 Std B" pitchFamily="34" charset="-120"/>
              <a:ea typeface="Adobe 繁黑體 Std B" pitchFamily="34" charset="-120"/>
            </a:endParaRPr>
          </a:p>
        </p:txBody>
      </p:sp>
      <p:sp>
        <p:nvSpPr>
          <p:cNvPr id="8" name="矩形 7"/>
          <p:cNvSpPr/>
          <p:nvPr/>
        </p:nvSpPr>
        <p:spPr>
          <a:xfrm>
            <a:off x="-71358" y="332656"/>
            <a:ext cx="2339102" cy="523220"/>
          </a:xfrm>
          <a:prstGeom prst="rect">
            <a:avLst/>
          </a:prstGeom>
        </p:spPr>
        <p:txBody>
          <a:bodyPr wrap="none">
            <a:spAutoFit/>
          </a:bodyPr>
          <a:lstStyle/>
          <a:p>
            <a:pPr lvl="0"/>
            <a:r>
              <a:rPr lang="zh-TW" altLang="zh-TW" sz="2800" b="1" dirty="0" smtClean="0">
                <a:solidFill>
                  <a:srgbClr val="FF0000"/>
                </a:solidFill>
                <a:effectLst>
                  <a:outerShdw blurRad="38100" dist="38100" dir="2700000" algn="tl">
                    <a:srgbClr val="000000">
                      <a:alpha val="43137"/>
                    </a:srgbClr>
                  </a:outerShdw>
                </a:effectLst>
                <a:latin typeface="+mj-ea"/>
                <a:ea typeface="+mj-ea"/>
              </a:rPr>
              <a:t>畫中地圖玄機</a:t>
            </a:r>
            <a:endParaRPr lang="zh-TW" altLang="en-US" sz="2800" b="1" dirty="0">
              <a:solidFill>
                <a:srgbClr val="FF0000"/>
              </a:solidFill>
              <a:effectLst>
                <a:outerShdw blurRad="38100" dist="38100" dir="2700000" algn="tl">
                  <a:srgbClr val="000000">
                    <a:alpha val="43137"/>
                  </a:srgbClr>
                </a:outerShdw>
              </a:effectLst>
              <a:latin typeface="+mj-ea"/>
              <a:ea typeface="+mj-ea"/>
            </a:endParaRPr>
          </a:p>
        </p:txBody>
      </p:sp>
      <p:pic>
        <p:nvPicPr>
          <p:cNvPr id="10" name="Picture 6" descr="vermeer 1660"/>
          <p:cNvPicPr>
            <a:picLocks noChangeAspect="1" noChangeArrowheads="1"/>
          </p:cNvPicPr>
          <p:nvPr/>
        </p:nvPicPr>
        <p:blipFill>
          <a:blip r:embed="rId4" cstate="print"/>
          <a:srcRect/>
          <a:stretch>
            <a:fillRect/>
          </a:stretch>
        </p:blipFill>
        <p:spPr bwMode="auto">
          <a:xfrm>
            <a:off x="5796136" y="764704"/>
            <a:ext cx="3347864" cy="3895388"/>
          </a:xfrm>
          <a:prstGeom prst="rect">
            <a:avLst/>
          </a:prstGeom>
          <a:ln>
            <a:noFill/>
          </a:ln>
          <a:effectLst>
            <a:outerShdw blurRad="292100" dist="139700" dir="2700000" algn="tl" rotWithShape="0">
              <a:srgbClr val="333333">
                <a:alpha val="65000"/>
              </a:srgbClr>
            </a:outerShdw>
          </a:effectLst>
        </p:spPr>
      </p:pic>
      <p:sp>
        <p:nvSpPr>
          <p:cNvPr id="11" name="Text Box 5"/>
          <p:cNvSpPr txBox="1">
            <a:spLocks noChangeArrowheads="1"/>
          </p:cNvSpPr>
          <p:nvPr/>
        </p:nvSpPr>
        <p:spPr bwMode="auto">
          <a:xfrm>
            <a:off x="5724128" y="4681860"/>
            <a:ext cx="3528392" cy="584775"/>
          </a:xfrm>
          <a:prstGeom prst="rect">
            <a:avLst/>
          </a:prstGeom>
          <a:noFill/>
          <a:ln w="9525">
            <a:noFill/>
            <a:miter lim="800000"/>
            <a:headEnd/>
            <a:tailEnd/>
          </a:ln>
        </p:spPr>
        <p:txBody>
          <a:bodyPr wrap="square">
            <a:spAutoFit/>
          </a:bodyPr>
          <a:lstStyle/>
          <a:p>
            <a:pPr>
              <a:spcBef>
                <a:spcPct val="50000"/>
              </a:spcBef>
            </a:pPr>
            <a:r>
              <a:rPr lang="zh-TW" altLang="en-US" sz="1600" dirty="0">
                <a:latin typeface="+mj-ea"/>
                <a:ea typeface="+mj-ea"/>
              </a:rPr>
              <a:t>維梅</a:t>
            </a:r>
            <a:r>
              <a:rPr lang="zh-TW" altLang="en-US" sz="1600" dirty="0" smtClean="0">
                <a:latin typeface="+mj-ea"/>
                <a:ea typeface="+mj-ea"/>
              </a:rPr>
              <a:t>爾 拿</a:t>
            </a:r>
            <a:r>
              <a:rPr kumimoji="0" lang="zh-TW" altLang="en-US" sz="1600" b="0" dirty="0">
                <a:latin typeface="+mj-ea"/>
                <a:ea typeface="+mj-ea"/>
              </a:rPr>
              <a:t>水瓶的</a:t>
            </a:r>
            <a:r>
              <a:rPr kumimoji="0" lang="zh-TW" altLang="en-US" sz="1600" b="0" dirty="0" smtClean="0">
                <a:latin typeface="+mj-ea"/>
                <a:ea typeface="+mj-ea"/>
              </a:rPr>
              <a:t>女子 </a:t>
            </a:r>
            <a:r>
              <a:rPr kumimoji="0" lang="en-US" altLang="zh-TW" sz="1600" b="0" dirty="0" smtClean="0">
                <a:latin typeface="+mj-ea"/>
                <a:ea typeface="+mj-ea"/>
              </a:rPr>
              <a:t>1665</a:t>
            </a:r>
            <a:r>
              <a:rPr lang="en-US" altLang="zh-TW" sz="1600" dirty="0">
                <a:latin typeface="+mj-ea"/>
                <a:ea typeface="+mj-ea"/>
              </a:rPr>
              <a:t> </a:t>
            </a:r>
            <a:r>
              <a:rPr kumimoji="0" lang="zh-TW" altLang="en-US" sz="1600" b="0" dirty="0" smtClean="0">
                <a:latin typeface="+mj-ea"/>
                <a:ea typeface="+mj-ea"/>
              </a:rPr>
              <a:t>油彩</a:t>
            </a:r>
            <a:r>
              <a:rPr lang="en-US" altLang="zh-TW" sz="1600" dirty="0">
                <a:latin typeface="+mj-ea"/>
                <a:ea typeface="+mj-ea"/>
              </a:rPr>
              <a:t> </a:t>
            </a:r>
            <a:r>
              <a:rPr kumimoji="0" lang="zh-TW" altLang="en-US" sz="1600" b="0" dirty="0" smtClean="0">
                <a:latin typeface="+mj-ea"/>
                <a:ea typeface="+mj-ea"/>
              </a:rPr>
              <a:t>畫布 </a:t>
            </a:r>
            <a:r>
              <a:rPr kumimoji="0" lang="en-US" altLang="zh-TW" sz="1600" b="0" dirty="0" smtClean="0">
                <a:latin typeface="+mj-ea"/>
                <a:ea typeface="+mj-ea"/>
              </a:rPr>
              <a:t>45.7×40.6</a:t>
            </a:r>
            <a:r>
              <a:rPr kumimoji="0" lang="zh-TW" altLang="en-US" sz="1600" b="0" dirty="0" smtClean="0">
                <a:latin typeface="+mj-ea"/>
                <a:ea typeface="+mj-ea"/>
              </a:rPr>
              <a:t>公分 紐約</a:t>
            </a:r>
            <a:r>
              <a:rPr kumimoji="0" lang="zh-TW" altLang="en-US" sz="1600" b="0" dirty="0">
                <a:latin typeface="+mj-ea"/>
                <a:ea typeface="+mj-ea"/>
              </a:rPr>
              <a:t>大都會美術館</a:t>
            </a:r>
          </a:p>
        </p:txBody>
      </p:sp>
      <p:sp>
        <p:nvSpPr>
          <p:cNvPr id="9" name="矩形 8"/>
          <p:cNvSpPr/>
          <p:nvPr/>
        </p:nvSpPr>
        <p:spPr>
          <a:xfrm>
            <a:off x="53102" y="855876"/>
            <a:ext cx="2124824" cy="5632311"/>
          </a:xfrm>
          <a:prstGeom prst="rect">
            <a:avLst/>
          </a:prstGeom>
        </p:spPr>
        <p:txBody>
          <a:bodyPr wrap="square">
            <a:spAutoFit/>
          </a:bodyPr>
          <a:lstStyle/>
          <a:p>
            <a:pPr>
              <a:lnSpc>
                <a:spcPct val="150000"/>
              </a:lnSpc>
              <a:defRPr/>
            </a:pPr>
            <a:r>
              <a:rPr lang="zh-TW" altLang="en-US" sz="2000" dirty="0">
                <a:latin typeface="+mj-ea"/>
                <a:ea typeface="+mj-ea"/>
              </a:rPr>
              <a:t>十七世紀</a:t>
            </a:r>
            <a:r>
              <a:rPr lang="zh-TW" altLang="en-US" sz="2000" dirty="0" smtClean="0">
                <a:latin typeface="+mj-ea"/>
                <a:ea typeface="+mj-ea"/>
              </a:rPr>
              <a:t>荷蘭中產階級家庭</a:t>
            </a:r>
            <a:r>
              <a:rPr lang="zh-TW" altLang="en-US" sz="2000" dirty="0">
                <a:latin typeface="+mj-ea"/>
                <a:ea typeface="+mj-ea"/>
              </a:rPr>
              <a:t>裡面非常流行掛</a:t>
            </a:r>
            <a:r>
              <a:rPr lang="zh-TW" altLang="en-US" sz="2000" dirty="0" smtClean="0">
                <a:latin typeface="+mj-ea"/>
                <a:ea typeface="+mj-ea"/>
              </a:rPr>
              <a:t>地圖，</a:t>
            </a:r>
            <a:r>
              <a:rPr lang="zh-TW" altLang="en-US" sz="2000" dirty="0">
                <a:latin typeface="+mj-ea"/>
                <a:ea typeface="+mj-ea"/>
              </a:rPr>
              <a:t>圖中詳細標明出交錯的荷蘭</a:t>
            </a:r>
            <a:r>
              <a:rPr lang="zh-TW" altLang="en-US" sz="2000" dirty="0" smtClean="0">
                <a:latin typeface="+mj-ea"/>
                <a:ea typeface="+mj-ea"/>
              </a:rPr>
              <a:t>海岸說明當時</a:t>
            </a:r>
            <a:r>
              <a:rPr lang="zh-TW" altLang="en-US" sz="2000" dirty="0">
                <a:latin typeface="+mj-ea"/>
                <a:ea typeface="+mj-ea"/>
              </a:rPr>
              <a:t>荷蘭</a:t>
            </a:r>
            <a:r>
              <a:rPr lang="zh-TW" altLang="en-US" sz="2000" dirty="0" smtClean="0">
                <a:latin typeface="+mj-ea"/>
                <a:ea typeface="+mj-ea"/>
              </a:rPr>
              <a:t>航海科學發達往</a:t>
            </a:r>
            <a:r>
              <a:rPr lang="zh-TW" altLang="en-US" sz="2000" dirty="0">
                <a:latin typeface="+mj-ea"/>
                <a:ea typeface="+mj-ea"/>
              </a:rPr>
              <a:t>海外拓展貿易，對旅遊和</a:t>
            </a:r>
            <a:r>
              <a:rPr lang="zh-TW" altLang="en-US" sz="2000" dirty="0" smtClean="0">
                <a:latin typeface="+mj-ea"/>
                <a:ea typeface="+mj-ea"/>
              </a:rPr>
              <a:t>世界</a:t>
            </a:r>
            <a:r>
              <a:rPr lang="zh-TW" altLang="en-US" sz="2000" dirty="0">
                <a:latin typeface="+mj-ea"/>
                <a:ea typeface="+mj-ea"/>
              </a:rPr>
              <a:t>地理</a:t>
            </a:r>
            <a:r>
              <a:rPr lang="zh-TW" altLang="en-US" sz="2000" dirty="0" smtClean="0">
                <a:latin typeface="+mj-ea"/>
                <a:ea typeface="+mj-ea"/>
              </a:rPr>
              <a:t>很</a:t>
            </a:r>
            <a:r>
              <a:rPr lang="zh-TW" altLang="en-US" sz="2000" dirty="0">
                <a:latin typeface="+mj-ea"/>
                <a:ea typeface="+mj-ea"/>
              </a:rPr>
              <a:t>感興趣</a:t>
            </a:r>
            <a:r>
              <a:rPr lang="zh-TW" altLang="en-US" sz="2000" dirty="0" smtClean="0">
                <a:latin typeface="+mj-ea"/>
                <a:ea typeface="+mj-ea"/>
              </a:rPr>
              <a:t>，是一種凸顯身分地位的象徵。</a:t>
            </a:r>
            <a:endParaRPr lang="zh-TW" altLang="en-US" sz="2000" dirty="0">
              <a:latin typeface="+mj-ea"/>
              <a:ea typeface="+mj-ea"/>
            </a:endParaRPr>
          </a:p>
        </p:txBody>
      </p:sp>
      <p:sp>
        <p:nvSpPr>
          <p:cNvPr id="13" name="矩形 12"/>
          <p:cNvSpPr/>
          <p:nvPr/>
        </p:nvSpPr>
        <p:spPr>
          <a:xfrm>
            <a:off x="2144396" y="5529426"/>
            <a:ext cx="6999603" cy="707886"/>
          </a:xfrm>
          <a:prstGeom prst="rect">
            <a:avLst/>
          </a:prstGeom>
        </p:spPr>
        <p:txBody>
          <a:bodyPr wrap="square">
            <a:spAutoFit/>
          </a:bodyPr>
          <a:lstStyle/>
          <a:p>
            <a:r>
              <a:rPr lang="en-US" altLang="zh-TW" sz="2000" b="1" dirty="0">
                <a:solidFill>
                  <a:srgbClr val="00B050"/>
                </a:solidFill>
                <a:latin typeface="+mj-ea"/>
                <a:ea typeface="+mj-ea"/>
              </a:rPr>
              <a:t>Q</a:t>
            </a:r>
            <a:r>
              <a:rPr lang="zh-TW" altLang="en-US" sz="2000" b="1" dirty="0" smtClean="0">
                <a:solidFill>
                  <a:srgbClr val="00B050"/>
                </a:solidFill>
                <a:latin typeface="+mj-ea"/>
                <a:ea typeface="+mj-ea"/>
              </a:rPr>
              <a:t>：</a:t>
            </a:r>
            <a:r>
              <a:rPr lang="zh-TW" altLang="zh-TW" sz="2000" dirty="0" smtClean="0">
                <a:solidFill>
                  <a:srgbClr val="00B050"/>
                </a:solidFill>
                <a:latin typeface="+mj-ea"/>
                <a:ea typeface="+mj-ea"/>
              </a:rPr>
              <a:t>大航海</a:t>
            </a:r>
            <a:r>
              <a:rPr lang="zh-TW" altLang="zh-TW" sz="2000" dirty="0">
                <a:solidFill>
                  <a:srgbClr val="00B050"/>
                </a:solidFill>
                <a:latin typeface="+mj-ea"/>
                <a:ea typeface="+mj-ea"/>
              </a:rPr>
              <a:t>時代的歐洲</a:t>
            </a:r>
            <a:r>
              <a:rPr lang="zh-TW" altLang="zh-TW" sz="2000" dirty="0" smtClean="0">
                <a:solidFill>
                  <a:srgbClr val="00B050"/>
                </a:solidFill>
                <a:latin typeface="+mj-ea"/>
                <a:ea typeface="+mj-ea"/>
              </a:rPr>
              <a:t>各國，</a:t>
            </a:r>
            <a:r>
              <a:rPr lang="zh-TW" altLang="zh-TW" sz="2000" dirty="0">
                <a:solidFill>
                  <a:srgbClr val="00B050"/>
                </a:solidFill>
                <a:latin typeface="+mj-ea"/>
                <a:ea typeface="+mj-ea"/>
              </a:rPr>
              <a:t>精確的地圖</a:t>
            </a:r>
            <a:r>
              <a:rPr lang="zh-TW" altLang="zh-TW" sz="2000" dirty="0" smtClean="0">
                <a:solidFill>
                  <a:srgbClr val="00B050"/>
                </a:solidFill>
                <a:latin typeface="+mj-ea"/>
                <a:ea typeface="+mj-ea"/>
              </a:rPr>
              <a:t>繪製</a:t>
            </a:r>
            <a:r>
              <a:rPr lang="zh-TW" altLang="en-US" sz="2000" dirty="0" smtClean="0">
                <a:solidFill>
                  <a:srgbClr val="00B050"/>
                </a:solidFill>
                <a:latin typeface="+mj-ea"/>
                <a:ea typeface="+mj-ea"/>
              </a:rPr>
              <a:t>除了</a:t>
            </a:r>
            <a:r>
              <a:rPr lang="zh-TW" altLang="zh-TW" sz="2000" dirty="0" smtClean="0">
                <a:solidFill>
                  <a:srgbClr val="00B050"/>
                </a:solidFill>
                <a:latin typeface="+mj-ea"/>
                <a:ea typeface="+mj-ea"/>
              </a:rPr>
              <a:t>期</a:t>
            </a:r>
            <a:r>
              <a:rPr lang="zh-TW" altLang="en-US" sz="2000" dirty="0" smtClean="0">
                <a:solidFill>
                  <a:srgbClr val="00B050"/>
                </a:solidFill>
                <a:latin typeface="+mj-ea"/>
                <a:ea typeface="+mj-ea"/>
              </a:rPr>
              <a:t>許對地圖 </a:t>
            </a:r>
            <a:endParaRPr lang="en-US" altLang="zh-TW" sz="2000" dirty="0" smtClean="0">
              <a:solidFill>
                <a:srgbClr val="00B050"/>
              </a:solidFill>
              <a:latin typeface="+mj-ea"/>
              <a:ea typeface="+mj-ea"/>
            </a:endParaRPr>
          </a:p>
          <a:p>
            <a:r>
              <a:rPr lang="zh-TW" altLang="en-US" sz="2000" dirty="0">
                <a:solidFill>
                  <a:srgbClr val="00B050"/>
                </a:solidFill>
                <a:latin typeface="+mj-ea"/>
                <a:ea typeface="+mj-ea"/>
              </a:rPr>
              <a:t> </a:t>
            </a:r>
            <a:r>
              <a:rPr lang="zh-TW" altLang="en-US" sz="2000" dirty="0" smtClean="0">
                <a:solidFill>
                  <a:srgbClr val="00B050"/>
                </a:solidFill>
                <a:latin typeface="+mj-ea"/>
                <a:ea typeface="+mj-ea"/>
              </a:rPr>
              <a:t>      中</a:t>
            </a:r>
            <a:r>
              <a:rPr lang="zh-TW" altLang="zh-TW" sz="2000" dirty="0" smtClean="0">
                <a:solidFill>
                  <a:srgbClr val="00B050"/>
                </a:solidFill>
                <a:latin typeface="+mj-ea"/>
                <a:ea typeface="+mj-ea"/>
              </a:rPr>
              <a:t>在這塊</a:t>
            </a:r>
            <a:r>
              <a:rPr lang="zh-TW" altLang="zh-TW" sz="2000" dirty="0">
                <a:solidFill>
                  <a:srgbClr val="00B050"/>
                </a:solidFill>
                <a:latin typeface="+mj-ea"/>
                <a:ea typeface="+mj-ea"/>
              </a:rPr>
              <a:t>土地上穫</a:t>
            </a:r>
            <a:r>
              <a:rPr lang="zh-TW" altLang="zh-TW" sz="2000" dirty="0" smtClean="0">
                <a:solidFill>
                  <a:srgbClr val="00B050"/>
                </a:solidFill>
                <a:latin typeface="+mj-ea"/>
                <a:ea typeface="+mj-ea"/>
              </a:rPr>
              <a:t>取統治權</a:t>
            </a:r>
            <a:r>
              <a:rPr lang="zh-TW" altLang="en-US" sz="2000" dirty="0" smtClean="0">
                <a:solidFill>
                  <a:srgbClr val="00B050"/>
                </a:solidFill>
                <a:latin typeface="+mj-ea"/>
                <a:ea typeface="+mj-ea"/>
              </a:rPr>
              <a:t>外又證明哪一權利的行使</a:t>
            </a:r>
            <a:r>
              <a:rPr lang="en-US" altLang="zh-TW" sz="2000" b="1" dirty="0" smtClean="0">
                <a:solidFill>
                  <a:srgbClr val="00B050"/>
                </a:solidFill>
                <a:latin typeface="+mj-ea"/>
                <a:ea typeface="+mj-ea"/>
              </a:rPr>
              <a:t>?</a:t>
            </a:r>
            <a:endParaRPr lang="en-US" altLang="zh-TW" sz="2000" b="1" dirty="0">
              <a:solidFill>
                <a:srgbClr val="00B050"/>
              </a:solidFill>
              <a:latin typeface="+mj-ea"/>
              <a:ea typeface="+mj-ea"/>
            </a:endParaRPr>
          </a:p>
        </p:txBody>
      </p:sp>
      <p:sp>
        <p:nvSpPr>
          <p:cNvPr id="3" name="矩形 2"/>
          <p:cNvSpPr/>
          <p:nvPr/>
        </p:nvSpPr>
        <p:spPr>
          <a:xfrm>
            <a:off x="2208866" y="6341258"/>
            <a:ext cx="4729180" cy="400110"/>
          </a:xfrm>
          <a:prstGeom prst="rect">
            <a:avLst/>
          </a:prstGeom>
        </p:spPr>
        <p:txBody>
          <a:bodyPr wrap="none">
            <a:spAutoFit/>
          </a:bodyPr>
          <a:lstStyle/>
          <a:p>
            <a:r>
              <a:rPr lang="en-US" altLang="zh-TW" sz="2000" b="1" dirty="0">
                <a:solidFill>
                  <a:srgbClr val="FF6600"/>
                </a:solidFill>
                <a:latin typeface="+mj-ea"/>
                <a:ea typeface="+mj-ea"/>
              </a:rPr>
              <a:t>A</a:t>
            </a:r>
            <a:r>
              <a:rPr lang="zh-TW" altLang="en-US" sz="2000" b="1" dirty="0" smtClean="0">
                <a:solidFill>
                  <a:srgbClr val="FF6600"/>
                </a:solidFill>
                <a:latin typeface="+mj-ea"/>
                <a:ea typeface="+mj-ea"/>
              </a:rPr>
              <a:t>：</a:t>
            </a:r>
            <a:r>
              <a:rPr lang="zh-TW" altLang="zh-TW" sz="2000" dirty="0" smtClean="0">
                <a:solidFill>
                  <a:srgbClr val="FF6600"/>
                </a:solidFill>
                <a:latin typeface="+mj-ea"/>
                <a:ea typeface="+mj-ea"/>
              </a:rPr>
              <a:t>該</a:t>
            </a:r>
            <a:r>
              <a:rPr lang="zh-TW" altLang="zh-TW" sz="2000" dirty="0">
                <a:solidFill>
                  <a:srgbClr val="FF6600"/>
                </a:solidFill>
                <a:latin typeface="+mj-ea"/>
                <a:ea typeface="+mj-ea"/>
              </a:rPr>
              <a:t>國</a:t>
            </a:r>
            <a:r>
              <a:rPr lang="zh-TW" altLang="zh-TW" sz="2000" dirty="0" smtClean="0">
                <a:solidFill>
                  <a:srgbClr val="FF6600"/>
                </a:solidFill>
                <a:latin typeface="+mj-ea"/>
                <a:ea typeface="+mj-ea"/>
              </a:rPr>
              <a:t>掌握</a:t>
            </a:r>
            <a:r>
              <a:rPr lang="zh-TW" altLang="en-US" sz="2000" dirty="0" smtClean="0">
                <a:solidFill>
                  <a:srgbClr val="FF6600"/>
                </a:solidFill>
                <a:latin typeface="+mj-ea"/>
                <a:ea typeface="+mj-ea"/>
              </a:rPr>
              <a:t>地圖中的</a:t>
            </a:r>
            <a:r>
              <a:rPr lang="zh-TW" altLang="zh-TW" sz="2000" dirty="0" smtClean="0">
                <a:solidFill>
                  <a:srgbClr val="FF6600"/>
                </a:solidFill>
                <a:latin typeface="+mj-ea"/>
                <a:ea typeface="+mj-ea"/>
              </a:rPr>
              <a:t>地區資源</a:t>
            </a:r>
            <a:r>
              <a:rPr lang="zh-TW" altLang="zh-TW" sz="2000" dirty="0">
                <a:solidFill>
                  <a:srgbClr val="FF6600"/>
                </a:solidFill>
                <a:latin typeface="+mj-ea"/>
                <a:ea typeface="+mj-ea"/>
              </a:rPr>
              <a:t>與</a:t>
            </a:r>
            <a:r>
              <a:rPr lang="zh-TW" altLang="zh-TW" sz="2000" dirty="0" smtClean="0">
                <a:solidFill>
                  <a:srgbClr val="FF6600"/>
                </a:solidFill>
                <a:latin typeface="+mj-ea"/>
                <a:ea typeface="+mj-ea"/>
              </a:rPr>
              <a:t>情報</a:t>
            </a:r>
            <a:r>
              <a:rPr lang="zh-TW" altLang="en-US" sz="2000" dirty="0" smtClean="0">
                <a:solidFill>
                  <a:srgbClr val="FF6600"/>
                </a:solidFill>
                <a:latin typeface="微軟正黑體"/>
                <a:ea typeface="微軟正黑體"/>
              </a:rPr>
              <a:t>。</a:t>
            </a:r>
            <a:endParaRPr lang="zh-TW" altLang="en-US" sz="2000" dirty="0">
              <a:solidFill>
                <a:srgbClr val="FF6600"/>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都會">
  <a:themeElements>
    <a:clrScheme name="都會">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都會">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都會">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2899</TotalTime>
  <Words>7915</Words>
  <Application>Microsoft Office PowerPoint</Application>
  <PresentationFormat>如螢幕大小 (4:3)</PresentationFormat>
  <Paragraphs>421</Paragraphs>
  <Slides>53</Slides>
  <Notes>13</Notes>
  <HiddenSlides>0</HiddenSlides>
  <MMClips>0</MMClips>
  <ScaleCrop>false</ScaleCrop>
  <HeadingPairs>
    <vt:vector size="4" baseType="variant">
      <vt:variant>
        <vt:lpstr>佈景主題</vt:lpstr>
      </vt:variant>
      <vt:variant>
        <vt:i4>1</vt:i4>
      </vt:variant>
      <vt:variant>
        <vt:lpstr>投影片標題</vt:lpstr>
      </vt:variant>
      <vt:variant>
        <vt:i4>53</vt:i4>
      </vt:variant>
    </vt:vector>
  </HeadingPairs>
  <TitlesOfParts>
    <vt:vector size="54" baseType="lpstr">
      <vt:lpstr>都會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h1073</dc:creator>
  <cp:lastModifiedBy>王雅文</cp:lastModifiedBy>
  <cp:revision>263</cp:revision>
  <dcterms:created xsi:type="dcterms:W3CDTF">2012-03-13T08:06:50Z</dcterms:created>
  <dcterms:modified xsi:type="dcterms:W3CDTF">2013-08-16T01:06:16Z</dcterms:modified>
</cp:coreProperties>
</file>