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6" r:id="rId3"/>
    <p:sldId id="277" r:id="rId4"/>
    <p:sldId id="319" r:id="rId5"/>
    <p:sldId id="257" r:id="rId6"/>
    <p:sldId id="258" r:id="rId7"/>
    <p:sldId id="259" r:id="rId8"/>
    <p:sldId id="262" r:id="rId9"/>
    <p:sldId id="260" r:id="rId10"/>
    <p:sldId id="267" r:id="rId11"/>
    <p:sldId id="261" r:id="rId12"/>
    <p:sldId id="263" r:id="rId13"/>
    <p:sldId id="264" r:id="rId14"/>
    <p:sldId id="265" r:id="rId15"/>
    <p:sldId id="266" r:id="rId16"/>
    <p:sldId id="270" r:id="rId17"/>
    <p:sldId id="268" r:id="rId18"/>
    <p:sldId id="269" r:id="rId19"/>
    <p:sldId id="271" r:id="rId20"/>
    <p:sldId id="272" r:id="rId21"/>
    <p:sldId id="273" r:id="rId22"/>
    <p:sldId id="274" r:id="rId23"/>
    <p:sldId id="275" r:id="rId24"/>
    <p:sldId id="278" r:id="rId25"/>
    <p:sldId id="279" r:id="rId26"/>
    <p:sldId id="280" r:id="rId27"/>
    <p:sldId id="281" r:id="rId28"/>
    <p:sldId id="282" r:id="rId29"/>
    <p:sldId id="283" r:id="rId30"/>
    <p:sldId id="284" r:id="rId31"/>
    <p:sldId id="285" r:id="rId32"/>
    <p:sldId id="286" r:id="rId33"/>
    <p:sldId id="287" r:id="rId34"/>
    <p:sldId id="290" r:id="rId35"/>
    <p:sldId id="291" r:id="rId36"/>
    <p:sldId id="288" r:id="rId37"/>
    <p:sldId id="289" r:id="rId38"/>
    <p:sldId id="292" r:id="rId39"/>
    <p:sldId id="293" r:id="rId40"/>
    <p:sldId id="294" r:id="rId41"/>
    <p:sldId id="296" r:id="rId42"/>
    <p:sldId id="297" r:id="rId43"/>
    <p:sldId id="317" r:id="rId44"/>
    <p:sldId id="318" r:id="rId45"/>
    <p:sldId id="298" r:id="rId46"/>
    <p:sldId id="299" r:id="rId47"/>
    <p:sldId id="300" r:id="rId48"/>
    <p:sldId id="301" r:id="rId49"/>
    <p:sldId id="302" r:id="rId50"/>
    <p:sldId id="303" r:id="rId51"/>
    <p:sldId id="304" r:id="rId52"/>
    <p:sldId id="305" r:id="rId53"/>
    <p:sldId id="306" r:id="rId54"/>
    <p:sldId id="307" r:id="rId55"/>
    <p:sldId id="308" r:id="rId56"/>
    <p:sldId id="309" r:id="rId57"/>
    <p:sldId id="310" r:id="rId58"/>
    <p:sldId id="311" r:id="rId59"/>
    <p:sldId id="312" r:id="rId60"/>
    <p:sldId id="313" r:id="rId61"/>
    <p:sldId id="314" r:id="rId62"/>
    <p:sldId id="315" r:id="rId63"/>
    <p:sldId id="316" r:id="rId6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7" d="100"/>
          <a:sy n="107" d="100"/>
        </p:scale>
        <p:origin x="-84"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3A7DB9-E1F8-43B8-AA0B-17E5E1F485B0}" type="datetimeFigureOut">
              <a:rPr lang="en-US" smtClean="0"/>
              <a:pPr/>
              <a:t>1/29/2016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54926E-269D-4C28-B1E7-98383FCFCDB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3A7DB9-E1F8-43B8-AA0B-17E5E1F485B0}" type="datetimeFigureOut">
              <a:rPr lang="en-US" smtClean="0"/>
              <a:pPr/>
              <a:t>1/29/2016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54926E-269D-4C28-B1E7-98383FCFCDB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3A7DB9-E1F8-43B8-AA0B-17E5E1F485B0}" type="datetimeFigureOut">
              <a:rPr lang="en-US" smtClean="0"/>
              <a:pPr/>
              <a:t>1/29/2016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54926E-269D-4C28-B1E7-98383FCFCDB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3A7DB9-E1F8-43B8-AA0B-17E5E1F485B0}" type="datetimeFigureOut">
              <a:rPr lang="en-US" smtClean="0"/>
              <a:pPr/>
              <a:t>1/29/2016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54926E-269D-4C28-B1E7-98383FCFCDB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3A7DB9-E1F8-43B8-AA0B-17E5E1F485B0}" type="datetimeFigureOut">
              <a:rPr lang="en-US" smtClean="0"/>
              <a:pPr/>
              <a:t>1/29/2016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54926E-269D-4C28-B1E7-98383FCFCDB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3A7DB9-E1F8-43B8-AA0B-17E5E1F485B0}" type="datetimeFigureOut">
              <a:rPr lang="en-US" smtClean="0"/>
              <a:pPr/>
              <a:t>1/29/2016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54926E-269D-4C28-B1E7-98383FCFCDB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3A7DB9-E1F8-43B8-AA0B-17E5E1F485B0}" type="datetimeFigureOut">
              <a:rPr lang="en-US" smtClean="0"/>
              <a:pPr/>
              <a:t>1/29/2016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C54926E-269D-4C28-B1E7-98383FCFCDB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3A7DB9-E1F8-43B8-AA0B-17E5E1F485B0}" type="datetimeFigureOut">
              <a:rPr lang="en-US" smtClean="0"/>
              <a:pPr/>
              <a:t>1/29/2016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C54926E-269D-4C28-B1E7-98383FCFCDB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3A7DB9-E1F8-43B8-AA0B-17E5E1F485B0}" type="datetimeFigureOut">
              <a:rPr lang="en-US" smtClean="0"/>
              <a:pPr/>
              <a:t>1/29/2016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C54926E-269D-4C28-B1E7-98383FCFCDB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3A7DB9-E1F8-43B8-AA0B-17E5E1F485B0}" type="datetimeFigureOut">
              <a:rPr lang="en-US" smtClean="0"/>
              <a:pPr/>
              <a:t>1/29/2016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54926E-269D-4C28-B1E7-98383FCFCDB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3A7DB9-E1F8-43B8-AA0B-17E5E1F485B0}" type="datetimeFigureOut">
              <a:rPr lang="en-US" smtClean="0"/>
              <a:pPr/>
              <a:t>1/29/2016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54926E-269D-4C28-B1E7-98383FCFCDB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3A7DB9-E1F8-43B8-AA0B-17E5E1F485B0}" type="datetimeFigureOut">
              <a:rPr lang="en-US" smtClean="0"/>
              <a:pPr/>
              <a:t>1/29/2016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54926E-269D-4C28-B1E7-98383FCFCDB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style>
          <a:lnRef idx="2">
            <a:schemeClr val="accent2"/>
          </a:lnRef>
          <a:fillRef idx="1">
            <a:schemeClr val="lt1"/>
          </a:fillRef>
          <a:effectRef idx="0">
            <a:schemeClr val="accent2"/>
          </a:effectRef>
          <a:fontRef idx="minor">
            <a:schemeClr val="dk1"/>
          </a:fontRef>
        </p:style>
        <p:txBody>
          <a:bodyPr/>
          <a:lstStyle/>
          <a:p>
            <a:r>
              <a:rPr lang="en-US" dirty="0" smtClean="0"/>
              <a:t>The place of literature in the English Classroom</a:t>
            </a:r>
            <a:endParaRPr lang="en-US" dirty="0"/>
          </a:p>
        </p:txBody>
      </p:sp>
      <p:sp>
        <p:nvSpPr>
          <p:cNvPr id="3" name="Subtitle 2"/>
          <p:cNvSpPr>
            <a:spLocks noGrp="1"/>
          </p:cNvSpPr>
          <p:nvPr>
            <p:ph type="subTitle" idx="1"/>
          </p:nvPr>
        </p:nvSpPr>
        <p:spPr/>
        <p:style>
          <a:lnRef idx="2">
            <a:schemeClr val="accent2"/>
          </a:lnRef>
          <a:fillRef idx="1">
            <a:schemeClr val="lt1"/>
          </a:fillRef>
          <a:effectRef idx="0">
            <a:schemeClr val="accent2"/>
          </a:effectRef>
          <a:fontRef idx="minor">
            <a:schemeClr val="dk1"/>
          </a:fontRef>
        </p:style>
        <p:txBody>
          <a:bodyPr/>
          <a:lstStyle/>
          <a:p>
            <a:r>
              <a:rPr lang="en-US" dirty="0" smtClean="0"/>
              <a:t> </a:t>
            </a:r>
            <a:r>
              <a:rPr lang="en-US" dirty="0" err="1" smtClean="0"/>
              <a:t>Petros</a:t>
            </a:r>
            <a:r>
              <a:rPr lang="en-US" dirty="0" smtClean="0"/>
              <a:t> </a:t>
            </a:r>
            <a:r>
              <a:rPr lang="en-US" dirty="0" err="1" smtClean="0"/>
              <a:t>Dovolis</a:t>
            </a:r>
            <a:r>
              <a:rPr lang="en-US" dirty="0" smtClean="0"/>
              <a:t> (NCUE)</a:t>
            </a:r>
          </a:p>
          <a:p>
            <a:r>
              <a:rPr lang="en-US" dirty="0" smtClean="0"/>
              <a:t>English Literature </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solidFill>
        </p:spPr>
        <p:txBody>
          <a:bodyPr/>
          <a:lstStyle/>
          <a:p>
            <a:r>
              <a:rPr lang="en-US" dirty="0" smtClean="0"/>
              <a:t>The authenticity of literature</a:t>
            </a:r>
            <a:endParaRPr lang="en-US" dirty="0"/>
          </a:p>
        </p:txBody>
      </p:sp>
      <p:sp>
        <p:nvSpPr>
          <p:cNvPr id="3" name="Content Placeholder 2"/>
          <p:cNvSpPr>
            <a:spLocks noGrp="1"/>
          </p:cNvSpPr>
          <p:nvPr>
            <p:ph idx="1"/>
          </p:nvPr>
        </p:nvSpPr>
        <p:spPr/>
        <p:txBody>
          <a:bodyPr>
            <a:normAutofit/>
          </a:bodyPr>
          <a:lstStyle/>
          <a:p>
            <a:pPr>
              <a:buFont typeface="Wingdings" pitchFamily="2" charset="2"/>
              <a:buChar char="Ø"/>
            </a:pPr>
            <a:r>
              <a:rPr lang="en-US" dirty="0"/>
              <a:t>Literature is ‘authentic’ material […] most works of literature are not fashioned for the specific purpose of teaching a language. Learners are thus exposed to language that is as genuine and undistorted as can be managed in the classroom context. […] Language is a valuable complement to such materials [...] </a:t>
            </a:r>
            <a:r>
              <a:rPr lang="en-US" dirty="0" smtClean="0"/>
              <a:t>(Collie and Slater 3-4)</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solidFill>
        </p:spPr>
        <p:txBody>
          <a:bodyPr>
            <a:normAutofit fontScale="90000"/>
          </a:bodyPr>
          <a:lstStyle/>
          <a:p>
            <a:r>
              <a:rPr lang="en-US" dirty="0" smtClean="0"/>
              <a:t>Not a matter of what but A Matter of Degree</a:t>
            </a:r>
            <a:endParaRPr lang="en-US" dirty="0"/>
          </a:p>
        </p:txBody>
      </p:sp>
      <p:sp>
        <p:nvSpPr>
          <p:cNvPr id="3" name="Content Placeholder 2"/>
          <p:cNvSpPr>
            <a:spLocks noGrp="1"/>
          </p:cNvSpPr>
          <p:nvPr>
            <p:ph idx="1"/>
          </p:nvPr>
        </p:nvSpPr>
        <p:spPr>
          <a:solidFill>
            <a:schemeClr val="bg1"/>
          </a:solidFill>
        </p:spPr>
        <p:txBody>
          <a:bodyPr/>
          <a:lstStyle/>
          <a:p>
            <a:pPr>
              <a:buFont typeface="Wingdings" pitchFamily="2" charset="2"/>
              <a:buChar char="Ø"/>
            </a:pPr>
            <a:r>
              <a:rPr lang="en-US" dirty="0"/>
              <a:t>“When we teach Literature, what we are actually teaching is highly skillful language usage” (</a:t>
            </a:r>
            <a:r>
              <a:rPr lang="en-US" dirty="0" err="1"/>
              <a:t>Bassnett</a:t>
            </a:r>
            <a:r>
              <a:rPr lang="en-US" dirty="0"/>
              <a:t> and Grundy, 7)</a:t>
            </a:r>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solidFill>
        </p:spPr>
        <p:txBody>
          <a:bodyPr/>
          <a:lstStyle/>
          <a:p>
            <a:r>
              <a:rPr lang="en-US" dirty="0" smtClean="0"/>
              <a:t>Literature and fluency</a:t>
            </a:r>
            <a:endParaRPr lang="en-US" dirty="0"/>
          </a:p>
        </p:txBody>
      </p:sp>
      <p:sp>
        <p:nvSpPr>
          <p:cNvPr id="3" name="Content Placeholder 2"/>
          <p:cNvSpPr>
            <a:spLocks noGrp="1"/>
          </p:cNvSpPr>
          <p:nvPr>
            <p:ph idx="1"/>
          </p:nvPr>
        </p:nvSpPr>
        <p:spPr/>
        <p:txBody>
          <a:bodyPr/>
          <a:lstStyle/>
          <a:p>
            <a:pPr>
              <a:buFont typeface="Wingdings" pitchFamily="2" charset="2"/>
              <a:buChar char="Ø"/>
            </a:pPr>
            <a:r>
              <a:rPr lang="en-US" dirty="0"/>
              <a:t>“anyone Learning English (or any other language) moves into literature because literature is the high point of language usage; arguably it marks the greater skills a language user can demonstrate. Anyone who wants to acquire a profound knowledge of a language that goes beyond the utilitarian will read texts in that language (</a:t>
            </a:r>
            <a:r>
              <a:rPr lang="en-US" dirty="0" err="1"/>
              <a:t>Bassnett</a:t>
            </a:r>
            <a:r>
              <a:rPr lang="en-US" dirty="0"/>
              <a:t> and Grundy, 7)</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solidFill>
        </p:spPr>
        <p:txBody>
          <a:bodyPr/>
          <a:lstStyle/>
          <a:p>
            <a:r>
              <a:rPr lang="en-US" dirty="0" smtClean="0"/>
              <a:t>Tackling the cultural barrier</a:t>
            </a:r>
            <a:endParaRPr lang="en-US" dirty="0"/>
          </a:p>
        </p:txBody>
      </p:sp>
      <p:sp>
        <p:nvSpPr>
          <p:cNvPr id="3" name="Content Placeholder 2"/>
          <p:cNvSpPr>
            <a:spLocks noGrp="1"/>
          </p:cNvSpPr>
          <p:nvPr>
            <p:ph idx="1"/>
          </p:nvPr>
        </p:nvSpPr>
        <p:spPr/>
        <p:txBody>
          <a:bodyPr/>
          <a:lstStyle/>
          <a:p>
            <a:pPr>
              <a:buFont typeface="Wingdings" pitchFamily="2" charset="2"/>
              <a:buChar char="Ø"/>
            </a:pPr>
            <a:r>
              <a:rPr lang="en-US" dirty="0"/>
              <a:t>Literature creates a point of “contact” between people that come from different cultures (</a:t>
            </a:r>
            <a:r>
              <a:rPr lang="en-US" dirty="0" err="1"/>
              <a:t>Bassnett</a:t>
            </a:r>
            <a:r>
              <a:rPr lang="en-US" dirty="0"/>
              <a:t> and Grundy, 7)</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solidFill>
        </p:spPr>
        <p:txBody>
          <a:bodyPr/>
          <a:lstStyle/>
          <a:p>
            <a:r>
              <a:rPr lang="en-US" dirty="0" smtClean="0"/>
              <a:t>Tackling the cultural barrier</a:t>
            </a:r>
            <a:endParaRPr lang="en-US" dirty="0"/>
          </a:p>
        </p:txBody>
      </p:sp>
      <p:sp>
        <p:nvSpPr>
          <p:cNvPr id="3" name="Content Placeholder 2"/>
          <p:cNvSpPr>
            <a:spLocks noGrp="1"/>
          </p:cNvSpPr>
          <p:nvPr>
            <p:ph idx="1"/>
          </p:nvPr>
        </p:nvSpPr>
        <p:spPr/>
        <p:txBody>
          <a:bodyPr/>
          <a:lstStyle/>
          <a:p>
            <a:pPr>
              <a:buFont typeface="Wingdings" pitchFamily="2" charset="2"/>
              <a:buChar char="Ø"/>
            </a:pPr>
            <a:r>
              <a:rPr lang="en-US" dirty="0"/>
              <a:t>Literature is perhaps best seen as a complement to the other materials used to increase the foreign learner’s insight into the country whose language is being learned. (Collie and Slater 4)</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solidFill>
        </p:spPr>
        <p:txBody>
          <a:bodyPr/>
          <a:lstStyle/>
          <a:p>
            <a:r>
              <a:rPr lang="en-US" dirty="0" smtClean="0"/>
              <a:t>Tackling the cultural barrier</a:t>
            </a:r>
            <a:endParaRPr lang="en-US" dirty="0"/>
          </a:p>
        </p:txBody>
      </p:sp>
      <p:sp>
        <p:nvSpPr>
          <p:cNvPr id="3" name="Content Placeholder 2"/>
          <p:cNvSpPr>
            <a:spLocks noGrp="1"/>
          </p:cNvSpPr>
          <p:nvPr>
            <p:ph idx="1"/>
          </p:nvPr>
        </p:nvSpPr>
        <p:spPr/>
        <p:txBody>
          <a:bodyPr>
            <a:normAutofit/>
          </a:bodyPr>
          <a:lstStyle/>
          <a:p>
            <a:pPr>
              <a:buFont typeface="Wingdings" pitchFamily="2" charset="2"/>
              <a:buChar char="Ø"/>
            </a:pPr>
            <a:r>
              <a:rPr lang="en-US" dirty="0" smtClean="0"/>
              <a:t>In </a:t>
            </a:r>
            <a:r>
              <a:rPr lang="en-US" dirty="0"/>
              <a:t>reading literary texts, students have also to cope with language intended for native speakers and thus they gain familiarity with many linguistic uses, forms and conventions of the written mode: with irony, exposition, argument, narration and so on.  (Collie and Slater 3-4)</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4">
              <a:lumMod val="40000"/>
              <a:lumOff val="60000"/>
            </a:schemeClr>
          </a:solidFill>
        </p:spPr>
        <p:txBody>
          <a:bodyPr/>
          <a:lstStyle/>
          <a:p>
            <a:r>
              <a:rPr lang="en-US" dirty="0" smtClean="0"/>
              <a:t>Getting it right</a:t>
            </a:r>
            <a:endParaRPr lang="en-US" dirty="0"/>
          </a:p>
        </p:txBody>
      </p:sp>
      <p:sp>
        <p:nvSpPr>
          <p:cNvPr id="3" name="Content Placeholder 2"/>
          <p:cNvSpPr>
            <a:spLocks noGrp="1"/>
          </p:cNvSpPr>
          <p:nvPr>
            <p:ph idx="1"/>
          </p:nvPr>
        </p:nvSpPr>
        <p:spPr/>
        <p:txBody>
          <a:bodyPr/>
          <a:lstStyle/>
          <a:p>
            <a:pPr>
              <a:buFont typeface="Wingdings" pitchFamily="2" charset="2"/>
              <a:buChar char="v"/>
            </a:pPr>
            <a:r>
              <a:rPr lang="en-US" dirty="0"/>
              <a:t>Because they have both a linguistic and a cultural gap to bridge, foreign students may not be able to identify with or enjoy a text which they perceive as being fraught with difficulty every step of the way. In the absence of curriculum or exam constraints, it is much better to choose a work that is not too much above the students’ normal reading proficiency. (Collie and Slater 6)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4">
              <a:lumMod val="40000"/>
              <a:lumOff val="60000"/>
            </a:schemeClr>
          </a:solidFill>
        </p:spPr>
        <p:txBody>
          <a:bodyPr/>
          <a:lstStyle/>
          <a:p>
            <a:r>
              <a:rPr lang="en-US" dirty="0" smtClean="0"/>
              <a:t>Things to consider</a:t>
            </a:r>
            <a:endParaRPr lang="en-US" dirty="0"/>
          </a:p>
        </p:txBody>
      </p:sp>
      <p:sp>
        <p:nvSpPr>
          <p:cNvPr id="3" name="Content Placeholder 2"/>
          <p:cNvSpPr>
            <a:spLocks noGrp="1"/>
          </p:cNvSpPr>
          <p:nvPr>
            <p:ph idx="1"/>
          </p:nvPr>
        </p:nvSpPr>
        <p:spPr/>
        <p:txBody>
          <a:bodyPr/>
          <a:lstStyle/>
          <a:p>
            <a:pPr>
              <a:buFont typeface="Wingdings" pitchFamily="2" charset="2"/>
              <a:buChar char="v"/>
            </a:pPr>
            <a:r>
              <a:rPr lang="en-US" dirty="0"/>
              <a:t>Depends “on each particular group of students, their needs, interests, cultural background, and language level. (Collie and Slater 6)</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4">
              <a:lumMod val="40000"/>
              <a:lumOff val="60000"/>
            </a:schemeClr>
          </a:solidFill>
        </p:spPr>
        <p:txBody>
          <a:bodyPr/>
          <a:lstStyle/>
          <a:p>
            <a:r>
              <a:rPr lang="en-US" dirty="0" smtClean="0"/>
              <a:t>Motivation and relevance</a:t>
            </a:r>
            <a:endParaRPr lang="en-US" dirty="0"/>
          </a:p>
        </p:txBody>
      </p:sp>
      <p:sp>
        <p:nvSpPr>
          <p:cNvPr id="3" name="Content Placeholder 2"/>
          <p:cNvSpPr>
            <a:spLocks noGrp="1"/>
          </p:cNvSpPr>
          <p:nvPr>
            <p:ph idx="1"/>
          </p:nvPr>
        </p:nvSpPr>
        <p:spPr/>
        <p:txBody>
          <a:bodyPr/>
          <a:lstStyle/>
          <a:p>
            <a:pPr>
              <a:buFont typeface="Wingdings" pitchFamily="2" charset="2"/>
              <a:buChar char="v"/>
            </a:pPr>
            <a:r>
              <a:rPr lang="en-US" dirty="0"/>
              <a:t>Primary factor to consider is </a:t>
            </a:r>
            <a:r>
              <a:rPr lang="en-US" dirty="0" smtClean="0"/>
              <a:t>whether </a:t>
            </a:r>
            <a:r>
              <a:rPr lang="en-US" dirty="0"/>
              <a:t>a “particular work is able to stimulate the kind of personal involvement […] by arousing the learners interests and provoking strong, positive reactions from them (Collie and Slater 6) they must be relevant to the life experiences, emotions or dreams of the learner (Collie and Slater 6)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75000"/>
            </a:schemeClr>
          </a:solidFill>
        </p:spPr>
        <p:txBody>
          <a:bodyPr/>
          <a:lstStyle/>
          <a:p>
            <a:r>
              <a:rPr lang="en-US" dirty="0" smtClean="0"/>
              <a:t>Desired effects</a:t>
            </a:r>
            <a:endParaRPr lang="en-US" dirty="0"/>
          </a:p>
        </p:txBody>
      </p:sp>
      <p:sp>
        <p:nvSpPr>
          <p:cNvPr id="3" name="Content Placeholder 2"/>
          <p:cNvSpPr>
            <a:spLocks noGrp="1"/>
          </p:cNvSpPr>
          <p:nvPr>
            <p:ph idx="1"/>
          </p:nvPr>
        </p:nvSpPr>
        <p:spPr/>
        <p:txBody>
          <a:bodyPr>
            <a:normAutofit fontScale="92500" lnSpcReduction="20000"/>
          </a:bodyPr>
          <a:lstStyle/>
          <a:p>
            <a:pPr>
              <a:buFont typeface="Wingdings" pitchFamily="2" charset="2"/>
              <a:buChar char="ü"/>
            </a:pPr>
            <a:r>
              <a:rPr lang="en-US" dirty="0"/>
              <a:t>Enjoyment; </a:t>
            </a:r>
            <a:endParaRPr lang="en-US" dirty="0" smtClean="0"/>
          </a:p>
          <a:p>
            <a:pPr>
              <a:buFont typeface="Wingdings" pitchFamily="2" charset="2"/>
              <a:buChar char="ü"/>
            </a:pPr>
            <a:r>
              <a:rPr lang="en-US" dirty="0" smtClean="0"/>
              <a:t>suspense;</a:t>
            </a:r>
          </a:p>
          <a:p>
            <a:pPr>
              <a:buFont typeface="Wingdings" pitchFamily="2" charset="2"/>
              <a:buChar char="ü"/>
            </a:pPr>
            <a:r>
              <a:rPr lang="en-US" dirty="0" smtClean="0"/>
              <a:t> </a:t>
            </a:r>
            <a:r>
              <a:rPr lang="en-US" dirty="0"/>
              <a:t>a fresh insight to into issues that are felt to be close to the heart of people’s concerns; </a:t>
            </a:r>
            <a:endParaRPr lang="en-US" dirty="0" smtClean="0"/>
          </a:p>
          <a:p>
            <a:pPr>
              <a:buFont typeface="Wingdings" pitchFamily="2" charset="2"/>
              <a:buChar char="ü"/>
            </a:pPr>
            <a:r>
              <a:rPr lang="en-US" dirty="0" smtClean="0"/>
              <a:t>delight </a:t>
            </a:r>
            <a:r>
              <a:rPr lang="en-US" dirty="0"/>
              <a:t>of encountering one’s own thoughts or situations encapsulated vividly in a work of art</a:t>
            </a:r>
            <a:r>
              <a:rPr lang="en-US" dirty="0" smtClean="0"/>
              <a:t>;</a:t>
            </a:r>
          </a:p>
          <a:p>
            <a:pPr>
              <a:buFont typeface="Wingdings" pitchFamily="2" charset="2"/>
              <a:buChar char="ü"/>
            </a:pPr>
            <a:r>
              <a:rPr lang="en-US" dirty="0" smtClean="0"/>
              <a:t> </a:t>
            </a:r>
            <a:r>
              <a:rPr lang="en-US" dirty="0"/>
              <a:t>delight of finding those same thoughts or situations illuminated by a totally new unexpected light or perspective(Collie and Slater 6-7)</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solidFill>
        </p:spPr>
        <p:txBody>
          <a:bodyPr/>
          <a:lstStyle/>
          <a:p>
            <a:r>
              <a:rPr lang="en-US" dirty="0" smtClean="0"/>
              <a:t>TODAY’S EVENT</a:t>
            </a:r>
            <a:endParaRPr lang="en-US"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A brief overview of the use of Literature in the English Language classroom</a:t>
            </a:r>
          </a:p>
          <a:p>
            <a:pPr marL="514350" indent="-514350">
              <a:buFont typeface="+mj-lt"/>
              <a:buAutoNum type="arabicPeriod"/>
            </a:pPr>
            <a:r>
              <a:rPr lang="en-US" dirty="0" smtClean="0"/>
              <a:t>Questionnaire time</a:t>
            </a:r>
          </a:p>
          <a:p>
            <a:pPr marL="514350" indent="-514350">
              <a:buFont typeface="+mj-lt"/>
              <a:buAutoNum type="arabicPeriod"/>
            </a:pPr>
            <a:r>
              <a:rPr lang="en-US" dirty="0" smtClean="0"/>
              <a:t>A sampling of a number of exercises and class activities</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0000"/>
          </a:solidFill>
        </p:spPr>
        <p:txBody>
          <a:bodyPr/>
          <a:lstStyle/>
          <a:p>
            <a:r>
              <a:rPr lang="en-US" dirty="0" smtClean="0"/>
              <a:t>Practical issues</a:t>
            </a:r>
            <a:endParaRPr lang="en-US" dirty="0"/>
          </a:p>
        </p:txBody>
      </p:sp>
      <p:sp>
        <p:nvSpPr>
          <p:cNvPr id="3" name="Content Placeholder 2"/>
          <p:cNvSpPr>
            <a:spLocks noGrp="1"/>
          </p:cNvSpPr>
          <p:nvPr>
            <p:ph idx="1"/>
          </p:nvPr>
        </p:nvSpPr>
        <p:spPr/>
        <p:txBody>
          <a:bodyPr/>
          <a:lstStyle/>
          <a:p>
            <a:pPr>
              <a:buFont typeface="Wingdings" pitchFamily="2" charset="2"/>
              <a:buChar char="q"/>
            </a:pPr>
            <a:r>
              <a:rPr lang="en-US" dirty="0"/>
              <a:t>Curriculum; testing proficiency</a:t>
            </a:r>
            <a:r>
              <a:rPr lang="en-US" dirty="0" smtClean="0"/>
              <a:t>;</a:t>
            </a:r>
          </a:p>
          <a:p>
            <a:pPr>
              <a:buFont typeface="Wingdings" pitchFamily="2" charset="2"/>
              <a:buChar char="q"/>
            </a:pPr>
            <a:r>
              <a:rPr lang="en-US" dirty="0"/>
              <a:t>How often? How much classroom time?  How much extra homework? </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0000"/>
          </a:solidFill>
        </p:spPr>
        <p:txBody>
          <a:bodyPr/>
          <a:lstStyle/>
          <a:p>
            <a:r>
              <a:rPr lang="en-US" dirty="0" smtClean="0"/>
              <a:t>What to choose?</a:t>
            </a:r>
            <a:endParaRPr lang="en-US" dirty="0"/>
          </a:p>
        </p:txBody>
      </p:sp>
      <p:sp>
        <p:nvSpPr>
          <p:cNvPr id="3" name="Content Placeholder 2"/>
          <p:cNvSpPr>
            <a:spLocks noGrp="1"/>
          </p:cNvSpPr>
          <p:nvPr>
            <p:ph idx="1"/>
          </p:nvPr>
        </p:nvSpPr>
        <p:spPr/>
        <p:txBody>
          <a:bodyPr/>
          <a:lstStyle/>
          <a:p>
            <a:pPr>
              <a:buNone/>
            </a:pPr>
            <a:r>
              <a:rPr lang="en-US" dirty="0"/>
              <a:t>Textbooks often fail to address cultural practical specificities </a:t>
            </a:r>
            <a:r>
              <a:rPr lang="en-US" dirty="0" smtClean="0"/>
              <a:t>(</a:t>
            </a:r>
            <a:r>
              <a:rPr lang="en-US" dirty="0" err="1" smtClean="0"/>
              <a:t>Bassnett</a:t>
            </a:r>
            <a:r>
              <a:rPr lang="en-US" dirty="0" smtClean="0"/>
              <a:t> </a:t>
            </a:r>
            <a:r>
              <a:rPr lang="en-US" dirty="0"/>
              <a:t>and Grundy poetry/ Collie and Slater long texts) </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0000"/>
          </a:solidFill>
        </p:spPr>
        <p:txBody>
          <a:bodyPr/>
          <a:lstStyle/>
          <a:p>
            <a:r>
              <a:rPr lang="en-US" dirty="0" smtClean="0"/>
              <a:t>Further obstacles </a:t>
            </a:r>
            <a:endParaRPr lang="en-US" dirty="0"/>
          </a:p>
        </p:txBody>
      </p:sp>
      <p:sp>
        <p:nvSpPr>
          <p:cNvPr id="3" name="Content Placeholder 2"/>
          <p:cNvSpPr>
            <a:spLocks noGrp="1"/>
          </p:cNvSpPr>
          <p:nvPr>
            <p:ph idx="1"/>
          </p:nvPr>
        </p:nvSpPr>
        <p:spPr/>
        <p:txBody>
          <a:bodyPr/>
          <a:lstStyle/>
          <a:p>
            <a:pPr>
              <a:buFont typeface="Wingdings" pitchFamily="2" charset="2"/>
              <a:buChar char="q"/>
            </a:pPr>
            <a:r>
              <a:rPr lang="en-US" dirty="0"/>
              <a:t>Textbooks often fail to address cultural practical specificities ( </a:t>
            </a:r>
            <a:r>
              <a:rPr lang="en-US" dirty="0" err="1"/>
              <a:t>Bassnett</a:t>
            </a:r>
            <a:r>
              <a:rPr lang="en-US" dirty="0"/>
              <a:t> and Grundy poetry/ Collie and Slater long texts) </a:t>
            </a:r>
            <a:endParaRPr lang="en-US" dirty="0" smtClean="0"/>
          </a:p>
          <a:p>
            <a:pPr>
              <a:buFont typeface="Wingdings" pitchFamily="2" charset="2"/>
              <a:buChar char="q"/>
            </a:pPr>
            <a:r>
              <a:rPr lang="en-US" dirty="0"/>
              <a:t>Different interests due to gender, class, individual </a:t>
            </a:r>
            <a:r>
              <a:rPr lang="en-US" dirty="0" smtClean="0"/>
              <a:t>circumstances</a:t>
            </a:r>
          </a:p>
          <a:p>
            <a:pPr>
              <a:buFont typeface="Wingdings" pitchFamily="2" charset="2"/>
              <a:buChar char="q"/>
            </a:pPr>
            <a:r>
              <a:rPr lang="en-US" dirty="0"/>
              <a:t>Overall class attitude towards different material</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0000"/>
          </a:solidFill>
        </p:spPr>
        <p:txBody>
          <a:bodyPr/>
          <a:lstStyle/>
          <a:p>
            <a:r>
              <a:rPr lang="en-US" dirty="0" smtClean="0"/>
              <a:t>Further obstacles</a:t>
            </a:r>
            <a:endParaRPr lang="en-US" dirty="0"/>
          </a:p>
        </p:txBody>
      </p:sp>
      <p:sp>
        <p:nvSpPr>
          <p:cNvPr id="3" name="Content Placeholder 2"/>
          <p:cNvSpPr>
            <a:spLocks noGrp="1"/>
          </p:cNvSpPr>
          <p:nvPr>
            <p:ph idx="1"/>
          </p:nvPr>
        </p:nvSpPr>
        <p:spPr/>
        <p:txBody>
          <a:bodyPr/>
          <a:lstStyle/>
          <a:p>
            <a:pPr>
              <a:buFont typeface="Wingdings" pitchFamily="2" charset="2"/>
              <a:buChar char="q"/>
            </a:pPr>
            <a:r>
              <a:rPr lang="en-US" dirty="0"/>
              <a:t>Level of difficulty </a:t>
            </a:r>
            <a:endParaRPr lang="en-US" dirty="0" smtClean="0"/>
          </a:p>
          <a:p>
            <a:pPr>
              <a:buFont typeface="Wingdings" pitchFamily="2" charset="2"/>
              <a:buChar char="q"/>
            </a:pPr>
            <a:r>
              <a:rPr lang="en-US" dirty="0"/>
              <a:t>Level of </a:t>
            </a:r>
            <a:r>
              <a:rPr lang="en-US" dirty="0" smtClean="0"/>
              <a:t>interests</a:t>
            </a:r>
          </a:p>
          <a:p>
            <a:pPr>
              <a:buFont typeface="Wingdings" pitchFamily="2" charset="2"/>
              <a:buChar char="q"/>
            </a:pPr>
            <a:r>
              <a:rPr lang="en-US" dirty="0"/>
              <a:t>Cultural appropriateness </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lumMod val="75000"/>
            </a:schemeClr>
          </a:solidFill>
        </p:spPr>
        <p:txBody>
          <a:bodyPr/>
          <a:lstStyle/>
          <a:p>
            <a:r>
              <a:rPr lang="en-US" dirty="0" smtClean="0"/>
              <a:t>Why the Questionnaire?</a:t>
            </a:r>
            <a:endParaRPr lang="en-US" dirty="0"/>
          </a:p>
        </p:txBody>
      </p:sp>
      <p:sp>
        <p:nvSpPr>
          <p:cNvPr id="3" name="Content Placeholder 2"/>
          <p:cNvSpPr>
            <a:spLocks noGrp="1"/>
          </p:cNvSpPr>
          <p:nvPr>
            <p:ph idx="1"/>
          </p:nvPr>
        </p:nvSpPr>
        <p:spPr/>
        <p:txBody>
          <a:bodyPr/>
          <a:lstStyle/>
          <a:p>
            <a:pPr>
              <a:buNone/>
            </a:pPr>
            <a:r>
              <a:rPr lang="en-US" dirty="0" smtClean="0"/>
              <a:t>Anonymous information will help us consider </a:t>
            </a:r>
          </a:p>
          <a:p>
            <a:pPr marL="514350" indent="-514350">
              <a:buAutoNum type="arabicParenR"/>
            </a:pPr>
            <a:r>
              <a:rPr lang="en-US" dirty="0" smtClean="0"/>
              <a:t>Is it realistic to think that there can be a place for literature in Taiwanese high-schools? </a:t>
            </a:r>
          </a:p>
          <a:p>
            <a:pPr marL="514350" indent="-514350">
              <a:buAutoNum type="arabicParenR"/>
            </a:pPr>
            <a:r>
              <a:rPr lang="en-US" dirty="0" smtClean="0"/>
              <a:t>What might be the difficulties of introducing literature in the real classroom?</a:t>
            </a:r>
          </a:p>
          <a:p>
            <a:pPr marL="514350" indent="-514350">
              <a:buNone/>
            </a:pPr>
            <a:r>
              <a:rPr lang="en-US" dirty="0" smtClean="0"/>
              <a:t>3) What kind of solutions and goals should we have in introducing literary text in the classroom?</a:t>
            </a:r>
          </a:p>
          <a:p>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lumMod val="75000"/>
            </a:schemeClr>
          </a:solidFill>
        </p:spPr>
        <p:txBody>
          <a:bodyPr/>
          <a:lstStyle/>
          <a:p>
            <a:r>
              <a:rPr lang="en-US" dirty="0" smtClean="0"/>
              <a:t>Fill in time</a:t>
            </a:r>
            <a:endParaRPr lang="en-US" dirty="0"/>
          </a:p>
        </p:txBody>
      </p:sp>
      <p:sp>
        <p:nvSpPr>
          <p:cNvPr id="3" name="Content Placeholder 2"/>
          <p:cNvSpPr>
            <a:spLocks noGrp="1"/>
          </p:cNvSpPr>
          <p:nvPr>
            <p:ph idx="1"/>
          </p:nvPr>
        </p:nvSpPr>
        <p:spPr/>
        <p:txBody>
          <a:bodyPr/>
          <a:lstStyle/>
          <a:p>
            <a:r>
              <a:rPr lang="en-US" dirty="0" smtClean="0"/>
              <a:t>Please take some time to fill-in the questionnaire</a:t>
            </a:r>
          </a:p>
          <a:p>
            <a:r>
              <a:rPr lang="en-US" dirty="0" smtClean="0"/>
              <a:t>Feel free to discuss it with me or any other participants</a:t>
            </a:r>
          </a:p>
          <a:p>
            <a:r>
              <a:rPr lang="en-US" dirty="0" smtClean="0"/>
              <a:t>You do not need to fill-in any section that makes you uncomfortable</a:t>
            </a:r>
          </a:p>
          <a:p>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solidFill>
        </p:spPr>
        <p:txBody>
          <a:bodyPr>
            <a:normAutofit fontScale="90000"/>
          </a:bodyPr>
          <a:lstStyle/>
          <a:p>
            <a:r>
              <a:rPr lang="en-US" dirty="0" smtClean="0"/>
              <a:t>Warm-up  exercises non-text-related</a:t>
            </a:r>
            <a:br>
              <a:rPr lang="en-US" dirty="0" smtClean="0"/>
            </a:br>
            <a:endParaRPr lang="en-US" dirty="0"/>
          </a:p>
        </p:txBody>
      </p:sp>
      <p:sp>
        <p:nvSpPr>
          <p:cNvPr id="3" name="Content Placeholder 2"/>
          <p:cNvSpPr>
            <a:spLocks noGrp="1"/>
          </p:cNvSpPr>
          <p:nvPr>
            <p:ph idx="1"/>
          </p:nvPr>
        </p:nvSpPr>
        <p:spPr/>
        <p:txBody>
          <a:bodyPr/>
          <a:lstStyle/>
          <a:p>
            <a:pPr>
              <a:buFont typeface="Courier New" pitchFamily="49" charset="0"/>
              <a:buChar char="o"/>
            </a:pPr>
            <a:r>
              <a:rPr lang="en-US" dirty="0" smtClean="0"/>
              <a:t>Get students to open up to and experience the figurative aspect of language</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solidFill>
        </p:spPr>
        <p:txBody>
          <a:bodyPr>
            <a:normAutofit fontScale="90000"/>
          </a:bodyPr>
          <a:lstStyle/>
          <a:p>
            <a:pPr lvl="0"/>
            <a:r>
              <a:rPr lang="en-US" dirty="0" smtClean="0"/>
              <a:t>“Idiotic Idioms” (</a:t>
            </a:r>
            <a:r>
              <a:rPr lang="en-US" dirty="0" err="1" smtClean="0"/>
              <a:t>Bassnett</a:t>
            </a:r>
            <a:r>
              <a:rPr lang="en-US" dirty="0" smtClean="0"/>
              <a:t> 81)</a:t>
            </a:r>
            <a:br>
              <a:rPr lang="en-US" dirty="0" smtClean="0"/>
            </a:br>
            <a:endParaRPr lang="en-US" dirty="0"/>
          </a:p>
        </p:txBody>
      </p:sp>
      <p:sp>
        <p:nvSpPr>
          <p:cNvPr id="3" name="Content Placeholder 2"/>
          <p:cNvSpPr>
            <a:spLocks noGrp="1"/>
          </p:cNvSpPr>
          <p:nvPr>
            <p:ph idx="1"/>
          </p:nvPr>
        </p:nvSpPr>
        <p:spPr/>
        <p:txBody>
          <a:bodyPr>
            <a:normAutofit fontScale="92500" lnSpcReduction="10000"/>
          </a:bodyPr>
          <a:lstStyle/>
          <a:p>
            <a:pPr marL="514350" indent="-514350">
              <a:buFont typeface="+mj-lt"/>
              <a:buAutoNum type="arabicPeriod"/>
            </a:pPr>
            <a:r>
              <a:rPr lang="en-US" dirty="0" smtClean="0"/>
              <a:t>Ask each student to think of an idiom in their own language. </a:t>
            </a:r>
          </a:p>
          <a:p>
            <a:pPr marL="514350" indent="-514350">
              <a:buFont typeface="+mj-lt"/>
              <a:buAutoNum type="arabicPeriod"/>
            </a:pPr>
            <a:r>
              <a:rPr lang="en-US" dirty="0" smtClean="0"/>
              <a:t>Ask them to translate it LITERALLY into English.</a:t>
            </a:r>
          </a:p>
          <a:p>
            <a:pPr marL="514350" indent="-514350">
              <a:buFont typeface="+mj-lt"/>
              <a:buAutoNum type="arabicPeriod"/>
            </a:pPr>
            <a:r>
              <a:rPr lang="en-US" dirty="0" smtClean="0"/>
              <a:t> Write the translated idioms on the board and get the students to identify the actual idiom in Chinese. </a:t>
            </a:r>
          </a:p>
          <a:p>
            <a:pPr marL="514350" indent="-514350">
              <a:buFont typeface="+mj-lt"/>
              <a:buAutoNum type="arabicPeriod"/>
            </a:pPr>
            <a:r>
              <a:rPr lang="en-US" dirty="0" smtClean="0"/>
              <a:t>A second step for this exercise can be given as homework. Students can be  challenged to find the English idiom that comes closest to the meaning of the original Chinese idiom.</a:t>
            </a:r>
          </a:p>
          <a:p>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accent1"/>
            </a:solidFill>
          </a:ln>
        </p:spPr>
        <p:txBody>
          <a:bodyPr/>
          <a:lstStyle/>
          <a:p>
            <a:r>
              <a:rPr lang="en-US" dirty="0" smtClean="0"/>
              <a:t>“Idiotic Idioms” (</a:t>
            </a:r>
            <a:r>
              <a:rPr lang="en-US" dirty="0" err="1" smtClean="0"/>
              <a:t>Bassnett</a:t>
            </a:r>
            <a:r>
              <a:rPr lang="en-US" dirty="0" smtClean="0"/>
              <a:t> 81)</a:t>
            </a:r>
            <a:endParaRPr lang="en-US" dirty="0"/>
          </a:p>
        </p:txBody>
      </p:sp>
      <p:graphicFrame>
        <p:nvGraphicFramePr>
          <p:cNvPr id="7" name="Content Placeholder 6"/>
          <p:cNvGraphicFramePr>
            <a:graphicFrameLocks noGrp="1"/>
          </p:cNvGraphicFramePr>
          <p:nvPr>
            <p:ph idx="1"/>
          </p:nvPr>
        </p:nvGraphicFramePr>
        <p:xfrm>
          <a:off x="457200" y="1600200"/>
          <a:ext cx="8229600" cy="4495800"/>
        </p:xfrm>
        <a:graphic>
          <a:graphicData uri="http://schemas.openxmlformats.org/drawingml/2006/table">
            <a:tbl>
              <a:tblPr firstRow="1" bandRow="1">
                <a:tableStyleId>{5C22544A-7EE6-4342-B048-85BDC9FD1C3A}</a:tableStyleId>
              </a:tblPr>
              <a:tblGrid>
                <a:gridCol w="4114800"/>
                <a:gridCol w="4114800"/>
              </a:tblGrid>
              <a:tr h="1123950">
                <a:tc gridSpan="2">
                  <a:txBody>
                    <a:bodyPr/>
                    <a:lstStyle/>
                    <a:p>
                      <a:pPr marL="0" marR="0">
                        <a:spcBef>
                          <a:spcPts val="0"/>
                        </a:spcBef>
                        <a:spcAft>
                          <a:spcPts val="0"/>
                        </a:spcAft>
                      </a:pPr>
                      <a:r>
                        <a:rPr lang="en-US" sz="2800" dirty="0">
                          <a:latin typeface="Calibri"/>
                          <a:ea typeface="PMingLiU"/>
                          <a:cs typeface="Times New Roman"/>
                        </a:rPr>
                        <a:t>Example 1</a:t>
                      </a:r>
                    </a:p>
                  </a:txBody>
                  <a:tcPr marL="68580" marR="68580" marT="0" marB="0"/>
                </a:tc>
                <a:tc hMerge="1">
                  <a:txBody>
                    <a:bodyPr/>
                    <a:lstStyle/>
                    <a:p>
                      <a:endParaRPr lang="en-US"/>
                    </a:p>
                  </a:txBody>
                  <a:tcPr/>
                </a:tc>
              </a:tr>
              <a:tr h="1123950">
                <a:tc>
                  <a:txBody>
                    <a:bodyPr/>
                    <a:lstStyle/>
                    <a:p>
                      <a:pPr marL="0" marR="0">
                        <a:spcBef>
                          <a:spcPts val="0"/>
                        </a:spcBef>
                        <a:spcAft>
                          <a:spcPts val="0"/>
                        </a:spcAft>
                      </a:pPr>
                      <a:r>
                        <a:rPr lang="en-US" sz="2800" dirty="0">
                          <a:latin typeface="Calibri"/>
                          <a:ea typeface="PMingLiU"/>
                          <a:cs typeface="Times New Roman"/>
                        </a:rPr>
                        <a:t>English idiom:</a:t>
                      </a:r>
                    </a:p>
                  </a:txBody>
                  <a:tcPr marL="68580" marR="68580" marT="0" marB="0"/>
                </a:tc>
                <a:tc>
                  <a:txBody>
                    <a:bodyPr/>
                    <a:lstStyle/>
                    <a:p>
                      <a:pPr marL="0" marR="0">
                        <a:spcBef>
                          <a:spcPts val="0"/>
                        </a:spcBef>
                        <a:spcAft>
                          <a:spcPts val="0"/>
                        </a:spcAft>
                      </a:pPr>
                      <a:r>
                        <a:rPr lang="en-US" sz="2800">
                          <a:latin typeface="Calibri"/>
                          <a:ea typeface="PMingLiU"/>
                          <a:cs typeface="Times New Roman"/>
                        </a:rPr>
                        <a:t>They are going at it like rabbits</a:t>
                      </a:r>
                    </a:p>
                  </a:txBody>
                  <a:tcPr marL="68580" marR="68580" marT="0" marB="0"/>
                </a:tc>
              </a:tr>
              <a:tr h="1123950">
                <a:tc>
                  <a:txBody>
                    <a:bodyPr/>
                    <a:lstStyle/>
                    <a:p>
                      <a:pPr marL="0" marR="0">
                        <a:spcBef>
                          <a:spcPts val="0"/>
                        </a:spcBef>
                        <a:spcAft>
                          <a:spcPts val="0"/>
                        </a:spcAft>
                      </a:pPr>
                      <a:r>
                        <a:rPr lang="en-US" sz="2800" dirty="0">
                          <a:latin typeface="Calibri"/>
                          <a:ea typeface="PMingLiU"/>
                          <a:cs typeface="Times New Roman"/>
                        </a:rPr>
                        <a:t>Word-for-word Chinese translation:</a:t>
                      </a:r>
                    </a:p>
                  </a:txBody>
                  <a:tcPr marL="68580" marR="68580" marT="0" marB="0"/>
                </a:tc>
                <a:tc>
                  <a:txBody>
                    <a:bodyPr/>
                    <a:lstStyle/>
                    <a:p>
                      <a:pPr marL="0" marR="0">
                        <a:spcBef>
                          <a:spcPts val="0"/>
                        </a:spcBef>
                        <a:spcAft>
                          <a:spcPts val="0"/>
                        </a:spcAft>
                      </a:pPr>
                      <a:r>
                        <a:rPr lang="zh-TW" sz="2800" dirty="0">
                          <a:solidFill>
                            <a:srgbClr val="000000"/>
                          </a:solidFill>
                          <a:latin typeface="Segoe UI"/>
                          <a:ea typeface="PMingLiU"/>
                          <a:cs typeface="Segoe UI"/>
                        </a:rPr>
                        <a:t>走在它像兔</a:t>
                      </a:r>
                      <a:r>
                        <a:rPr lang="zh-TW" sz="2800" dirty="0">
                          <a:solidFill>
                            <a:srgbClr val="000000"/>
                          </a:solidFill>
                          <a:latin typeface="Calibri"/>
                          <a:ea typeface="MingLiU"/>
                          <a:cs typeface="MingLiU"/>
                        </a:rPr>
                        <a:t>子</a:t>
                      </a:r>
                      <a:endParaRPr lang="en-US" sz="2800" dirty="0">
                        <a:latin typeface="Calibri"/>
                        <a:ea typeface="PMingLiU"/>
                        <a:cs typeface="Times New Roman"/>
                      </a:endParaRPr>
                    </a:p>
                  </a:txBody>
                  <a:tcPr marL="68580" marR="68580" marT="0" marB="0"/>
                </a:tc>
              </a:tr>
              <a:tr h="1123950">
                <a:tc>
                  <a:txBody>
                    <a:bodyPr/>
                    <a:lstStyle/>
                    <a:p>
                      <a:pPr marL="0" marR="0">
                        <a:spcBef>
                          <a:spcPts val="0"/>
                        </a:spcBef>
                        <a:spcAft>
                          <a:spcPts val="0"/>
                        </a:spcAft>
                      </a:pPr>
                      <a:r>
                        <a:rPr lang="en-US" sz="2800" dirty="0">
                          <a:latin typeface="Calibri"/>
                          <a:ea typeface="PMingLiU"/>
                          <a:cs typeface="Times New Roman"/>
                        </a:rPr>
                        <a:t>Equivalent Chinese idiom</a:t>
                      </a:r>
                    </a:p>
                  </a:txBody>
                  <a:tcPr marL="68580" marR="68580" marT="0" marB="0"/>
                </a:tc>
                <a:tc>
                  <a:txBody>
                    <a:bodyPr/>
                    <a:lstStyle/>
                    <a:p>
                      <a:pPr marL="0" marR="0">
                        <a:spcBef>
                          <a:spcPts val="0"/>
                        </a:spcBef>
                        <a:spcAft>
                          <a:spcPts val="0"/>
                        </a:spcAft>
                      </a:pPr>
                      <a:r>
                        <a:rPr lang="zh-TW" sz="2800" dirty="0">
                          <a:solidFill>
                            <a:srgbClr val="000000"/>
                          </a:solidFill>
                          <a:latin typeface="Segoe UI"/>
                          <a:ea typeface="PMingLiU"/>
                          <a:cs typeface="Segoe UI"/>
                        </a:rPr>
                        <a:t>縱慾無</a:t>
                      </a:r>
                      <a:r>
                        <a:rPr lang="zh-TW" sz="2800" dirty="0">
                          <a:solidFill>
                            <a:srgbClr val="000000"/>
                          </a:solidFill>
                          <a:latin typeface="Calibri"/>
                          <a:ea typeface="MingLiU"/>
                          <a:cs typeface="MingLiU"/>
                        </a:rPr>
                        <a:t>度</a:t>
                      </a:r>
                      <a:endParaRPr lang="en-US" sz="2800" dirty="0">
                        <a:latin typeface="Calibri"/>
                        <a:ea typeface="PMingLiU"/>
                        <a:cs typeface="Times New Roman"/>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“Idiotic Idioms” (</a:t>
            </a:r>
            <a:r>
              <a:rPr lang="en-US" dirty="0" err="1" smtClean="0"/>
              <a:t>Bassnett</a:t>
            </a:r>
            <a:r>
              <a:rPr lang="en-US" dirty="0" smtClean="0"/>
              <a:t> 81)</a:t>
            </a:r>
            <a:endParaRPr lang="en-US" dirty="0"/>
          </a:p>
        </p:txBody>
      </p:sp>
      <p:graphicFrame>
        <p:nvGraphicFramePr>
          <p:cNvPr id="7" name="Content Placeholder 6"/>
          <p:cNvGraphicFramePr>
            <a:graphicFrameLocks noGrp="1"/>
          </p:cNvGraphicFramePr>
          <p:nvPr>
            <p:ph idx="1"/>
          </p:nvPr>
        </p:nvGraphicFramePr>
        <p:xfrm>
          <a:off x="457200" y="1600200"/>
          <a:ext cx="8229600" cy="4495800"/>
        </p:xfrm>
        <a:graphic>
          <a:graphicData uri="http://schemas.openxmlformats.org/drawingml/2006/table">
            <a:tbl>
              <a:tblPr firstRow="1" bandRow="1">
                <a:tableStyleId>{5C22544A-7EE6-4342-B048-85BDC9FD1C3A}</a:tableStyleId>
              </a:tblPr>
              <a:tblGrid>
                <a:gridCol w="4114800"/>
                <a:gridCol w="4114800"/>
              </a:tblGrid>
              <a:tr h="1123950">
                <a:tc>
                  <a:txBody>
                    <a:bodyPr/>
                    <a:lstStyle/>
                    <a:p>
                      <a:pPr marL="0" marR="0">
                        <a:spcBef>
                          <a:spcPts val="0"/>
                        </a:spcBef>
                        <a:spcAft>
                          <a:spcPts val="0"/>
                        </a:spcAft>
                      </a:pPr>
                      <a:r>
                        <a:rPr lang="en-US" sz="2800" dirty="0">
                          <a:latin typeface="Calibri"/>
                          <a:ea typeface="PMingLiU"/>
                          <a:cs typeface="Times New Roman"/>
                        </a:rPr>
                        <a:t>Example 2</a:t>
                      </a:r>
                    </a:p>
                  </a:txBody>
                  <a:tcPr marL="68580" marR="68580" marT="0" marB="0"/>
                </a:tc>
                <a:tc>
                  <a:txBody>
                    <a:bodyPr/>
                    <a:lstStyle/>
                    <a:p>
                      <a:pPr marL="0" marR="0">
                        <a:spcBef>
                          <a:spcPts val="0"/>
                        </a:spcBef>
                        <a:spcAft>
                          <a:spcPts val="0"/>
                        </a:spcAft>
                      </a:pPr>
                      <a:endParaRPr lang="en-US" sz="2800">
                        <a:latin typeface="Calibri"/>
                        <a:ea typeface="PMingLiU"/>
                        <a:cs typeface="Times New Roman"/>
                      </a:endParaRPr>
                    </a:p>
                  </a:txBody>
                  <a:tcPr marL="68580" marR="68580" marT="0" marB="0"/>
                </a:tc>
              </a:tr>
              <a:tr h="1123950">
                <a:tc>
                  <a:txBody>
                    <a:bodyPr/>
                    <a:lstStyle/>
                    <a:p>
                      <a:pPr marL="0" marR="0">
                        <a:spcBef>
                          <a:spcPts val="0"/>
                        </a:spcBef>
                        <a:spcAft>
                          <a:spcPts val="0"/>
                        </a:spcAft>
                      </a:pPr>
                      <a:r>
                        <a:rPr lang="en-US" sz="2800" dirty="0">
                          <a:latin typeface="Calibri"/>
                          <a:ea typeface="PMingLiU"/>
                          <a:cs typeface="Times New Roman"/>
                        </a:rPr>
                        <a:t>English idiom:</a:t>
                      </a:r>
                    </a:p>
                  </a:txBody>
                  <a:tcPr marL="68580" marR="68580" marT="0" marB="0"/>
                </a:tc>
                <a:tc>
                  <a:txBody>
                    <a:bodyPr/>
                    <a:lstStyle/>
                    <a:p>
                      <a:pPr marL="0" marR="0">
                        <a:spcBef>
                          <a:spcPts val="0"/>
                        </a:spcBef>
                        <a:spcAft>
                          <a:spcPts val="0"/>
                        </a:spcAft>
                      </a:pPr>
                      <a:r>
                        <a:rPr lang="en-US" sz="2800">
                          <a:latin typeface="Calibri"/>
                          <a:ea typeface="PMingLiU"/>
                          <a:cs typeface="Times New Roman"/>
                        </a:rPr>
                        <a:t>Burnt his bridges</a:t>
                      </a:r>
                    </a:p>
                  </a:txBody>
                  <a:tcPr marL="68580" marR="68580" marT="0" marB="0"/>
                </a:tc>
              </a:tr>
              <a:tr h="1123950">
                <a:tc>
                  <a:txBody>
                    <a:bodyPr/>
                    <a:lstStyle/>
                    <a:p>
                      <a:pPr marL="0" marR="0">
                        <a:spcBef>
                          <a:spcPts val="0"/>
                        </a:spcBef>
                        <a:spcAft>
                          <a:spcPts val="0"/>
                        </a:spcAft>
                      </a:pPr>
                      <a:r>
                        <a:rPr lang="en-US" sz="2800" dirty="0">
                          <a:latin typeface="Calibri"/>
                          <a:ea typeface="PMingLiU"/>
                          <a:cs typeface="Times New Roman"/>
                        </a:rPr>
                        <a:t>Word-for-word Chinese translation:</a:t>
                      </a:r>
                    </a:p>
                  </a:txBody>
                  <a:tcPr marL="68580" marR="68580" marT="0" marB="0"/>
                </a:tc>
                <a:tc>
                  <a:txBody>
                    <a:bodyPr/>
                    <a:lstStyle/>
                    <a:p>
                      <a:pPr marL="0" marR="0">
                        <a:spcBef>
                          <a:spcPts val="0"/>
                        </a:spcBef>
                        <a:spcAft>
                          <a:spcPts val="0"/>
                        </a:spcAft>
                      </a:pPr>
                      <a:r>
                        <a:rPr lang="zh-TW" sz="2800" dirty="0">
                          <a:solidFill>
                            <a:srgbClr val="000000"/>
                          </a:solidFill>
                          <a:latin typeface="Segoe UI"/>
                          <a:ea typeface="PMingLiU"/>
                          <a:cs typeface="Segoe UI"/>
                        </a:rPr>
                        <a:t>燒掉了他的</a:t>
                      </a:r>
                      <a:r>
                        <a:rPr lang="zh-TW" sz="2800" dirty="0">
                          <a:solidFill>
                            <a:srgbClr val="000000"/>
                          </a:solidFill>
                          <a:latin typeface="Calibri"/>
                          <a:ea typeface="MingLiU"/>
                          <a:cs typeface="MingLiU"/>
                        </a:rPr>
                        <a:t>橋</a:t>
                      </a:r>
                      <a:endParaRPr lang="en-US" sz="2800" dirty="0">
                        <a:latin typeface="Calibri"/>
                        <a:ea typeface="PMingLiU"/>
                        <a:cs typeface="Times New Roman"/>
                      </a:endParaRPr>
                    </a:p>
                  </a:txBody>
                  <a:tcPr marL="68580" marR="68580" marT="0" marB="0"/>
                </a:tc>
              </a:tr>
              <a:tr h="1123950">
                <a:tc>
                  <a:txBody>
                    <a:bodyPr/>
                    <a:lstStyle/>
                    <a:p>
                      <a:pPr marL="0" marR="0">
                        <a:spcBef>
                          <a:spcPts val="0"/>
                        </a:spcBef>
                        <a:spcAft>
                          <a:spcPts val="0"/>
                        </a:spcAft>
                      </a:pPr>
                      <a:r>
                        <a:rPr lang="en-US" sz="2800">
                          <a:latin typeface="Calibri"/>
                          <a:ea typeface="PMingLiU"/>
                          <a:cs typeface="Times New Roman"/>
                        </a:rPr>
                        <a:t>Equivalent Chinese idiom</a:t>
                      </a:r>
                    </a:p>
                  </a:txBody>
                  <a:tcPr marL="68580" marR="68580" marT="0" marB="0"/>
                </a:tc>
                <a:tc>
                  <a:txBody>
                    <a:bodyPr/>
                    <a:lstStyle/>
                    <a:p>
                      <a:pPr marL="0" marR="0">
                        <a:spcBef>
                          <a:spcPts val="0"/>
                        </a:spcBef>
                        <a:spcAft>
                          <a:spcPts val="0"/>
                        </a:spcAft>
                      </a:pPr>
                      <a:r>
                        <a:rPr lang="en-US" sz="2800" dirty="0">
                          <a:latin typeface="Calibri"/>
                          <a:ea typeface="PMingLiU"/>
                          <a:cs typeface="Times New Roman"/>
                        </a:rPr>
                        <a:t>Non</a:t>
                      </a:r>
                    </a:p>
                  </a:txBody>
                  <a:tcPr marL="68580" marR="68580" marT="0" marB="0"/>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solidFill>
        </p:spPr>
        <p:txBody>
          <a:bodyPr/>
          <a:lstStyle/>
          <a:p>
            <a:r>
              <a:rPr lang="en-US" dirty="0" smtClean="0"/>
              <a:t>The advantages of using literature</a:t>
            </a:r>
            <a:endParaRPr lang="en-US" dirty="0"/>
          </a:p>
        </p:txBody>
      </p:sp>
      <p:sp>
        <p:nvSpPr>
          <p:cNvPr id="3" name="Content Placeholder 2"/>
          <p:cNvSpPr>
            <a:spLocks noGrp="1"/>
          </p:cNvSpPr>
          <p:nvPr>
            <p:ph idx="1"/>
          </p:nvPr>
        </p:nvSpPr>
        <p:spPr/>
        <p:txBody>
          <a:bodyPr>
            <a:normAutofit/>
          </a:bodyPr>
          <a:lstStyle/>
          <a:p>
            <a:pPr>
              <a:buFont typeface="Wingdings" pitchFamily="2" charset="2"/>
              <a:buChar char="ü"/>
            </a:pPr>
            <a:r>
              <a:rPr lang="en-US" dirty="0" smtClean="0"/>
              <a:t>Memorable learning</a:t>
            </a:r>
          </a:p>
          <a:p>
            <a:pPr>
              <a:buFont typeface="Wingdings" pitchFamily="2" charset="2"/>
              <a:buChar char="ü"/>
            </a:pPr>
            <a:r>
              <a:rPr lang="en-US" dirty="0" smtClean="0"/>
              <a:t>Relevant learning</a:t>
            </a:r>
          </a:p>
          <a:p>
            <a:pPr>
              <a:buFont typeface="Wingdings" pitchFamily="2" charset="2"/>
              <a:buChar char="ü"/>
            </a:pPr>
            <a:r>
              <a:rPr lang="en-US" dirty="0" smtClean="0"/>
              <a:t>Motivated learning</a:t>
            </a:r>
          </a:p>
          <a:p>
            <a:pPr>
              <a:buFont typeface="Wingdings" pitchFamily="2" charset="2"/>
              <a:buChar char="ü"/>
            </a:pPr>
            <a:r>
              <a:rPr lang="en-US" dirty="0" smtClean="0"/>
              <a:t>On-going learning</a:t>
            </a:r>
          </a:p>
          <a:p>
            <a:pPr>
              <a:buFont typeface="Wingdings" pitchFamily="2" charset="2"/>
              <a:buChar char="ü"/>
            </a:pPr>
            <a:r>
              <a:rPr lang="en-US" dirty="0" smtClean="0"/>
              <a:t>Multi-skill learning</a:t>
            </a:r>
          </a:p>
          <a:p>
            <a:pPr>
              <a:buFont typeface="Wingdings" pitchFamily="2" charset="2"/>
              <a:buChar char="ü"/>
            </a:pPr>
            <a:r>
              <a:rPr lang="en-US" dirty="0" smtClean="0"/>
              <a:t>Culturally authentic learning</a:t>
            </a:r>
          </a:p>
          <a:p>
            <a:pPr>
              <a:buFont typeface="Wingdings" pitchFamily="2" charset="2"/>
              <a:buChar char="ü"/>
            </a:pPr>
            <a:r>
              <a:rPr lang="en-US" dirty="0" smtClean="0"/>
              <a:t> Learning beyond boundaries</a:t>
            </a:r>
          </a:p>
          <a:p>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solidFill>
        </p:spPr>
        <p:txBody>
          <a:bodyPr>
            <a:normAutofit fontScale="90000"/>
          </a:bodyPr>
          <a:lstStyle/>
          <a:p>
            <a:pPr lvl="0"/>
            <a:r>
              <a:rPr lang="en-US" dirty="0" smtClean="0"/>
              <a:t>“what gets lost” (</a:t>
            </a:r>
            <a:r>
              <a:rPr lang="en-US" dirty="0" err="1" smtClean="0"/>
              <a:t>Bassnett</a:t>
            </a:r>
            <a:r>
              <a:rPr lang="en-US" dirty="0" smtClean="0"/>
              <a:t> 84)</a:t>
            </a:r>
            <a:br>
              <a:rPr lang="en-US" dirty="0" smtClean="0"/>
            </a:br>
            <a:endParaRPr lang="en-US" dirty="0"/>
          </a:p>
        </p:txBody>
      </p:sp>
      <p:sp>
        <p:nvSpPr>
          <p:cNvPr id="3" name="Content Placeholder 2"/>
          <p:cNvSpPr>
            <a:spLocks noGrp="1"/>
          </p:cNvSpPr>
          <p:nvPr>
            <p:ph idx="1"/>
          </p:nvPr>
        </p:nvSpPr>
        <p:spPr/>
        <p:txBody>
          <a:bodyPr>
            <a:normAutofit fontScale="92500"/>
          </a:bodyPr>
          <a:lstStyle/>
          <a:p>
            <a:pPr marL="514350" indent="-514350">
              <a:buFont typeface="+mj-lt"/>
              <a:buAutoNum type="arabicPeriod"/>
            </a:pPr>
            <a:r>
              <a:rPr lang="en-US" dirty="0" smtClean="0"/>
              <a:t>Ask each student to write down two words in Chinese. The first must be a word that they think most beautiful ; the second must be a word they think least beautiful. </a:t>
            </a:r>
          </a:p>
          <a:p>
            <a:pPr marL="514350" indent="-514350">
              <a:buFont typeface="+mj-lt"/>
              <a:buAutoNum type="arabicPeriod"/>
            </a:pPr>
            <a:r>
              <a:rPr lang="en-US" dirty="0" smtClean="0"/>
              <a:t>Ask the students to write the English translation on the board with beautiful words on the right and ugly on the left. </a:t>
            </a:r>
          </a:p>
          <a:p>
            <a:pPr marL="514350" indent="-514350">
              <a:buFont typeface="+mj-lt"/>
              <a:buAutoNum type="arabicPeriod"/>
            </a:pPr>
            <a:r>
              <a:rPr lang="en-US" dirty="0" smtClean="0"/>
              <a:t>Students in groups can then decide which words they would transfer from one to the other.</a:t>
            </a:r>
          </a:p>
          <a:p>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accent1"/>
            </a:solidFill>
          </a:ln>
        </p:spPr>
        <p:txBody>
          <a:bodyPr/>
          <a:lstStyle/>
          <a:p>
            <a:r>
              <a:rPr lang="en-US" dirty="0" smtClean="0"/>
              <a:t>“what gets lost”</a:t>
            </a:r>
            <a:endParaRPr lang="en-US" dirty="0"/>
          </a:p>
        </p:txBody>
      </p:sp>
      <p:graphicFrame>
        <p:nvGraphicFramePr>
          <p:cNvPr id="4" name="Content Placeholder 3"/>
          <p:cNvGraphicFramePr>
            <a:graphicFrameLocks noGrp="1"/>
          </p:cNvGraphicFramePr>
          <p:nvPr>
            <p:ph idx="1"/>
          </p:nvPr>
        </p:nvGraphicFramePr>
        <p:xfrm>
          <a:off x="457200" y="1600200"/>
          <a:ext cx="8229600" cy="4114800"/>
        </p:xfrm>
        <a:graphic>
          <a:graphicData uri="http://schemas.openxmlformats.org/drawingml/2006/table">
            <a:tbl>
              <a:tblPr firstRow="1" bandRow="1">
                <a:tableStyleId>{5C22544A-7EE6-4342-B048-85BDC9FD1C3A}</a:tableStyleId>
              </a:tblPr>
              <a:tblGrid>
                <a:gridCol w="4114800"/>
                <a:gridCol w="4114800"/>
              </a:tblGrid>
              <a:tr h="1371600">
                <a:tc>
                  <a:txBody>
                    <a:bodyPr/>
                    <a:lstStyle/>
                    <a:p>
                      <a:pPr marL="0" marR="0">
                        <a:spcBef>
                          <a:spcPts val="0"/>
                        </a:spcBef>
                        <a:spcAft>
                          <a:spcPts val="0"/>
                        </a:spcAft>
                      </a:pPr>
                      <a:r>
                        <a:rPr lang="en-US" sz="2800" dirty="0">
                          <a:latin typeface="Calibri"/>
                          <a:ea typeface="PMingLiU"/>
                          <a:cs typeface="Times New Roman"/>
                        </a:rPr>
                        <a:t>Beautiful word</a:t>
                      </a:r>
                    </a:p>
                  </a:txBody>
                  <a:tcPr marL="68580" marR="68580" marT="0" marB="0"/>
                </a:tc>
                <a:tc>
                  <a:txBody>
                    <a:bodyPr/>
                    <a:lstStyle/>
                    <a:p>
                      <a:pPr marL="0" marR="0">
                        <a:spcBef>
                          <a:spcPts val="0"/>
                        </a:spcBef>
                        <a:spcAft>
                          <a:spcPts val="0"/>
                        </a:spcAft>
                      </a:pPr>
                      <a:r>
                        <a:rPr lang="en-US" sz="2800" dirty="0">
                          <a:latin typeface="Calibri"/>
                          <a:ea typeface="PMingLiU"/>
                          <a:cs typeface="Times New Roman"/>
                        </a:rPr>
                        <a:t>Ugly word </a:t>
                      </a:r>
                    </a:p>
                  </a:txBody>
                  <a:tcPr marL="68580" marR="68580" marT="0" marB="0"/>
                </a:tc>
              </a:tr>
              <a:tr h="1371600">
                <a:tc>
                  <a:txBody>
                    <a:bodyPr/>
                    <a:lstStyle/>
                    <a:p>
                      <a:pPr marL="0" marR="0">
                        <a:spcBef>
                          <a:spcPts val="0"/>
                        </a:spcBef>
                        <a:spcAft>
                          <a:spcPts val="0"/>
                        </a:spcAft>
                      </a:pPr>
                      <a:r>
                        <a:rPr lang="zh-TW" sz="2800">
                          <a:solidFill>
                            <a:srgbClr val="000000"/>
                          </a:solidFill>
                          <a:latin typeface="Segoe UI"/>
                          <a:ea typeface="PMingLiU"/>
                          <a:cs typeface="Segoe UI"/>
                        </a:rPr>
                        <a:t>鍾</a:t>
                      </a:r>
                      <a:r>
                        <a:rPr lang="zh-TW" sz="2800">
                          <a:solidFill>
                            <a:srgbClr val="000000"/>
                          </a:solidFill>
                          <a:latin typeface="Calibri"/>
                          <a:ea typeface="Segoe UI"/>
                          <a:cs typeface="Times New Roman"/>
                        </a:rPr>
                        <a:t> </a:t>
                      </a:r>
                      <a:endParaRPr lang="en-US" sz="2800">
                        <a:latin typeface="Calibri"/>
                        <a:ea typeface="PMingLiU"/>
                        <a:cs typeface="Times New Roman"/>
                      </a:endParaRPr>
                    </a:p>
                  </a:txBody>
                  <a:tcPr marL="68580" marR="68580" marT="0" marB="0"/>
                </a:tc>
                <a:tc>
                  <a:txBody>
                    <a:bodyPr/>
                    <a:lstStyle/>
                    <a:p>
                      <a:pPr marL="0" marR="0">
                        <a:spcBef>
                          <a:spcPts val="0"/>
                        </a:spcBef>
                        <a:spcAft>
                          <a:spcPts val="0"/>
                        </a:spcAft>
                      </a:pPr>
                      <a:r>
                        <a:rPr lang="en-US" sz="2800" dirty="0">
                          <a:solidFill>
                            <a:srgbClr val="000000"/>
                          </a:solidFill>
                          <a:latin typeface="Segoe UI"/>
                          <a:ea typeface="PMingLiU"/>
                          <a:cs typeface="Times New Roman"/>
                        </a:rPr>
                        <a:t> </a:t>
                      </a:r>
                      <a:r>
                        <a:rPr lang="zh-TW" sz="2800" dirty="0">
                          <a:solidFill>
                            <a:srgbClr val="000000"/>
                          </a:solidFill>
                          <a:latin typeface="Segoe UI"/>
                          <a:ea typeface="PMingLiU"/>
                          <a:cs typeface="Segoe UI"/>
                        </a:rPr>
                        <a:t>榮</a:t>
                      </a:r>
                      <a:r>
                        <a:rPr lang="zh-TW" sz="2800" dirty="0">
                          <a:solidFill>
                            <a:srgbClr val="000000"/>
                          </a:solidFill>
                          <a:latin typeface="Calibri"/>
                          <a:ea typeface="Segoe UI"/>
                          <a:cs typeface="Times New Roman"/>
                        </a:rPr>
                        <a:t> </a:t>
                      </a:r>
                      <a:endParaRPr lang="en-US" sz="2800" dirty="0">
                        <a:latin typeface="Calibri"/>
                        <a:ea typeface="PMingLiU"/>
                        <a:cs typeface="Times New Roman"/>
                      </a:endParaRPr>
                    </a:p>
                  </a:txBody>
                  <a:tcPr marL="68580" marR="68580" marT="0" marB="0"/>
                </a:tc>
              </a:tr>
              <a:tr h="1371600">
                <a:tc>
                  <a:txBody>
                    <a:bodyPr/>
                    <a:lstStyle/>
                    <a:p>
                      <a:pPr marL="0" marR="0">
                        <a:spcBef>
                          <a:spcPts val="0"/>
                        </a:spcBef>
                        <a:spcAft>
                          <a:spcPts val="0"/>
                        </a:spcAft>
                      </a:pPr>
                      <a:r>
                        <a:rPr lang="en-US" sz="2800">
                          <a:solidFill>
                            <a:srgbClr val="000000"/>
                          </a:solidFill>
                          <a:latin typeface="Segoe UI"/>
                          <a:ea typeface="PMingLiU"/>
                          <a:cs typeface="Times New Roman"/>
                        </a:rPr>
                        <a:t>fondly</a:t>
                      </a:r>
                      <a:endParaRPr lang="en-US" sz="2800">
                        <a:latin typeface="Calibri"/>
                        <a:ea typeface="PMingLiU"/>
                        <a:cs typeface="Times New Roman"/>
                      </a:endParaRPr>
                    </a:p>
                  </a:txBody>
                  <a:tcPr marL="68580" marR="68580" marT="0" marB="0"/>
                </a:tc>
                <a:tc>
                  <a:txBody>
                    <a:bodyPr/>
                    <a:lstStyle/>
                    <a:p>
                      <a:pPr marL="0" marR="0">
                        <a:spcBef>
                          <a:spcPts val="0"/>
                        </a:spcBef>
                        <a:spcAft>
                          <a:spcPts val="0"/>
                        </a:spcAft>
                      </a:pPr>
                      <a:r>
                        <a:rPr lang="en-US" sz="2800" dirty="0">
                          <a:solidFill>
                            <a:srgbClr val="000000"/>
                          </a:solidFill>
                          <a:latin typeface="Segoe UI"/>
                          <a:ea typeface="PMingLiU"/>
                          <a:cs typeface="Times New Roman"/>
                        </a:rPr>
                        <a:t>honor</a:t>
                      </a:r>
                      <a:endParaRPr lang="en-US" sz="2800" dirty="0">
                        <a:latin typeface="Calibri"/>
                        <a:ea typeface="PMingLiU"/>
                        <a:cs typeface="Times New Roman"/>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solidFill>
        </p:spPr>
        <p:txBody>
          <a:bodyPr>
            <a:normAutofit fontScale="90000"/>
          </a:bodyPr>
          <a:lstStyle/>
          <a:p>
            <a:pPr lvl="0"/>
            <a:r>
              <a:rPr lang="en-US" dirty="0" smtClean="0"/>
              <a:t>“Concentration /association” (</a:t>
            </a:r>
            <a:r>
              <a:rPr lang="en-US" dirty="0" err="1" smtClean="0"/>
              <a:t>Bassnett</a:t>
            </a:r>
            <a:r>
              <a:rPr lang="en-US" dirty="0" smtClean="0"/>
              <a:t> 13)</a:t>
            </a:r>
            <a:endParaRPr lang="en-US" dirty="0"/>
          </a:p>
        </p:txBody>
      </p:sp>
      <p:sp>
        <p:nvSpPr>
          <p:cNvPr id="3" name="Content Placeholder 2"/>
          <p:cNvSpPr>
            <a:spLocks noGrp="1"/>
          </p:cNvSpPr>
          <p:nvPr>
            <p:ph idx="1"/>
          </p:nvPr>
        </p:nvSpPr>
        <p:spPr/>
        <p:txBody>
          <a:bodyPr>
            <a:normAutofit fontScale="85000" lnSpcReduction="20000"/>
          </a:bodyPr>
          <a:lstStyle/>
          <a:p>
            <a:pPr marL="514350" indent="-514350">
              <a:buFont typeface="+mj-lt"/>
              <a:buAutoNum type="arabicPeriod"/>
            </a:pPr>
            <a:r>
              <a:rPr lang="en-US" dirty="0" smtClean="0"/>
              <a:t>Ask students to sit in a circle. </a:t>
            </a:r>
          </a:p>
          <a:p>
            <a:pPr marL="514350" indent="-514350">
              <a:buFont typeface="+mj-lt"/>
              <a:buAutoNum type="arabicPeriod"/>
            </a:pPr>
            <a:r>
              <a:rPr lang="en-US" dirty="0" smtClean="0"/>
              <a:t>Encourage them to be with their eyes shut. </a:t>
            </a:r>
          </a:p>
          <a:p>
            <a:pPr marL="514350" indent="-514350">
              <a:buFont typeface="+mj-lt"/>
              <a:buAutoNum type="arabicPeriod"/>
            </a:pPr>
            <a:r>
              <a:rPr lang="en-US" dirty="0" smtClean="0"/>
              <a:t> Explain you will use English but, if they prefer,  they can use their mother tongue.</a:t>
            </a:r>
          </a:p>
          <a:p>
            <a:pPr marL="514350" indent="-514350">
              <a:buFont typeface="+mj-lt"/>
              <a:buAutoNum type="arabicPeriod"/>
            </a:pPr>
            <a:r>
              <a:rPr lang="en-US" dirty="0" smtClean="0"/>
              <a:t>Explain that you will begin by giving the first word and they need to follow you one-by-one by choosing another word from the same category. </a:t>
            </a:r>
          </a:p>
          <a:p>
            <a:pPr marL="514350" indent="-514350">
              <a:buFont typeface="+mj-lt"/>
              <a:buAutoNum type="arabicPeriod"/>
            </a:pPr>
            <a:r>
              <a:rPr lang="en-US" dirty="0" smtClean="0"/>
              <a:t>You can repeat the process as many times as you want. </a:t>
            </a:r>
          </a:p>
          <a:p>
            <a:pPr marL="514350" indent="-514350">
              <a:buFont typeface="+mj-lt"/>
              <a:buAutoNum type="arabicPeriod"/>
            </a:pPr>
            <a:r>
              <a:rPr lang="en-US" dirty="0" smtClean="0"/>
              <a:t>You can also manipulate the associations and turn this exercise into a text warm up exercise.</a:t>
            </a:r>
          </a:p>
          <a:p>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accent1"/>
            </a:solidFill>
          </a:ln>
        </p:spPr>
        <p:txBody>
          <a:bodyPr/>
          <a:lstStyle/>
          <a:p>
            <a:r>
              <a:rPr lang="en-US" dirty="0" smtClean="0"/>
              <a:t>“Concentration /association”</a:t>
            </a:r>
            <a:endParaRPr lang="en-US" dirty="0"/>
          </a:p>
        </p:txBody>
      </p:sp>
      <p:graphicFrame>
        <p:nvGraphicFramePr>
          <p:cNvPr id="4" name="Content Placeholder 3"/>
          <p:cNvGraphicFramePr>
            <a:graphicFrameLocks noGrp="1"/>
          </p:cNvGraphicFramePr>
          <p:nvPr>
            <p:ph idx="1"/>
          </p:nvPr>
        </p:nvGraphicFramePr>
        <p:xfrm>
          <a:off x="457200" y="1600200"/>
          <a:ext cx="8229600" cy="4495800"/>
        </p:xfrm>
        <a:graphic>
          <a:graphicData uri="http://schemas.openxmlformats.org/drawingml/2006/table">
            <a:tbl>
              <a:tblPr firstRow="1" bandRow="1">
                <a:tableStyleId>{5C22544A-7EE6-4342-B048-85BDC9FD1C3A}</a:tableStyleId>
              </a:tblPr>
              <a:tblGrid>
                <a:gridCol w="4114800"/>
                <a:gridCol w="4114800"/>
              </a:tblGrid>
              <a:tr h="749300">
                <a:tc gridSpan="2">
                  <a:txBody>
                    <a:bodyPr/>
                    <a:lstStyle/>
                    <a:p>
                      <a:pPr marL="0" marR="0" algn="l">
                        <a:spcBef>
                          <a:spcPts val="0"/>
                        </a:spcBef>
                        <a:spcAft>
                          <a:spcPts val="0"/>
                        </a:spcAft>
                      </a:pPr>
                      <a:r>
                        <a:rPr lang="en-US" sz="2800" dirty="0">
                          <a:latin typeface="Calibri"/>
                          <a:ea typeface="PMingLiU"/>
                          <a:cs typeface="Times New Roman"/>
                        </a:rPr>
                        <a:t>Example</a:t>
                      </a:r>
                    </a:p>
                  </a:txBody>
                  <a:tcPr marL="68580" marR="68580" marT="0" marB="0"/>
                </a:tc>
                <a:tc hMerge="1">
                  <a:txBody>
                    <a:bodyPr/>
                    <a:lstStyle/>
                    <a:p>
                      <a:endParaRPr lang="en-US"/>
                    </a:p>
                  </a:txBody>
                  <a:tcPr/>
                </a:tc>
              </a:tr>
              <a:tr h="749300">
                <a:tc>
                  <a:txBody>
                    <a:bodyPr/>
                    <a:lstStyle/>
                    <a:p>
                      <a:pPr marL="0" marR="0" algn="l">
                        <a:spcBef>
                          <a:spcPts val="0"/>
                        </a:spcBef>
                        <a:spcAft>
                          <a:spcPts val="0"/>
                        </a:spcAft>
                      </a:pPr>
                      <a:r>
                        <a:rPr lang="en-US" sz="2800" dirty="0">
                          <a:latin typeface="Calibri"/>
                          <a:ea typeface="PMingLiU"/>
                          <a:cs typeface="Times New Roman"/>
                        </a:rPr>
                        <a:t>teacher</a:t>
                      </a:r>
                    </a:p>
                  </a:txBody>
                  <a:tcPr marL="68580" marR="68580" marT="0" marB="0"/>
                </a:tc>
                <a:tc>
                  <a:txBody>
                    <a:bodyPr/>
                    <a:lstStyle/>
                    <a:p>
                      <a:pPr marL="0" marR="0" algn="l">
                        <a:spcBef>
                          <a:spcPts val="0"/>
                        </a:spcBef>
                        <a:spcAft>
                          <a:spcPts val="0"/>
                        </a:spcAft>
                      </a:pPr>
                      <a:r>
                        <a:rPr lang="en-US" sz="2800">
                          <a:latin typeface="Calibri"/>
                          <a:ea typeface="PMingLiU"/>
                          <a:cs typeface="Times New Roman"/>
                        </a:rPr>
                        <a:t>(Insects) butterfly </a:t>
                      </a:r>
                    </a:p>
                  </a:txBody>
                  <a:tcPr marL="68580" marR="68580" marT="0" marB="0"/>
                </a:tc>
              </a:tr>
              <a:tr h="749300">
                <a:tc>
                  <a:txBody>
                    <a:bodyPr/>
                    <a:lstStyle/>
                    <a:p>
                      <a:pPr marL="0" marR="0" algn="l">
                        <a:spcBef>
                          <a:spcPts val="0"/>
                        </a:spcBef>
                        <a:spcAft>
                          <a:spcPts val="0"/>
                        </a:spcAft>
                      </a:pPr>
                      <a:r>
                        <a:rPr lang="en-US" sz="2800" dirty="0">
                          <a:latin typeface="Calibri"/>
                          <a:ea typeface="PMingLiU"/>
                          <a:cs typeface="Times New Roman"/>
                        </a:rPr>
                        <a:t>Student 1</a:t>
                      </a:r>
                    </a:p>
                  </a:txBody>
                  <a:tcPr marL="68580" marR="68580" marT="0" marB="0"/>
                </a:tc>
                <a:tc>
                  <a:txBody>
                    <a:bodyPr/>
                    <a:lstStyle/>
                    <a:p>
                      <a:pPr marL="0" marR="0" algn="l">
                        <a:spcBef>
                          <a:spcPts val="0"/>
                        </a:spcBef>
                        <a:spcAft>
                          <a:spcPts val="0"/>
                        </a:spcAft>
                      </a:pPr>
                      <a:r>
                        <a:rPr lang="en-US" sz="2800">
                          <a:latin typeface="Calibri"/>
                          <a:ea typeface="PMingLiU"/>
                          <a:cs typeface="Times New Roman"/>
                        </a:rPr>
                        <a:t>Fly</a:t>
                      </a:r>
                    </a:p>
                  </a:txBody>
                  <a:tcPr marL="68580" marR="68580" marT="0" marB="0"/>
                </a:tc>
              </a:tr>
              <a:tr h="749300">
                <a:tc>
                  <a:txBody>
                    <a:bodyPr/>
                    <a:lstStyle/>
                    <a:p>
                      <a:pPr marL="0" marR="0" algn="l">
                        <a:spcBef>
                          <a:spcPts val="0"/>
                        </a:spcBef>
                        <a:spcAft>
                          <a:spcPts val="0"/>
                        </a:spcAft>
                      </a:pPr>
                      <a:r>
                        <a:rPr lang="en-US" sz="2800" dirty="0">
                          <a:latin typeface="Calibri"/>
                          <a:ea typeface="PMingLiU"/>
                          <a:cs typeface="Times New Roman"/>
                        </a:rPr>
                        <a:t>Student 2</a:t>
                      </a:r>
                    </a:p>
                  </a:txBody>
                  <a:tcPr marL="68580" marR="68580" marT="0" marB="0"/>
                </a:tc>
                <a:tc>
                  <a:txBody>
                    <a:bodyPr/>
                    <a:lstStyle/>
                    <a:p>
                      <a:pPr marL="0" marR="0" algn="l">
                        <a:spcBef>
                          <a:spcPts val="0"/>
                        </a:spcBef>
                        <a:spcAft>
                          <a:spcPts val="0"/>
                        </a:spcAft>
                      </a:pPr>
                      <a:r>
                        <a:rPr lang="en-US" sz="2800">
                          <a:latin typeface="Calibri"/>
                          <a:ea typeface="PMingLiU"/>
                          <a:cs typeface="Times New Roman"/>
                        </a:rPr>
                        <a:t>Bee </a:t>
                      </a:r>
                    </a:p>
                  </a:txBody>
                  <a:tcPr marL="68580" marR="68580" marT="0" marB="0"/>
                </a:tc>
              </a:tr>
              <a:tr h="749300">
                <a:tc>
                  <a:txBody>
                    <a:bodyPr/>
                    <a:lstStyle/>
                    <a:p>
                      <a:pPr marL="0" marR="0" algn="l">
                        <a:spcBef>
                          <a:spcPts val="0"/>
                        </a:spcBef>
                        <a:spcAft>
                          <a:spcPts val="0"/>
                        </a:spcAft>
                      </a:pPr>
                      <a:r>
                        <a:rPr lang="en-US" sz="2800" dirty="0">
                          <a:latin typeface="Calibri"/>
                          <a:ea typeface="PMingLiU"/>
                          <a:cs typeface="Times New Roman"/>
                        </a:rPr>
                        <a:t>…..</a:t>
                      </a:r>
                    </a:p>
                  </a:txBody>
                  <a:tcPr marL="68580" marR="68580" marT="0" marB="0"/>
                </a:tc>
                <a:tc>
                  <a:txBody>
                    <a:bodyPr/>
                    <a:lstStyle/>
                    <a:p>
                      <a:pPr marL="0" marR="0" algn="l">
                        <a:spcBef>
                          <a:spcPts val="0"/>
                        </a:spcBef>
                        <a:spcAft>
                          <a:spcPts val="0"/>
                        </a:spcAft>
                      </a:pPr>
                      <a:endParaRPr lang="en-US" sz="2800" dirty="0">
                        <a:latin typeface="Calibri"/>
                        <a:ea typeface="PMingLiU"/>
                        <a:cs typeface="Times New Roman"/>
                      </a:endParaRPr>
                    </a:p>
                  </a:txBody>
                  <a:tcPr marL="68580" marR="68580" marT="0" marB="0"/>
                </a:tc>
              </a:tr>
              <a:tr h="749300">
                <a:tc>
                  <a:txBody>
                    <a:bodyPr/>
                    <a:lstStyle/>
                    <a:p>
                      <a:pPr marL="0" marR="0" algn="l">
                        <a:spcBef>
                          <a:spcPts val="0"/>
                        </a:spcBef>
                        <a:spcAft>
                          <a:spcPts val="0"/>
                        </a:spcAft>
                      </a:pPr>
                      <a:r>
                        <a:rPr lang="en-US" sz="2800">
                          <a:latin typeface="Calibri"/>
                          <a:ea typeface="PMingLiU"/>
                          <a:cs typeface="Times New Roman"/>
                        </a:rPr>
                        <a:t>Teacher </a:t>
                      </a:r>
                    </a:p>
                  </a:txBody>
                  <a:tcPr marL="68580" marR="68580" marT="0" marB="0"/>
                </a:tc>
                <a:tc>
                  <a:txBody>
                    <a:bodyPr/>
                    <a:lstStyle/>
                    <a:p>
                      <a:pPr marL="0" marR="0" algn="l">
                        <a:spcBef>
                          <a:spcPts val="0"/>
                        </a:spcBef>
                        <a:spcAft>
                          <a:spcPts val="0"/>
                        </a:spcAft>
                      </a:pPr>
                      <a:r>
                        <a:rPr lang="en-US" sz="2800" dirty="0">
                          <a:latin typeface="Calibri"/>
                          <a:ea typeface="PMingLiU"/>
                          <a:cs typeface="Times New Roman"/>
                        </a:rPr>
                        <a:t>(Man-eating animals) tiger</a:t>
                      </a:r>
                    </a:p>
                  </a:txBody>
                  <a:tcPr marL="68580" marR="68580" marT="0" marB="0"/>
                </a:tc>
              </a:tr>
            </a:tbl>
          </a:graphicData>
        </a:graphic>
      </p:graphicFrame>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solidFill>
        </p:spPr>
        <p:txBody>
          <a:bodyPr>
            <a:normAutofit fontScale="90000"/>
          </a:bodyPr>
          <a:lstStyle/>
          <a:p>
            <a:r>
              <a:rPr lang="en-US" dirty="0" smtClean="0"/>
              <a:t>Warm up- text related </a:t>
            </a:r>
            <a:br>
              <a:rPr lang="en-US" dirty="0" smtClean="0"/>
            </a:br>
            <a:endParaRPr lang="en-US" dirty="0"/>
          </a:p>
        </p:txBody>
      </p:sp>
      <p:sp>
        <p:nvSpPr>
          <p:cNvPr id="3" name="Content Placeholder 2"/>
          <p:cNvSpPr>
            <a:spLocks noGrp="1"/>
          </p:cNvSpPr>
          <p:nvPr>
            <p:ph idx="1"/>
          </p:nvPr>
        </p:nvSpPr>
        <p:spPr/>
        <p:txBody>
          <a:bodyPr/>
          <a:lstStyle/>
          <a:p>
            <a:pPr>
              <a:buFont typeface="Courier New" pitchFamily="49" charset="0"/>
              <a:buChar char="o"/>
            </a:pPr>
            <a:r>
              <a:rPr lang="en-US" dirty="0" smtClean="0"/>
              <a:t>get students to go on prediction mode; </a:t>
            </a:r>
          </a:p>
          <a:p>
            <a:pPr>
              <a:buFont typeface="Courier New" pitchFamily="49" charset="0"/>
              <a:buChar char="o"/>
            </a:pPr>
            <a:r>
              <a:rPr lang="en-US" dirty="0" smtClean="0"/>
              <a:t>it encourages curiosity </a:t>
            </a:r>
          </a:p>
          <a:p>
            <a:pPr>
              <a:buFont typeface="Courier New" pitchFamily="49" charset="0"/>
              <a:buChar char="o"/>
            </a:pPr>
            <a:r>
              <a:rPr lang="en-US" dirty="0" smtClean="0"/>
              <a:t>Triggers active rethinking</a:t>
            </a: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solidFill>
        </p:spPr>
        <p:txBody>
          <a:bodyPr/>
          <a:lstStyle/>
          <a:p>
            <a:r>
              <a:rPr lang="en-US" dirty="0" smtClean="0"/>
              <a:t>Word puzzle </a:t>
            </a:r>
            <a:endParaRPr lang="en-US" dirty="0"/>
          </a:p>
        </p:txBody>
      </p:sp>
      <p:sp>
        <p:nvSpPr>
          <p:cNvPr id="3" name="Content Placeholder 2"/>
          <p:cNvSpPr>
            <a:spLocks noGrp="1"/>
          </p:cNvSpPr>
          <p:nvPr>
            <p:ph idx="1"/>
          </p:nvPr>
        </p:nvSpPr>
        <p:spPr/>
        <p:txBody>
          <a:bodyPr/>
          <a:lstStyle/>
          <a:p>
            <a:pPr>
              <a:buFont typeface="Courier New" pitchFamily="49" charset="0"/>
              <a:buChar char="o"/>
            </a:pPr>
            <a:r>
              <a:rPr lang="en-US" dirty="0" smtClean="0"/>
              <a:t>uses the key words of a text you are about to introduce to your students (Collie  135) </a:t>
            </a:r>
          </a:p>
          <a:p>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62000" y="457200"/>
            <a:ext cx="7696200" cy="5791200"/>
          </a:xfrm>
          <a:prstGeom prst="rect">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8" name="Table 7"/>
          <p:cNvGraphicFramePr>
            <a:graphicFrameLocks noGrp="1"/>
          </p:cNvGraphicFramePr>
          <p:nvPr/>
        </p:nvGraphicFramePr>
        <p:xfrm>
          <a:off x="1531620" y="685800"/>
          <a:ext cx="6545581" cy="5410200"/>
        </p:xfrm>
        <a:graphic>
          <a:graphicData uri="http://schemas.openxmlformats.org/drawingml/2006/table">
            <a:tbl>
              <a:tblPr/>
              <a:tblGrid>
                <a:gridCol w="583815"/>
                <a:gridCol w="601687"/>
                <a:gridCol w="597219"/>
                <a:gridCol w="597219"/>
                <a:gridCol w="597964"/>
                <a:gridCol w="594985"/>
                <a:gridCol w="597964"/>
                <a:gridCol w="593496"/>
                <a:gridCol w="593496"/>
                <a:gridCol w="592006"/>
                <a:gridCol w="595730"/>
              </a:tblGrid>
              <a:tr h="450850">
                <a:tc>
                  <a:txBody>
                    <a:bodyPr/>
                    <a:lstStyle/>
                    <a:p>
                      <a:pPr marL="0" marR="0">
                        <a:spcBef>
                          <a:spcPts val="0"/>
                        </a:spcBef>
                        <a:spcAft>
                          <a:spcPts val="0"/>
                        </a:spcAft>
                      </a:pPr>
                      <a:r>
                        <a:rPr lang="en-US" sz="1800" dirty="0">
                          <a:latin typeface="Calibri"/>
                          <a:ea typeface="PMingLiU"/>
                          <a:cs typeface="Times New Roman"/>
                        </a:rPr>
                        <a:t>I</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O</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H</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U</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H</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L</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I</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F</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J</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0850">
                <a:tc>
                  <a:txBody>
                    <a:bodyPr/>
                    <a:lstStyle/>
                    <a:p>
                      <a:pPr marL="0" marR="0">
                        <a:spcBef>
                          <a:spcPts val="0"/>
                        </a:spcBef>
                        <a:spcAft>
                          <a:spcPts val="0"/>
                        </a:spcAft>
                      </a:pPr>
                      <a:r>
                        <a:rPr lang="en-US" sz="1800" dirty="0">
                          <a:latin typeface="Calibri"/>
                          <a:ea typeface="PMingLiU"/>
                          <a:cs typeface="Times New Roman"/>
                        </a:rPr>
                        <a:t>G</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dirty="0">
                          <a:latin typeface="Calibri"/>
                          <a:ea typeface="PMingLiU"/>
                          <a:cs typeface="Times New Roman"/>
                        </a:rPr>
                        <a:t>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M</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O</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H</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0850">
                <a:tc>
                  <a:txBody>
                    <a:bodyPr/>
                    <a:lstStyle/>
                    <a:p>
                      <a:pPr marL="0" marR="0">
                        <a:spcBef>
                          <a:spcPts val="0"/>
                        </a:spcBef>
                        <a:spcAft>
                          <a:spcPts val="0"/>
                        </a:spcAft>
                      </a:pPr>
                      <a:r>
                        <a:rPr lang="en-US" sz="1800">
                          <a:latin typeface="Calibri"/>
                          <a:ea typeface="PMingLiU"/>
                          <a:cs typeface="Times New Roman"/>
                        </a:rPr>
                        <a:t>H</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dirty="0">
                          <a:latin typeface="Calibri"/>
                          <a:ea typeface="PMingLiU"/>
                          <a:cs typeface="Times New Roman"/>
                        </a:rPr>
                        <a:t>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dirty="0">
                          <a:latin typeface="Calibri"/>
                          <a:ea typeface="PMingLiU"/>
                          <a:cs typeface="Times New Roman"/>
                        </a:rPr>
                        <a:t>X</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I</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J</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O</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F</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F</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B</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P</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0850">
                <a:tc>
                  <a:txBody>
                    <a:bodyPr/>
                    <a:lstStyle/>
                    <a:p>
                      <a:pPr marL="0" marR="0">
                        <a:spcBef>
                          <a:spcPts val="0"/>
                        </a:spcBef>
                        <a:spcAft>
                          <a:spcPts val="0"/>
                        </a:spcAft>
                      </a:pPr>
                      <a:r>
                        <a:rPr lang="en-US" sz="1800">
                          <a:latin typeface="Calibri"/>
                          <a:ea typeface="PMingLiU"/>
                          <a:cs typeface="Times New Roman"/>
                        </a:rPr>
                        <a:t>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O</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dirty="0">
                          <a:latin typeface="Calibri"/>
                          <a:ea typeface="PMingLiU"/>
                          <a:cs typeface="Times New Roman"/>
                        </a:rPr>
                        <a:t>O</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L</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X</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J</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F</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J</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0850">
                <a:tc>
                  <a:txBody>
                    <a:bodyPr/>
                    <a:lstStyle/>
                    <a:p>
                      <a:pPr marL="0" marR="0">
                        <a:spcBef>
                          <a:spcPts val="0"/>
                        </a:spcBef>
                        <a:spcAft>
                          <a:spcPts val="0"/>
                        </a:spcAft>
                      </a:pPr>
                      <a:r>
                        <a:rPr lang="en-US" sz="1800">
                          <a:latin typeface="Calibri"/>
                          <a:ea typeface="PMingLiU"/>
                          <a:cs typeface="Times New Roman"/>
                        </a:rPr>
                        <a:t>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U</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H</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dirty="0">
                          <a:latin typeface="Calibri"/>
                          <a:ea typeface="PMingLiU"/>
                          <a:cs typeface="Times New Roman"/>
                        </a:rPr>
                        <a:t>F</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K</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U</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I</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0850">
                <a:tc>
                  <a:txBody>
                    <a:bodyPr/>
                    <a:lstStyle/>
                    <a:p>
                      <a:pPr marL="0" marR="0">
                        <a:spcBef>
                          <a:spcPts val="0"/>
                        </a:spcBef>
                        <a:spcAft>
                          <a:spcPts val="0"/>
                        </a:spcAft>
                      </a:pPr>
                      <a:r>
                        <a:rPr lang="en-US" sz="1800">
                          <a:latin typeface="Calibri"/>
                          <a:ea typeface="PMingLiU"/>
                          <a:cs typeface="Times New Roman"/>
                        </a:rPr>
                        <a:t>K</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H</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J</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O</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dirty="0">
                          <a:latin typeface="Calibri"/>
                          <a:ea typeface="PMingLiU"/>
                          <a:cs typeface="Times New Roman"/>
                        </a:rPr>
                        <a:t>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K</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O</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K</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I</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0850">
                <a:tc>
                  <a:txBody>
                    <a:bodyPr/>
                    <a:lstStyle/>
                    <a:p>
                      <a:pPr marL="0" marR="0">
                        <a:spcBef>
                          <a:spcPts val="0"/>
                        </a:spcBef>
                        <a:spcAft>
                          <a:spcPts val="0"/>
                        </a:spcAft>
                      </a:pPr>
                      <a:r>
                        <a:rPr lang="en-US" sz="1800">
                          <a:latin typeface="Calibri"/>
                          <a:ea typeface="PMingLiU"/>
                          <a:cs typeface="Times New Roman"/>
                        </a:rPr>
                        <a:t>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W</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O</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O</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C</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dirty="0">
                          <a:latin typeface="Calibri"/>
                          <a:ea typeface="PMingLiU"/>
                          <a:cs typeface="Times New Roman"/>
                        </a:rPr>
                        <a:t>U</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0850">
                <a:tc>
                  <a:txBody>
                    <a:bodyPr/>
                    <a:lstStyle/>
                    <a:p>
                      <a:pPr marL="0" marR="0">
                        <a:spcBef>
                          <a:spcPts val="0"/>
                        </a:spcBef>
                        <a:spcAft>
                          <a:spcPts val="0"/>
                        </a:spcAft>
                      </a:pPr>
                      <a:r>
                        <a:rPr lang="en-US" sz="1800">
                          <a:latin typeface="Calibri"/>
                          <a:ea typeface="PMingLiU"/>
                          <a:cs typeface="Times New Roman"/>
                        </a:rPr>
                        <a:t>O</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O</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P</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dirty="0">
                          <a:latin typeface="Calibri"/>
                          <a:ea typeface="PMingLiU"/>
                          <a:cs typeface="Times New Roman"/>
                        </a:rPr>
                        <a:t>B</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0850">
                <a:tc>
                  <a:txBody>
                    <a:bodyPr/>
                    <a:lstStyle/>
                    <a:p>
                      <a:pPr marL="0" marR="0">
                        <a:spcBef>
                          <a:spcPts val="0"/>
                        </a:spcBef>
                        <a:spcAft>
                          <a:spcPts val="0"/>
                        </a:spcAft>
                      </a:pPr>
                      <a:r>
                        <a:rPr lang="en-US" sz="1800">
                          <a:latin typeface="Calibri"/>
                          <a:ea typeface="PMingLiU"/>
                          <a:cs typeface="Times New Roman"/>
                        </a:rPr>
                        <a:t>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L</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Q</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O</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G</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O</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C</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K</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0850">
                <a:tc>
                  <a:txBody>
                    <a:bodyPr/>
                    <a:lstStyle/>
                    <a:p>
                      <a:pPr marL="0" marR="0">
                        <a:spcBef>
                          <a:spcPts val="0"/>
                        </a:spcBef>
                        <a:spcAft>
                          <a:spcPts val="0"/>
                        </a:spcAft>
                      </a:pPr>
                      <a:r>
                        <a:rPr lang="en-US" sz="1800">
                          <a:latin typeface="Calibri"/>
                          <a:ea typeface="PMingLiU"/>
                          <a:cs typeface="Times New Roman"/>
                        </a:rPr>
                        <a:t>J</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F</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F</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O</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dirty="0">
                          <a:latin typeface="Calibri"/>
                          <a:ea typeface="PMingLiU"/>
                          <a:cs typeface="Times New Roman"/>
                        </a:rPr>
                        <a:t>U</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K</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0850">
                <a:tc>
                  <a:txBody>
                    <a:bodyPr/>
                    <a:lstStyle/>
                    <a:p>
                      <a:pPr marL="0" marR="0">
                        <a:spcBef>
                          <a:spcPts val="0"/>
                        </a:spcBef>
                        <a:spcAft>
                          <a:spcPts val="0"/>
                        </a:spcAft>
                      </a:pPr>
                      <a:r>
                        <a:rPr lang="en-US" sz="1800">
                          <a:latin typeface="Calibri"/>
                          <a:ea typeface="PMingLiU"/>
                          <a:cs typeface="Times New Roman"/>
                        </a:rPr>
                        <a:t>L</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G</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O</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C</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Q</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V</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dirty="0">
                          <a:latin typeface="Calibri"/>
                          <a:ea typeface="PMingLiU"/>
                          <a:cs typeface="Times New Roman"/>
                        </a:rPr>
                        <a:t>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O</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0850">
                <a:tc>
                  <a:txBody>
                    <a:bodyPr/>
                    <a:lstStyle/>
                    <a:p>
                      <a:pPr marL="0" marR="0">
                        <a:spcBef>
                          <a:spcPts val="0"/>
                        </a:spcBef>
                        <a:spcAft>
                          <a:spcPts val="0"/>
                        </a:spcAft>
                      </a:pPr>
                      <a:r>
                        <a:rPr lang="en-US" sz="1800">
                          <a:latin typeface="Calibri"/>
                          <a:ea typeface="PMingLiU"/>
                          <a:cs typeface="Times New Roman"/>
                        </a:rPr>
                        <a:t>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U</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H</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U</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J</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dirty="0">
                          <a:latin typeface="Calibri"/>
                          <a:ea typeface="PMingLiU"/>
                          <a:cs typeface="Times New Roman"/>
                        </a:rPr>
                        <a:t>U</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dirty="0">
                          <a:latin typeface="Calibri"/>
                          <a:ea typeface="PMingLiU"/>
                          <a:cs typeface="Times New Roman"/>
                        </a:rPr>
                        <a:t>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62000" y="457200"/>
            <a:ext cx="7696200" cy="5791200"/>
          </a:xfrm>
          <a:prstGeom prst="rect">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8" name="Table 7"/>
          <p:cNvGraphicFramePr>
            <a:graphicFrameLocks noGrp="1"/>
          </p:cNvGraphicFramePr>
          <p:nvPr/>
        </p:nvGraphicFramePr>
        <p:xfrm>
          <a:off x="1531620" y="685800"/>
          <a:ext cx="6545581" cy="5257796"/>
        </p:xfrm>
        <a:graphic>
          <a:graphicData uri="http://schemas.openxmlformats.org/drawingml/2006/table">
            <a:tbl>
              <a:tblPr/>
              <a:tblGrid>
                <a:gridCol w="583815"/>
                <a:gridCol w="601687"/>
                <a:gridCol w="597219"/>
                <a:gridCol w="597219"/>
                <a:gridCol w="597964"/>
                <a:gridCol w="594985"/>
                <a:gridCol w="597964"/>
                <a:gridCol w="593496"/>
                <a:gridCol w="593496"/>
                <a:gridCol w="592006"/>
                <a:gridCol w="595730"/>
              </a:tblGrid>
              <a:tr h="466669">
                <a:tc>
                  <a:txBody>
                    <a:bodyPr/>
                    <a:lstStyle/>
                    <a:p>
                      <a:pPr marL="0" marR="0">
                        <a:spcBef>
                          <a:spcPts val="0"/>
                        </a:spcBef>
                        <a:spcAft>
                          <a:spcPts val="0"/>
                        </a:spcAft>
                      </a:pPr>
                      <a:r>
                        <a:rPr lang="en-US" sz="1800" dirty="0">
                          <a:latin typeface="Calibri"/>
                          <a:ea typeface="PMingLiU"/>
                          <a:cs typeface="Times New Roman"/>
                        </a:rPr>
                        <a:t>I</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O</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H</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U</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H</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L</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I</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F</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J</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5557">
                <a:tc>
                  <a:txBody>
                    <a:bodyPr/>
                    <a:lstStyle/>
                    <a:p>
                      <a:pPr marL="0" marR="0">
                        <a:spcBef>
                          <a:spcPts val="0"/>
                        </a:spcBef>
                        <a:spcAft>
                          <a:spcPts val="0"/>
                        </a:spcAft>
                      </a:pPr>
                      <a:r>
                        <a:rPr lang="en-US" sz="1800" b="1" dirty="0">
                          <a:solidFill>
                            <a:srgbClr val="FF0000"/>
                          </a:solidFill>
                          <a:latin typeface="Calibri"/>
                          <a:ea typeface="PMingLiU"/>
                          <a:cs typeface="Times New Roman"/>
                        </a:rPr>
                        <a:t>G</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b="1" dirty="0">
                          <a:solidFill>
                            <a:srgbClr val="FF0000"/>
                          </a:solidFill>
                          <a:latin typeface="Calibri"/>
                          <a:ea typeface="PMingLiU"/>
                          <a:cs typeface="Times New Roman"/>
                        </a:rPr>
                        <a:t>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b="1" dirty="0">
                          <a:solidFill>
                            <a:srgbClr val="FF0000"/>
                          </a:solidFill>
                          <a:latin typeface="Calibri"/>
                          <a:ea typeface="PMingLiU"/>
                          <a:cs typeface="Times New Roman"/>
                        </a:rPr>
                        <a:t>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b="1" dirty="0">
                          <a:solidFill>
                            <a:srgbClr val="FF0000"/>
                          </a:solidFill>
                          <a:latin typeface="Calibri"/>
                          <a:ea typeface="PMingLiU"/>
                          <a:cs typeface="Times New Roman"/>
                        </a:rPr>
                        <a:t>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b="1" dirty="0">
                          <a:solidFill>
                            <a:srgbClr val="FF0000"/>
                          </a:solidFill>
                          <a:latin typeface="Calibri"/>
                          <a:ea typeface="PMingLiU"/>
                          <a:cs typeface="Times New Roman"/>
                        </a:rPr>
                        <a:t>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b="1" dirty="0">
                          <a:solidFill>
                            <a:srgbClr val="FF0000"/>
                          </a:solidFill>
                          <a:latin typeface="Calibri"/>
                          <a:ea typeface="PMingLiU"/>
                          <a:cs typeface="Times New Roman"/>
                        </a:rPr>
                        <a:t>M</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b="1" dirty="0">
                          <a:solidFill>
                            <a:srgbClr val="FF0000"/>
                          </a:solidFill>
                          <a:latin typeface="Calibri"/>
                          <a:ea typeface="PMingLiU"/>
                          <a:cs typeface="Times New Roman"/>
                        </a:rPr>
                        <a:t>O</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b="1" dirty="0">
                          <a:solidFill>
                            <a:srgbClr val="FF0000"/>
                          </a:solidFill>
                          <a:latin typeface="Calibri"/>
                          <a:ea typeface="PMingLiU"/>
                          <a:cs typeface="Times New Roman"/>
                        </a:rPr>
                        <a:t>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b="1" dirty="0">
                          <a:solidFill>
                            <a:srgbClr val="FF0000"/>
                          </a:solidFill>
                          <a:latin typeface="Calibri"/>
                          <a:ea typeface="PMingLiU"/>
                          <a:cs typeface="Times New Roman"/>
                        </a:rPr>
                        <a:t>H</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b="1" dirty="0">
                          <a:solidFill>
                            <a:srgbClr val="FF0000"/>
                          </a:solidFill>
                          <a:latin typeface="Calibri"/>
                          <a:ea typeface="PMingLiU"/>
                          <a:cs typeface="Times New Roman"/>
                        </a:rPr>
                        <a:t>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b="1" dirty="0">
                          <a:solidFill>
                            <a:srgbClr val="FF0000"/>
                          </a:solidFill>
                          <a:latin typeface="Calibri"/>
                          <a:ea typeface="PMingLiU"/>
                          <a:cs typeface="Times New Roman"/>
                        </a:rPr>
                        <a:t>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5557">
                <a:tc>
                  <a:txBody>
                    <a:bodyPr/>
                    <a:lstStyle/>
                    <a:p>
                      <a:pPr marL="0" marR="0">
                        <a:spcBef>
                          <a:spcPts val="0"/>
                        </a:spcBef>
                        <a:spcAft>
                          <a:spcPts val="0"/>
                        </a:spcAft>
                      </a:pPr>
                      <a:r>
                        <a:rPr lang="en-US" sz="1800">
                          <a:latin typeface="Calibri"/>
                          <a:ea typeface="PMingLiU"/>
                          <a:cs typeface="Times New Roman"/>
                        </a:rPr>
                        <a:t>H</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dirty="0">
                          <a:latin typeface="Calibri"/>
                          <a:ea typeface="PMingLiU"/>
                          <a:cs typeface="Times New Roman"/>
                        </a:rPr>
                        <a:t>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b="1" dirty="0">
                          <a:solidFill>
                            <a:srgbClr val="FF0000"/>
                          </a:solidFill>
                          <a:latin typeface="Calibri"/>
                          <a:ea typeface="PMingLiU"/>
                          <a:cs typeface="Times New Roman"/>
                        </a:rPr>
                        <a:t>X</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I</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J</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O</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F</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F</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b="1" dirty="0">
                          <a:solidFill>
                            <a:srgbClr val="FF0000"/>
                          </a:solidFill>
                          <a:latin typeface="Calibri"/>
                          <a:ea typeface="PMingLiU"/>
                          <a:cs typeface="Times New Roman"/>
                        </a:rPr>
                        <a:t>B</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P</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5557">
                <a:tc>
                  <a:txBody>
                    <a:bodyPr/>
                    <a:lstStyle/>
                    <a:p>
                      <a:pPr marL="0" marR="0">
                        <a:spcBef>
                          <a:spcPts val="0"/>
                        </a:spcBef>
                        <a:spcAft>
                          <a:spcPts val="0"/>
                        </a:spcAft>
                      </a:pPr>
                      <a:r>
                        <a:rPr lang="en-US" sz="1800">
                          <a:latin typeface="Calibri"/>
                          <a:ea typeface="PMingLiU"/>
                          <a:cs typeface="Times New Roman"/>
                        </a:rPr>
                        <a:t>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O</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b="1" dirty="0">
                          <a:solidFill>
                            <a:srgbClr val="FF0000"/>
                          </a:solidFill>
                          <a:latin typeface="Calibri"/>
                          <a:ea typeface="PMingLiU"/>
                          <a:cs typeface="Times New Roman"/>
                        </a:rPr>
                        <a:t>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dirty="0">
                          <a:latin typeface="Calibri"/>
                          <a:ea typeface="PMingLiU"/>
                          <a:cs typeface="Times New Roman"/>
                        </a:rPr>
                        <a:t>O</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L</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X</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J</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F</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b="1" dirty="0">
                          <a:solidFill>
                            <a:srgbClr val="FF0000"/>
                          </a:solidFill>
                          <a:latin typeface="Calibri"/>
                          <a:ea typeface="PMingLiU"/>
                          <a:cs typeface="Times New Roman"/>
                        </a:rPr>
                        <a:t>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J</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5557">
                <a:tc>
                  <a:txBody>
                    <a:bodyPr/>
                    <a:lstStyle/>
                    <a:p>
                      <a:pPr marL="0" marR="0">
                        <a:spcBef>
                          <a:spcPts val="0"/>
                        </a:spcBef>
                        <a:spcAft>
                          <a:spcPts val="0"/>
                        </a:spcAft>
                      </a:pPr>
                      <a:r>
                        <a:rPr lang="en-US" sz="1800">
                          <a:latin typeface="Calibri"/>
                          <a:ea typeface="PMingLiU"/>
                          <a:cs typeface="Times New Roman"/>
                        </a:rPr>
                        <a:t>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dirty="0">
                          <a:latin typeface="Calibri"/>
                          <a:ea typeface="PMingLiU"/>
                          <a:cs typeface="Times New Roman"/>
                        </a:rPr>
                        <a:t>U</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b="1" dirty="0">
                          <a:solidFill>
                            <a:srgbClr val="FF0000"/>
                          </a:solidFill>
                          <a:latin typeface="Calibri"/>
                          <a:ea typeface="PMingLiU"/>
                          <a:cs typeface="Times New Roman"/>
                        </a:rPr>
                        <a:t>H</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dirty="0">
                          <a:latin typeface="Calibri"/>
                          <a:ea typeface="PMingLiU"/>
                          <a:cs typeface="Times New Roman"/>
                        </a:rPr>
                        <a:t>F</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K</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b="1" dirty="0">
                          <a:solidFill>
                            <a:srgbClr val="FF0000"/>
                          </a:solidFill>
                          <a:latin typeface="Calibri"/>
                          <a:ea typeface="PMingLiU"/>
                          <a:cs typeface="Times New Roman"/>
                        </a:rPr>
                        <a:t>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U</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b="1" dirty="0">
                          <a:solidFill>
                            <a:srgbClr val="FF0000"/>
                          </a:solidFill>
                          <a:latin typeface="Calibri"/>
                          <a:ea typeface="PMingLiU"/>
                          <a:cs typeface="Times New Roman"/>
                        </a:rPr>
                        <a:t>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I</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5557">
                <a:tc>
                  <a:txBody>
                    <a:bodyPr/>
                    <a:lstStyle/>
                    <a:p>
                      <a:pPr marL="0" marR="0">
                        <a:spcBef>
                          <a:spcPts val="0"/>
                        </a:spcBef>
                        <a:spcAft>
                          <a:spcPts val="0"/>
                        </a:spcAft>
                      </a:pPr>
                      <a:r>
                        <a:rPr lang="en-US" sz="1800">
                          <a:latin typeface="Calibri"/>
                          <a:ea typeface="PMingLiU"/>
                          <a:cs typeface="Times New Roman"/>
                        </a:rPr>
                        <a:t>K</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H</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J</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b="1" dirty="0">
                          <a:solidFill>
                            <a:srgbClr val="FF0000"/>
                          </a:solidFill>
                          <a:latin typeface="Calibri"/>
                          <a:ea typeface="PMingLiU"/>
                          <a:cs typeface="Times New Roman"/>
                        </a:rPr>
                        <a:t>O</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dirty="0">
                          <a:latin typeface="Calibri"/>
                          <a:ea typeface="PMingLiU"/>
                          <a:cs typeface="Times New Roman"/>
                        </a:rPr>
                        <a:t>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K</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b="1" dirty="0">
                          <a:solidFill>
                            <a:srgbClr val="FF0000"/>
                          </a:solidFill>
                          <a:latin typeface="Calibri"/>
                          <a:ea typeface="PMingLiU"/>
                          <a:cs typeface="Times New Roman"/>
                        </a:rPr>
                        <a:t>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O</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b="1" dirty="0">
                          <a:solidFill>
                            <a:srgbClr val="FF0000"/>
                          </a:solidFill>
                          <a:latin typeface="Calibri"/>
                          <a:ea typeface="PMingLiU"/>
                          <a:cs typeface="Times New Roman"/>
                        </a:rPr>
                        <a:t>K</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I</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5557">
                <a:tc>
                  <a:txBody>
                    <a:bodyPr/>
                    <a:lstStyle/>
                    <a:p>
                      <a:pPr marL="0" marR="0">
                        <a:spcBef>
                          <a:spcPts val="0"/>
                        </a:spcBef>
                        <a:spcAft>
                          <a:spcPts val="0"/>
                        </a:spcAft>
                      </a:pPr>
                      <a:r>
                        <a:rPr lang="en-US" sz="1800">
                          <a:latin typeface="Calibri"/>
                          <a:ea typeface="PMingLiU"/>
                          <a:cs typeface="Times New Roman"/>
                        </a:rPr>
                        <a:t>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b="1" dirty="0">
                          <a:solidFill>
                            <a:srgbClr val="FF0000"/>
                          </a:solidFill>
                          <a:latin typeface="Calibri"/>
                          <a:ea typeface="PMingLiU"/>
                          <a:cs typeface="Times New Roman"/>
                        </a:rPr>
                        <a:t>W</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b="1" dirty="0">
                          <a:solidFill>
                            <a:srgbClr val="FF0000"/>
                          </a:solidFill>
                          <a:latin typeface="Calibri"/>
                          <a:ea typeface="PMingLiU"/>
                          <a:cs typeface="Times New Roman"/>
                        </a:rPr>
                        <a:t>O</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b="1" dirty="0">
                          <a:solidFill>
                            <a:srgbClr val="FF0000"/>
                          </a:solidFill>
                          <a:latin typeface="Calibri"/>
                          <a:ea typeface="PMingLiU"/>
                          <a:cs typeface="Times New Roman"/>
                        </a:rPr>
                        <a:t>O</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b="1" dirty="0">
                          <a:solidFill>
                            <a:srgbClr val="FF0000"/>
                          </a:solidFill>
                          <a:latin typeface="Calibri"/>
                          <a:ea typeface="PMingLiU"/>
                          <a:cs typeface="Times New Roman"/>
                        </a:rPr>
                        <a:t>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b="1" dirty="0">
                          <a:solidFill>
                            <a:srgbClr val="FF0000"/>
                          </a:solidFill>
                          <a:latin typeface="Calibri"/>
                          <a:ea typeface="PMingLiU"/>
                          <a:cs typeface="Times New Roman"/>
                        </a:rPr>
                        <a:t>C</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b="1" dirty="0">
                          <a:solidFill>
                            <a:srgbClr val="FF0000"/>
                          </a:solidFill>
                          <a:latin typeface="Calibri"/>
                          <a:ea typeface="PMingLiU"/>
                          <a:cs typeface="Times New Roman"/>
                        </a:rPr>
                        <a:t>U</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b="1" dirty="0">
                          <a:solidFill>
                            <a:srgbClr val="FF0000"/>
                          </a:solidFill>
                          <a:latin typeface="Calibri"/>
                          <a:ea typeface="PMingLiU"/>
                          <a:cs typeface="Times New Roman"/>
                        </a:rPr>
                        <a:t>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b="1" dirty="0">
                          <a:solidFill>
                            <a:srgbClr val="FF0000"/>
                          </a:solidFill>
                          <a:latin typeface="Calibri"/>
                          <a:ea typeface="PMingLiU"/>
                          <a:cs typeface="Times New Roman"/>
                        </a:rPr>
                        <a:t>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b="1" dirty="0">
                          <a:solidFill>
                            <a:srgbClr val="FF0000"/>
                          </a:solidFill>
                          <a:latin typeface="Calibri"/>
                          <a:ea typeface="PMingLiU"/>
                          <a:cs typeface="Times New Roman"/>
                        </a:rPr>
                        <a:t>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b="1" dirty="0">
                          <a:solidFill>
                            <a:srgbClr val="FF0000"/>
                          </a:solidFill>
                          <a:latin typeface="Calibri"/>
                          <a:ea typeface="PMingLiU"/>
                          <a:cs typeface="Times New Roman"/>
                        </a:rPr>
                        <a:t>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5557">
                <a:tc>
                  <a:txBody>
                    <a:bodyPr/>
                    <a:lstStyle/>
                    <a:p>
                      <a:pPr marL="0" marR="0">
                        <a:spcBef>
                          <a:spcPts val="0"/>
                        </a:spcBef>
                        <a:spcAft>
                          <a:spcPts val="0"/>
                        </a:spcAft>
                      </a:pPr>
                      <a:r>
                        <a:rPr lang="en-US" sz="1800">
                          <a:latin typeface="Calibri"/>
                          <a:ea typeface="PMingLiU"/>
                          <a:cs typeface="Times New Roman"/>
                        </a:rPr>
                        <a:t>O</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b="1" dirty="0">
                          <a:solidFill>
                            <a:srgbClr val="FF0000"/>
                          </a:solidFill>
                          <a:latin typeface="Calibri"/>
                          <a:ea typeface="PMingLiU"/>
                          <a:cs typeface="Times New Roman"/>
                        </a:rPr>
                        <a:t>O</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b="1" dirty="0">
                          <a:solidFill>
                            <a:srgbClr val="FF0000"/>
                          </a:solidFill>
                          <a:latin typeface="Calibri"/>
                          <a:ea typeface="PMingLiU"/>
                          <a:cs typeface="Times New Roman"/>
                        </a:rPr>
                        <a:t>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P</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dirty="0">
                          <a:latin typeface="Calibri"/>
                          <a:ea typeface="PMingLiU"/>
                          <a:cs typeface="Times New Roman"/>
                        </a:rPr>
                        <a:t>B</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b="1" dirty="0">
                          <a:solidFill>
                            <a:srgbClr val="FF0000"/>
                          </a:solidFill>
                          <a:latin typeface="Calibri"/>
                          <a:ea typeface="PMingLiU"/>
                          <a:cs typeface="Times New Roman"/>
                        </a:rPr>
                        <a:t>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5557">
                <a:tc>
                  <a:txBody>
                    <a:bodyPr/>
                    <a:lstStyle/>
                    <a:p>
                      <a:pPr marL="0" marR="0">
                        <a:spcBef>
                          <a:spcPts val="0"/>
                        </a:spcBef>
                        <a:spcAft>
                          <a:spcPts val="0"/>
                        </a:spcAft>
                      </a:pPr>
                      <a:r>
                        <a:rPr lang="en-US" sz="1800">
                          <a:latin typeface="Calibri"/>
                          <a:ea typeface="PMingLiU"/>
                          <a:cs typeface="Times New Roman"/>
                        </a:rPr>
                        <a:t>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b="1" dirty="0">
                          <a:solidFill>
                            <a:srgbClr val="FF0000"/>
                          </a:solidFill>
                          <a:latin typeface="Calibri"/>
                          <a:ea typeface="PMingLiU"/>
                          <a:cs typeface="Times New Roman"/>
                        </a:rPr>
                        <a:t>L</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Q</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O</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dirty="0">
                          <a:latin typeface="Calibri"/>
                          <a:ea typeface="PMingLiU"/>
                          <a:cs typeface="Times New Roman"/>
                        </a:rPr>
                        <a:t>G</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O</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C</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K</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5557">
                <a:tc>
                  <a:txBody>
                    <a:bodyPr/>
                    <a:lstStyle/>
                    <a:p>
                      <a:pPr marL="0" marR="0">
                        <a:spcBef>
                          <a:spcPts val="0"/>
                        </a:spcBef>
                        <a:spcAft>
                          <a:spcPts val="0"/>
                        </a:spcAft>
                      </a:pPr>
                      <a:r>
                        <a:rPr lang="en-US" sz="1800">
                          <a:latin typeface="Calibri"/>
                          <a:ea typeface="PMingLiU"/>
                          <a:cs typeface="Times New Roman"/>
                        </a:rPr>
                        <a:t>J</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b="1" dirty="0">
                          <a:solidFill>
                            <a:srgbClr val="FF0000"/>
                          </a:solidFill>
                          <a:latin typeface="Calibri"/>
                          <a:ea typeface="PMingLiU"/>
                          <a:cs typeface="Times New Roman"/>
                        </a:rPr>
                        <a:t>F</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b="1" dirty="0">
                          <a:solidFill>
                            <a:srgbClr val="FF0000"/>
                          </a:solidFill>
                          <a:latin typeface="Calibri"/>
                          <a:ea typeface="PMingLiU"/>
                          <a:cs typeface="Times New Roman"/>
                        </a:rPr>
                        <a:t>F</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b="1" dirty="0">
                          <a:solidFill>
                            <a:srgbClr val="FF0000"/>
                          </a:solidFill>
                          <a:latin typeface="Calibri"/>
                          <a:ea typeface="PMingLiU"/>
                          <a:cs typeface="Times New Roman"/>
                        </a:rPr>
                        <a:t>O</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b="1" dirty="0">
                          <a:solidFill>
                            <a:srgbClr val="FF0000"/>
                          </a:solidFill>
                          <a:latin typeface="Calibri"/>
                          <a:ea typeface="PMingLiU"/>
                          <a:cs typeface="Times New Roman"/>
                        </a:rPr>
                        <a:t>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b="1" dirty="0">
                          <a:solidFill>
                            <a:srgbClr val="FF0000"/>
                          </a:solidFill>
                          <a:latin typeface="Calibri"/>
                          <a:ea typeface="PMingLiU"/>
                          <a:cs typeface="Times New Roman"/>
                        </a:rPr>
                        <a:t>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b="1" dirty="0">
                          <a:solidFill>
                            <a:srgbClr val="FF0000"/>
                          </a:solidFill>
                          <a:latin typeface="Calibri"/>
                          <a:ea typeface="PMingLiU"/>
                          <a:cs typeface="Times New Roman"/>
                        </a:rPr>
                        <a:t>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b="1" dirty="0">
                          <a:solidFill>
                            <a:srgbClr val="FF0000"/>
                          </a:solidFill>
                          <a:latin typeface="Calibri"/>
                          <a:ea typeface="PMingLiU"/>
                          <a:cs typeface="Times New Roman"/>
                        </a:rPr>
                        <a:t>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dirty="0">
                          <a:latin typeface="Calibri"/>
                          <a:ea typeface="PMingLiU"/>
                          <a:cs typeface="Times New Roman"/>
                        </a:rPr>
                        <a:t>U</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K</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5557">
                <a:tc>
                  <a:txBody>
                    <a:bodyPr/>
                    <a:lstStyle/>
                    <a:p>
                      <a:pPr marL="0" marR="0">
                        <a:spcBef>
                          <a:spcPts val="0"/>
                        </a:spcBef>
                        <a:spcAft>
                          <a:spcPts val="0"/>
                        </a:spcAft>
                      </a:pPr>
                      <a:r>
                        <a:rPr lang="en-US" sz="1800">
                          <a:latin typeface="Calibri"/>
                          <a:ea typeface="PMingLiU"/>
                          <a:cs typeface="Times New Roman"/>
                        </a:rPr>
                        <a:t>L</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G</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O</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b="1" dirty="0">
                          <a:solidFill>
                            <a:srgbClr val="FF0000"/>
                          </a:solidFill>
                          <a:latin typeface="Calibri"/>
                          <a:ea typeface="PMingLiU"/>
                          <a:cs typeface="Times New Roman"/>
                        </a:rPr>
                        <a:t>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C</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Q</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V</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dirty="0">
                          <a:latin typeface="Calibri"/>
                          <a:ea typeface="PMingLiU"/>
                          <a:cs typeface="Times New Roman"/>
                        </a:rPr>
                        <a:t>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O</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5557">
                <a:tc>
                  <a:txBody>
                    <a:bodyPr/>
                    <a:lstStyle/>
                    <a:p>
                      <a:pPr marL="0" marR="0">
                        <a:spcBef>
                          <a:spcPts val="0"/>
                        </a:spcBef>
                        <a:spcAft>
                          <a:spcPts val="0"/>
                        </a:spcAft>
                      </a:pPr>
                      <a:r>
                        <a:rPr lang="en-US" sz="1800">
                          <a:latin typeface="Calibri"/>
                          <a:ea typeface="PMingLiU"/>
                          <a:cs typeface="Times New Roman"/>
                        </a:rPr>
                        <a:t>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U</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H</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b="1" dirty="0">
                          <a:solidFill>
                            <a:srgbClr val="FF0000"/>
                          </a:solidFill>
                          <a:latin typeface="Calibri"/>
                          <a:ea typeface="PMingLiU"/>
                          <a:cs typeface="Times New Roman"/>
                        </a:rPr>
                        <a:t>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U</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J</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Calibri"/>
                          <a:ea typeface="PMingLiU"/>
                          <a:cs typeface="Times New Roman"/>
                        </a:rPr>
                        <a:t>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dirty="0">
                          <a:latin typeface="Calibri"/>
                          <a:ea typeface="PMingLiU"/>
                          <a:cs typeface="Times New Roman"/>
                        </a:rPr>
                        <a:t>U</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dirty="0">
                          <a:latin typeface="Calibri"/>
                          <a:ea typeface="PMingLiU"/>
                          <a:cs typeface="Times New Roman"/>
                        </a:rPr>
                        <a:t>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solidFill>
        </p:spPr>
        <p:txBody>
          <a:bodyPr>
            <a:normAutofit fontScale="90000"/>
          </a:bodyPr>
          <a:lstStyle/>
          <a:p>
            <a:pPr lvl="0"/>
            <a:r>
              <a:rPr lang="en-US" dirty="0" smtClean="0"/>
              <a:t>Predicting  (</a:t>
            </a:r>
            <a:r>
              <a:rPr lang="en-US" dirty="0" err="1" smtClean="0"/>
              <a:t>Bassnett</a:t>
            </a:r>
            <a:r>
              <a:rPr lang="en-US" dirty="0" smtClean="0"/>
              <a:t> 33)</a:t>
            </a:r>
            <a:br>
              <a:rPr lang="en-US" dirty="0" smtClean="0"/>
            </a:br>
            <a:endParaRPr lang="en-US" dirty="0"/>
          </a:p>
        </p:txBody>
      </p:sp>
      <p:sp>
        <p:nvSpPr>
          <p:cNvPr id="3" name="Content Placeholder 2"/>
          <p:cNvSpPr>
            <a:spLocks noGrp="1"/>
          </p:cNvSpPr>
          <p:nvPr>
            <p:ph idx="1"/>
          </p:nvPr>
        </p:nvSpPr>
        <p:spPr/>
        <p:txBody>
          <a:bodyPr/>
          <a:lstStyle/>
          <a:p>
            <a:pPr>
              <a:buNone/>
            </a:pPr>
            <a:endParaRPr lang="en-US" dirty="0" smtClean="0"/>
          </a:p>
          <a:p>
            <a:pPr marL="514350" indent="-514350">
              <a:buFont typeface="+mj-lt"/>
              <a:buAutoNum type="arabicPeriod"/>
            </a:pPr>
            <a:r>
              <a:rPr lang="en-US" dirty="0" smtClean="0"/>
              <a:t>Write on the board 8 keywords from the text that the class is going to read or discuss. </a:t>
            </a:r>
          </a:p>
          <a:p>
            <a:pPr marL="514350" indent="-514350">
              <a:buFont typeface="+mj-lt"/>
              <a:buAutoNum type="arabicPeriod"/>
            </a:pPr>
            <a:r>
              <a:rPr lang="en-US" dirty="0" smtClean="0"/>
              <a:t>Group students in threes and give them fifteen minutes to write an EXACTLY  40word version (summary) of what they are going to read. (5 WORDS ALLOWED PER 1 KEYWORD)</a:t>
            </a:r>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solidFill>
            <a:schemeClr val="bg1"/>
          </a:solidFill>
          <a:ln>
            <a:solidFill>
              <a:schemeClr val="accent1"/>
            </a:solidFill>
          </a:ln>
        </p:spPr>
        <p:txBody>
          <a:bodyPr/>
          <a:lstStyle/>
          <a:p>
            <a:r>
              <a:rPr lang="en-US" dirty="0" smtClean="0"/>
              <a:t>Predicting  (</a:t>
            </a:r>
            <a:r>
              <a:rPr lang="en-US" dirty="0" err="1" smtClean="0"/>
              <a:t>Bassnett</a:t>
            </a:r>
            <a:r>
              <a:rPr lang="en-US" dirty="0" smtClean="0"/>
              <a:t> 33)</a:t>
            </a:r>
            <a:endParaRPr lang="en-US" dirty="0"/>
          </a:p>
        </p:txBody>
      </p:sp>
      <p:sp>
        <p:nvSpPr>
          <p:cNvPr id="5" name="Content Placeholder 4"/>
          <p:cNvSpPr>
            <a:spLocks noGrp="1"/>
          </p:cNvSpPr>
          <p:nvPr>
            <p:ph sz="half" idx="1"/>
          </p:nvPr>
        </p:nvSpPr>
        <p:spPr/>
        <p:txBody>
          <a:bodyPr>
            <a:normAutofit/>
          </a:bodyPr>
          <a:lstStyle/>
          <a:p>
            <a:r>
              <a:rPr lang="en-US" dirty="0" smtClean="0"/>
              <a:t>Grandmother</a:t>
            </a:r>
          </a:p>
          <a:p>
            <a:r>
              <a:rPr lang="en-US" dirty="0" smtClean="0"/>
              <a:t>Axe</a:t>
            </a:r>
          </a:p>
          <a:p>
            <a:r>
              <a:rPr lang="en-US" dirty="0" smtClean="0"/>
              <a:t>Forest</a:t>
            </a:r>
          </a:p>
          <a:p>
            <a:r>
              <a:rPr lang="en-US" dirty="0" smtClean="0"/>
              <a:t>Woodcutter </a:t>
            </a:r>
          </a:p>
          <a:p>
            <a:r>
              <a:rPr lang="en-US" dirty="0" smtClean="0"/>
              <a:t>Basket </a:t>
            </a:r>
          </a:p>
          <a:p>
            <a:r>
              <a:rPr lang="en-US" dirty="0" smtClean="0"/>
              <a:t>Red</a:t>
            </a:r>
          </a:p>
          <a:p>
            <a:r>
              <a:rPr lang="en-US" dirty="0" smtClean="0"/>
              <a:t>Hood</a:t>
            </a:r>
          </a:p>
          <a:p>
            <a:r>
              <a:rPr lang="en-US" dirty="0" smtClean="0"/>
              <a:t>Wolf</a:t>
            </a:r>
          </a:p>
          <a:p>
            <a:pPr>
              <a:buNone/>
            </a:pPr>
            <a:endParaRPr lang="en-US" dirty="0"/>
          </a:p>
        </p:txBody>
      </p:sp>
      <p:sp>
        <p:nvSpPr>
          <p:cNvPr id="6" name="Content Placeholder 5"/>
          <p:cNvSpPr>
            <a:spLocks noGrp="1"/>
          </p:cNvSpPr>
          <p:nvPr>
            <p:ph sz="half" idx="2"/>
          </p:nvPr>
        </p:nvSpPr>
        <p:spPr/>
        <p:txBody>
          <a:bodyPr>
            <a:normAutofit/>
          </a:bodyPr>
          <a:lstStyle/>
          <a:p>
            <a:r>
              <a:rPr lang="en-US" dirty="0" smtClean="0"/>
              <a:t>Use the keywords in the column on your left and  write an EXACTLY  40-word version of the story!</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accent1"/>
            </a:solidFill>
          </a:ln>
        </p:spPr>
        <p:txBody>
          <a:bodyPr>
            <a:normAutofit fontScale="90000"/>
          </a:bodyPr>
          <a:lstStyle/>
          <a:p>
            <a:r>
              <a:rPr lang="en-US" dirty="0" smtClean="0"/>
              <a:t>Sources recommended and used today:</a:t>
            </a:r>
            <a:endParaRPr lang="en-US" dirty="0"/>
          </a:p>
        </p:txBody>
      </p:sp>
      <p:sp>
        <p:nvSpPr>
          <p:cNvPr id="3" name="Content Placeholder 2"/>
          <p:cNvSpPr>
            <a:spLocks noGrp="1"/>
          </p:cNvSpPr>
          <p:nvPr>
            <p:ph idx="1"/>
          </p:nvPr>
        </p:nvSpPr>
        <p:spPr>
          <a:solidFill>
            <a:srgbClr val="FFCCFF"/>
          </a:solidFill>
        </p:spPr>
        <p:txBody>
          <a:bodyPr/>
          <a:lstStyle/>
          <a:p>
            <a:r>
              <a:rPr lang="en-US" dirty="0" smtClean="0"/>
              <a:t>Joanne Collie and Stephan Slater. </a:t>
            </a:r>
            <a:r>
              <a:rPr lang="en-US" i="1" dirty="0" smtClean="0"/>
              <a:t>Literature in the Language Classroom: A Resource Book of Ideas and Activities. </a:t>
            </a:r>
            <a:r>
              <a:rPr lang="en-US" dirty="0" smtClean="0"/>
              <a:t>Cambridge: Cambridge University Press, 1987.</a:t>
            </a:r>
          </a:p>
          <a:p>
            <a:r>
              <a:rPr lang="en-US" dirty="0" smtClean="0"/>
              <a:t>Susan </a:t>
            </a:r>
            <a:r>
              <a:rPr lang="en-US" dirty="0" err="1" smtClean="0"/>
              <a:t>Bassnett</a:t>
            </a:r>
            <a:r>
              <a:rPr lang="en-US" dirty="0" smtClean="0"/>
              <a:t> and Peter Grundy. </a:t>
            </a:r>
            <a:r>
              <a:rPr lang="en-US" i="1" dirty="0" smtClean="0"/>
              <a:t>Language through Literature: Creative Language Teaching through Literature.</a:t>
            </a:r>
            <a:r>
              <a:rPr lang="en-US" dirty="0" smtClean="0"/>
              <a:t> Harlow: Longman, 1993. </a:t>
            </a:r>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solidFill>
            <a:schemeClr val="accent1"/>
          </a:solidFill>
        </p:spPr>
        <p:txBody>
          <a:bodyPr>
            <a:normAutofit fontScale="90000"/>
          </a:bodyPr>
          <a:lstStyle/>
          <a:p>
            <a:pPr lvl="0"/>
            <a:r>
              <a:rPr lang="en-US" dirty="0" smtClean="0"/>
              <a:t>GOSSIPING (Bassnett72)</a:t>
            </a:r>
            <a:br>
              <a:rPr lang="en-US" dirty="0" smtClean="0"/>
            </a:br>
            <a:endParaRPr lang="en-US" dirty="0"/>
          </a:p>
        </p:txBody>
      </p:sp>
      <p:sp>
        <p:nvSpPr>
          <p:cNvPr id="6" name="Content Placeholder 5"/>
          <p:cNvSpPr>
            <a:spLocks noGrp="1"/>
          </p:cNvSpPr>
          <p:nvPr>
            <p:ph idx="1"/>
          </p:nvPr>
        </p:nvSpPr>
        <p:spPr/>
        <p:txBody>
          <a:bodyPr>
            <a:normAutofit fontScale="70000" lnSpcReduction="20000"/>
          </a:bodyPr>
          <a:lstStyle/>
          <a:p>
            <a:pPr marL="514350" indent="-514350">
              <a:buFont typeface="+mj-lt"/>
              <a:buAutoNum type="arabicPeriod"/>
            </a:pPr>
            <a:r>
              <a:rPr lang="en-US" dirty="0" smtClean="0"/>
              <a:t>Prepare a list of the kinds of expressions people use when they gossip about somebody else:</a:t>
            </a:r>
          </a:p>
          <a:p>
            <a:pPr marL="514350" indent="-514350">
              <a:buNone/>
            </a:pPr>
            <a:r>
              <a:rPr lang="en-US" dirty="0" smtClean="0">
                <a:solidFill>
                  <a:srgbClr val="7030A0"/>
                </a:solidFill>
              </a:rPr>
              <a:t>Have I got news for you! Yesterday in the forest…</a:t>
            </a:r>
          </a:p>
          <a:p>
            <a:pPr marL="514350" indent="-514350">
              <a:buNone/>
            </a:pPr>
            <a:r>
              <a:rPr lang="en-US" dirty="0" smtClean="0">
                <a:solidFill>
                  <a:srgbClr val="7030A0"/>
                </a:solidFill>
              </a:rPr>
              <a:t>Have you heard what the woodcutter did?</a:t>
            </a:r>
          </a:p>
          <a:p>
            <a:pPr marL="514350" indent="-514350">
              <a:buNone/>
            </a:pPr>
            <a:r>
              <a:rPr lang="en-US" dirty="0" smtClean="0">
                <a:solidFill>
                  <a:srgbClr val="7030A0"/>
                </a:solidFill>
              </a:rPr>
              <a:t>You were so right about that girl with the stupid red hood! </a:t>
            </a:r>
          </a:p>
          <a:p>
            <a:pPr marL="514350" indent="-514350">
              <a:buNone/>
            </a:pPr>
            <a:r>
              <a:rPr lang="en-US" dirty="0" smtClean="0">
                <a:solidFill>
                  <a:srgbClr val="7030A0"/>
                </a:solidFill>
              </a:rPr>
              <a:t>I know that he got what he deserved but…</a:t>
            </a:r>
          </a:p>
          <a:p>
            <a:pPr marL="514350" indent="-514350">
              <a:buNone/>
            </a:pPr>
            <a:r>
              <a:rPr lang="en-US" dirty="0" smtClean="0">
                <a:solidFill>
                  <a:srgbClr val="7030A0"/>
                </a:solidFill>
              </a:rPr>
              <a:t>I always said that living so far from your family will get you into trouble!</a:t>
            </a:r>
          </a:p>
          <a:p>
            <a:pPr marL="514350" indent="-514350">
              <a:buFont typeface="+mj-lt"/>
              <a:buAutoNum type="arabicPeriod"/>
            </a:pPr>
            <a:r>
              <a:rPr lang="en-US" dirty="0" smtClean="0"/>
              <a:t> Ask the students to imagine they are gossiping about the events in the story. Encourage them to be bias, critical, forgiving  or even nasty about the characters they are discussing. </a:t>
            </a:r>
          </a:p>
          <a:p>
            <a:pPr marL="514350" indent="-514350">
              <a:buFont typeface="+mj-lt"/>
              <a:buAutoNum type="arabicPeriod"/>
            </a:pPr>
            <a:r>
              <a:rPr lang="en-US" dirty="0" smtClean="0"/>
              <a:t> Let them write a monologue/dialogue. </a:t>
            </a:r>
          </a:p>
          <a:p>
            <a:pPr marL="514350" indent="-514350">
              <a:buFont typeface="+mj-lt"/>
              <a:buAutoNum type="arabicPeriod"/>
            </a:pPr>
            <a:r>
              <a:rPr lang="en-US" dirty="0" smtClean="0"/>
              <a:t>Get them to choose the best monologue/dialogue and to read it or perform it in class. </a:t>
            </a:r>
          </a:p>
          <a:p>
            <a:pPr marL="514350" indent="-514350">
              <a:buFont typeface="+mj-lt"/>
              <a:buAutoNum type="arabicPeriod"/>
            </a:pPr>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solidFill>
        </p:spPr>
        <p:txBody>
          <a:bodyPr>
            <a:normAutofit fontScale="90000"/>
          </a:bodyPr>
          <a:lstStyle/>
          <a:p>
            <a:r>
              <a:rPr lang="en-US" dirty="0" smtClean="0"/>
              <a:t>Exploratory / text-related </a:t>
            </a:r>
            <a:br>
              <a:rPr lang="en-US" dirty="0" smtClean="0"/>
            </a:br>
            <a:endParaRPr lang="en-US" dirty="0"/>
          </a:p>
        </p:txBody>
      </p:sp>
      <p:sp>
        <p:nvSpPr>
          <p:cNvPr id="3" name="Content Placeholder 2"/>
          <p:cNvSpPr>
            <a:spLocks noGrp="1"/>
          </p:cNvSpPr>
          <p:nvPr>
            <p:ph idx="1"/>
          </p:nvPr>
        </p:nvSpPr>
        <p:spPr/>
        <p:txBody>
          <a:bodyPr/>
          <a:lstStyle/>
          <a:p>
            <a:pPr>
              <a:buFont typeface="Courier New" pitchFamily="49" charset="0"/>
              <a:buChar char="o"/>
            </a:pPr>
            <a:r>
              <a:rPr lang="en-US" dirty="0" smtClean="0"/>
              <a:t>Get students to internalize situations,</a:t>
            </a:r>
          </a:p>
          <a:p>
            <a:pPr>
              <a:buFont typeface="Courier New" pitchFamily="49" charset="0"/>
              <a:buChar char="o"/>
            </a:pPr>
            <a:r>
              <a:rPr lang="en-US" dirty="0" smtClean="0"/>
              <a:t> reflect upon the stories events </a:t>
            </a:r>
          </a:p>
          <a:p>
            <a:pPr>
              <a:buFont typeface="Courier New" pitchFamily="49" charset="0"/>
              <a:buChar char="o"/>
            </a:pPr>
            <a:r>
              <a:rPr lang="en-US" dirty="0" smtClean="0"/>
              <a:t>creatively rethink, question or add their won touches to the text</a:t>
            </a:r>
          </a:p>
          <a:p>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solidFill>
        </p:spPr>
        <p:txBody>
          <a:bodyPr>
            <a:normAutofit fontScale="90000"/>
          </a:bodyPr>
          <a:lstStyle/>
          <a:p>
            <a:pPr lvl="0"/>
            <a:r>
              <a:rPr lang="en-US" dirty="0" smtClean="0"/>
              <a:t>Visualizing (</a:t>
            </a:r>
            <a:r>
              <a:rPr lang="en-US" dirty="0" err="1" smtClean="0"/>
              <a:t>Bassnett</a:t>
            </a:r>
            <a:r>
              <a:rPr lang="en-US" dirty="0" smtClean="0"/>
              <a:t> 38) </a:t>
            </a:r>
            <a:br>
              <a:rPr lang="en-US" dirty="0" smtClean="0"/>
            </a:br>
            <a:endParaRPr lang="en-US" dirty="0"/>
          </a:p>
        </p:txBody>
      </p:sp>
      <p:sp>
        <p:nvSpPr>
          <p:cNvPr id="3" name="Content Placeholder 2"/>
          <p:cNvSpPr>
            <a:spLocks noGrp="1"/>
          </p:cNvSpPr>
          <p:nvPr>
            <p:ph idx="1"/>
          </p:nvPr>
        </p:nvSpPr>
        <p:spPr/>
        <p:txBody>
          <a:bodyPr>
            <a:normAutofit fontScale="92500"/>
          </a:bodyPr>
          <a:lstStyle/>
          <a:p>
            <a:pPr marL="514350" indent="-514350">
              <a:buFont typeface="+mj-lt"/>
              <a:buAutoNum type="arabicPeriod"/>
            </a:pPr>
            <a:r>
              <a:rPr lang="en-US" dirty="0" smtClean="0"/>
              <a:t>Tell one or more students they will have to visualize and describe a situation from the text. </a:t>
            </a:r>
          </a:p>
          <a:p>
            <a:pPr marL="514350" indent="-514350">
              <a:buFont typeface="+mj-lt"/>
              <a:buAutoNum type="arabicPeriod"/>
            </a:pPr>
            <a:r>
              <a:rPr lang="en-US" dirty="0" smtClean="0"/>
              <a:t>Take the lead by asking questions that help bring in details that the text does not cover.</a:t>
            </a:r>
          </a:p>
          <a:p>
            <a:pPr marL="514350" indent="-514350">
              <a:buFont typeface="+mj-lt"/>
              <a:buAutoNum type="arabicPeriod"/>
            </a:pPr>
            <a:r>
              <a:rPr lang="en-US" dirty="0" smtClean="0"/>
              <a:t> Get them to tell you not only how things look, but also how they smell, feel, taste etc. </a:t>
            </a:r>
          </a:p>
          <a:p>
            <a:pPr marL="514350" indent="-514350">
              <a:buFont typeface="+mj-lt"/>
              <a:buAutoNum type="arabicPeriod"/>
            </a:pPr>
            <a:r>
              <a:rPr lang="en-US" dirty="0" smtClean="0"/>
              <a:t>Once the students get an idea of how this activity works, they can take  turns asking the student who is answering. </a:t>
            </a:r>
          </a:p>
          <a:p>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solidFill>
        </p:spPr>
        <p:txBody>
          <a:bodyPr>
            <a:normAutofit fontScale="90000"/>
          </a:bodyPr>
          <a:lstStyle/>
          <a:p>
            <a:r>
              <a:rPr lang="en-US" dirty="0" smtClean="0"/>
              <a:t>Open-minded question worksheets (Collie 39)</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this exercise unlocks the student’s imagination and critical thinking and increases motivation and curiosity. It reveals logical faults in the text or it helps with visualization and better grasp of characterization. It is also a useful way to introduce new vocabulary through the options given.</a:t>
            </a:r>
          </a:p>
          <a:p>
            <a:r>
              <a:rPr lang="en-US" dirty="0" smtClean="0"/>
              <a:t>Ask the students to work in groups (your choice of numbers) distribute a set of questions and tell them they need to decide on the likeliest answers.</a:t>
            </a:r>
          </a:p>
          <a:p>
            <a:r>
              <a:rPr lang="en-US" dirty="0" smtClean="0"/>
              <a:t> All answers to the question should be possible (there should not be correct or incorrect answers) </a:t>
            </a:r>
          </a:p>
          <a:p>
            <a:r>
              <a:rPr lang="en-US" dirty="0" smtClean="0"/>
              <a:t>you may give students the space to contribute their own answer. </a:t>
            </a:r>
          </a:p>
          <a:p>
            <a:r>
              <a:rPr lang="en-US" dirty="0" smtClean="0"/>
              <a:t>Students should have access to the text and should be able to read it if they need to.</a:t>
            </a:r>
          </a:p>
          <a:p>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accent1"/>
            </a:solidFill>
          </a:ln>
        </p:spPr>
        <p:txBody>
          <a:bodyPr>
            <a:normAutofit/>
          </a:bodyPr>
          <a:lstStyle/>
          <a:p>
            <a:pPr lvl="0"/>
            <a:r>
              <a:rPr lang="en-US" dirty="0" smtClean="0"/>
              <a:t>Open-minded question worksheets</a:t>
            </a:r>
            <a:endParaRPr lang="en-US" dirty="0"/>
          </a:p>
        </p:txBody>
      </p:sp>
      <p:graphicFrame>
        <p:nvGraphicFramePr>
          <p:cNvPr id="4" name="Content Placeholder 3"/>
          <p:cNvGraphicFramePr>
            <a:graphicFrameLocks noGrp="1"/>
          </p:cNvGraphicFramePr>
          <p:nvPr>
            <p:ph idx="1"/>
          </p:nvPr>
        </p:nvGraphicFramePr>
        <p:xfrm>
          <a:off x="457200" y="1600200"/>
          <a:ext cx="8229600" cy="4216400"/>
        </p:xfrm>
        <a:graphic>
          <a:graphicData uri="http://schemas.openxmlformats.org/drawingml/2006/table">
            <a:tbl>
              <a:tblPr firstRow="1" bandRow="1">
                <a:tableStyleId>{5C22544A-7EE6-4342-B048-85BDC9FD1C3A}</a:tableStyleId>
              </a:tblPr>
              <a:tblGrid>
                <a:gridCol w="4114800"/>
                <a:gridCol w="4114800"/>
              </a:tblGrid>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Why does little Red Riding hood’s grandmother live far away?</a:t>
                      </a:r>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Because she hates her son-in-law</a:t>
                      </a:r>
                    </a:p>
                  </a:txBody>
                  <a:tcPr/>
                </a:tc>
              </a:tr>
              <a:tr h="370840">
                <a:tc>
                  <a:txBody>
                    <a:bodyPr/>
                    <a:lstStyle/>
                    <a:p>
                      <a:endParaRPr 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Because people in the village do not like her</a:t>
                      </a:r>
                    </a:p>
                  </a:txBody>
                  <a:tcPr/>
                </a:tc>
              </a:tr>
              <a:tr h="370840">
                <a:tc>
                  <a:txBody>
                    <a:bodyPr/>
                    <a:lstStyle/>
                    <a:p>
                      <a:endParaRPr 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Because houses far away from the village are cheaper.</a:t>
                      </a:r>
                    </a:p>
                  </a:txBody>
                  <a:tcPr/>
                </a:tc>
              </a:tr>
              <a:tr h="370840">
                <a:tc>
                  <a:txBody>
                    <a:bodyPr/>
                    <a:lstStyle/>
                    <a:p>
                      <a:endParaRPr 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Because she is secretly in love with one of the woodcutters. </a:t>
                      </a:r>
                    </a:p>
                  </a:txBody>
                  <a:tcPr/>
                </a:tc>
              </a:tr>
              <a:tr h="370840">
                <a:tc>
                  <a:txBody>
                    <a:bodyPr/>
                    <a:lstStyle/>
                    <a:p>
                      <a:endParaRPr 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Because she finds village life stressful and meaningless.</a:t>
                      </a:r>
                    </a:p>
                  </a:txBody>
                  <a:tcPr/>
                </a:tc>
              </a:tr>
              <a:tr h="370840">
                <a:tc>
                  <a:txBody>
                    <a:bodyPr/>
                    <a:lstStyle/>
                    <a:p>
                      <a:endParaRPr lang="en-US"/>
                    </a:p>
                  </a:txBody>
                  <a:tcPr/>
                </a:tc>
                <a:tc>
                  <a:txBody>
                    <a:bodyPr/>
                    <a:lstStyle/>
                    <a:p>
                      <a:r>
                        <a:rPr lang="en-US" dirty="0" smtClean="0"/>
                        <a:t>Because ……………(write your own answer)</a:t>
                      </a:r>
                      <a:endParaRPr lang="en-US" dirty="0"/>
                    </a:p>
                  </a:txBody>
                  <a:tcPr/>
                </a:tc>
              </a:tr>
              <a:tr h="370840">
                <a:tc>
                  <a:txBody>
                    <a:bodyPr/>
                    <a:lstStyle/>
                    <a:p>
                      <a:endParaRPr lang="en-US" dirty="0"/>
                    </a:p>
                  </a:txBody>
                  <a:tcPr/>
                </a:tc>
                <a:tc>
                  <a:txBody>
                    <a:bodyPr/>
                    <a:lstStyle/>
                    <a:p>
                      <a:endParaRPr lang="en-US" dirty="0"/>
                    </a:p>
                  </a:txBody>
                  <a:tcPr/>
                </a:tc>
              </a:tr>
            </a:tbl>
          </a:graphicData>
        </a:graphic>
      </p:graphicFrame>
      <p:sp>
        <p:nvSpPr>
          <p:cNvPr id="5" name="Rectangle 4"/>
          <p:cNvSpPr/>
          <p:nvPr/>
        </p:nvSpPr>
        <p:spPr>
          <a:xfrm>
            <a:off x="2286000" y="1859340"/>
            <a:ext cx="4572000" cy="369332"/>
          </a:xfrm>
          <a:prstGeom prst="rect">
            <a:avLst/>
          </a:prstGeom>
        </p:spPr>
        <p:txBody>
          <a:bodyPr>
            <a:spAutoFit/>
          </a:bodyPr>
          <a:lstStyle/>
          <a:p>
            <a:r>
              <a:rPr lang="en-US" dirty="0" smtClean="0"/>
              <a:t>)  </a:t>
            </a:r>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a:ln>
            <a:solidFill>
              <a:schemeClr val="accent1"/>
            </a:solidFill>
          </a:ln>
        </p:spPr>
        <p:txBody>
          <a:bodyPr>
            <a:normAutofit fontScale="90000"/>
          </a:bodyPr>
          <a:lstStyle/>
          <a:p>
            <a:r>
              <a:rPr lang="en-US" dirty="0" smtClean="0">
                <a:ea typeface="PMingLiU"/>
                <a:cs typeface="Times New Roman"/>
              </a:rPr>
              <a:t>Example:</a:t>
            </a:r>
            <a:endParaRPr lang="en-US" dirty="0"/>
          </a:p>
        </p:txBody>
      </p:sp>
      <p:graphicFrame>
        <p:nvGraphicFramePr>
          <p:cNvPr id="4" name="Content Placeholder 3"/>
          <p:cNvGraphicFramePr>
            <a:graphicFrameLocks noGrp="1"/>
          </p:cNvGraphicFramePr>
          <p:nvPr>
            <p:ph idx="1"/>
          </p:nvPr>
        </p:nvGraphicFramePr>
        <p:xfrm>
          <a:off x="381000" y="1219200"/>
          <a:ext cx="8229600" cy="5364482"/>
        </p:xfrm>
        <a:graphic>
          <a:graphicData uri="http://schemas.openxmlformats.org/drawingml/2006/table">
            <a:tbl>
              <a:tblPr firstRow="1" bandRow="1">
                <a:tableStyleId>{5C22544A-7EE6-4342-B048-85BDC9FD1C3A}</a:tableStyleId>
              </a:tblPr>
              <a:tblGrid>
                <a:gridCol w="4114800"/>
                <a:gridCol w="4114800"/>
              </a:tblGrid>
              <a:tr h="2187458">
                <a:tc>
                  <a:txBody>
                    <a:bodyPr/>
                    <a:lstStyle/>
                    <a:p>
                      <a:pPr marL="0" marR="0">
                        <a:spcBef>
                          <a:spcPts val="0"/>
                        </a:spcBef>
                        <a:spcAft>
                          <a:spcPts val="0"/>
                        </a:spcAft>
                        <a:tabLst>
                          <a:tab pos="4867275" algn="l"/>
                        </a:tabLst>
                      </a:pPr>
                      <a:r>
                        <a:rPr lang="en-US" sz="2000" dirty="0" smtClean="0">
                          <a:latin typeface="Calibri"/>
                          <a:ea typeface="PMingLiU"/>
                          <a:cs typeface="Times New Roman"/>
                        </a:rPr>
                        <a:t>Teacher:</a:t>
                      </a:r>
                    </a:p>
                    <a:p>
                      <a:pPr marL="0" marR="0">
                        <a:spcBef>
                          <a:spcPts val="0"/>
                        </a:spcBef>
                        <a:spcAft>
                          <a:spcPts val="0"/>
                        </a:spcAft>
                        <a:tabLst>
                          <a:tab pos="4867275" algn="l"/>
                        </a:tabLst>
                      </a:pPr>
                      <a:r>
                        <a:rPr lang="en-US" sz="2000" dirty="0" smtClean="0">
                          <a:latin typeface="+mn-lt"/>
                          <a:ea typeface="PMingLiU"/>
                          <a:cs typeface="Times New Roman"/>
                        </a:rPr>
                        <a:t>You have just arrived at</a:t>
                      </a:r>
                      <a:r>
                        <a:rPr lang="en-US" sz="2000" baseline="0" dirty="0" smtClean="0">
                          <a:latin typeface="+mn-lt"/>
                          <a:ea typeface="PMingLiU"/>
                          <a:cs typeface="Times New Roman"/>
                        </a:rPr>
                        <a:t> your grandmother’s house, you have just knocked on her door and a voice tells you to enter…you </a:t>
                      </a:r>
                      <a:r>
                        <a:rPr lang="en-US" sz="2000" dirty="0" smtClean="0">
                          <a:latin typeface="+mn-lt"/>
                          <a:ea typeface="PMingLiU"/>
                          <a:cs typeface="Times New Roman"/>
                        </a:rPr>
                        <a:t>are opening the door … </a:t>
                      </a:r>
                      <a:endParaRPr lang="en-US" sz="2000" dirty="0">
                        <a:latin typeface="Calibri"/>
                        <a:ea typeface="PMingLiU"/>
                        <a:cs typeface="Times New Roman"/>
                      </a:endParaRPr>
                    </a:p>
                  </a:txBody>
                  <a:tcPr marL="68580" marR="68580" marT="0" marB="0"/>
                </a:tc>
                <a:tc>
                  <a:txBody>
                    <a:bodyPr/>
                    <a:lstStyle/>
                    <a:p>
                      <a:pPr marL="0" marR="0">
                        <a:spcBef>
                          <a:spcPts val="0"/>
                        </a:spcBef>
                        <a:spcAft>
                          <a:spcPts val="0"/>
                        </a:spcAft>
                        <a:tabLst>
                          <a:tab pos="4867275" algn="l"/>
                        </a:tabLst>
                      </a:pPr>
                      <a:r>
                        <a:rPr lang="en-US" sz="1600" dirty="0">
                          <a:latin typeface="Calibri"/>
                          <a:ea typeface="PMingLiU"/>
                          <a:cs typeface="Times New Roman"/>
                        </a:rPr>
                        <a:t>Student</a:t>
                      </a:r>
                    </a:p>
                  </a:txBody>
                  <a:tcPr marL="68580" marR="68580" marT="0" marB="0"/>
                </a:tc>
              </a:tr>
              <a:tr h="794256">
                <a:tc>
                  <a:txBody>
                    <a:bodyPr/>
                    <a:lstStyle/>
                    <a:p>
                      <a:pPr marL="0" marR="0">
                        <a:spcBef>
                          <a:spcPts val="0"/>
                        </a:spcBef>
                        <a:spcAft>
                          <a:spcPts val="0"/>
                        </a:spcAft>
                        <a:tabLst>
                          <a:tab pos="4867275" algn="l"/>
                        </a:tabLst>
                      </a:pPr>
                      <a:r>
                        <a:rPr lang="en-US" sz="2000" dirty="0" smtClean="0">
                          <a:latin typeface="Calibri"/>
                          <a:ea typeface="PMingLiU"/>
                          <a:cs typeface="Times New Roman"/>
                        </a:rPr>
                        <a:t>is </a:t>
                      </a:r>
                      <a:r>
                        <a:rPr lang="en-US" sz="2000" dirty="0">
                          <a:latin typeface="Calibri"/>
                          <a:ea typeface="PMingLiU"/>
                          <a:cs typeface="Times New Roman"/>
                        </a:rPr>
                        <a:t>it making a sound?</a:t>
                      </a:r>
                    </a:p>
                  </a:txBody>
                  <a:tcPr marL="68580" marR="68580" marT="0" marB="0"/>
                </a:tc>
                <a:tc>
                  <a:txBody>
                    <a:bodyPr/>
                    <a:lstStyle/>
                    <a:p>
                      <a:pPr marL="0" marR="0">
                        <a:spcBef>
                          <a:spcPts val="0"/>
                        </a:spcBef>
                        <a:spcAft>
                          <a:spcPts val="0"/>
                        </a:spcAft>
                        <a:tabLst>
                          <a:tab pos="4867275" algn="l"/>
                        </a:tabLst>
                      </a:pPr>
                      <a:endParaRPr lang="en-US" sz="1600">
                        <a:latin typeface="Calibri"/>
                        <a:ea typeface="PMingLiU"/>
                        <a:cs typeface="Times New Roman"/>
                      </a:endParaRPr>
                    </a:p>
                  </a:txBody>
                  <a:tcPr marL="68580" marR="68580" marT="0" marB="0"/>
                </a:tc>
              </a:tr>
              <a:tr h="794256">
                <a:tc>
                  <a:txBody>
                    <a:bodyPr/>
                    <a:lstStyle/>
                    <a:p>
                      <a:pPr marL="0" marR="0">
                        <a:spcBef>
                          <a:spcPts val="0"/>
                        </a:spcBef>
                        <a:spcAft>
                          <a:spcPts val="0"/>
                        </a:spcAft>
                        <a:tabLst>
                          <a:tab pos="4867275" algn="l"/>
                        </a:tabLst>
                      </a:pPr>
                      <a:r>
                        <a:rPr lang="en-US" sz="2000" dirty="0">
                          <a:latin typeface="Calibri"/>
                          <a:ea typeface="PMingLiU"/>
                          <a:cs typeface="Times New Roman"/>
                        </a:rPr>
                        <a:t>Is it dark inside? Does it feel colder?</a:t>
                      </a:r>
                    </a:p>
                  </a:txBody>
                  <a:tcPr marL="68580" marR="68580" marT="0" marB="0"/>
                </a:tc>
                <a:tc>
                  <a:txBody>
                    <a:bodyPr/>
                    <a:lstStyle/>
                    <a:p>
                      <a:pPr marL="0" marR="0">
                        <a:spcBef>
                          <a:spcPts val="0"/>
                        </a:spcBef>
                        <a:spcAft>
                          <a:spcPts val="0"/>
                        </a:spcAft>
                        <a:tabLst>
                          <a:tab pos="4867275" algn="l"/>
                        </a:tabLst>
                      </a:pPr>
                      <a:endParaRPr lang="en-US" sz="1600">
                        <a:latin typeface="Calibri"/>
                        <a:ea typeface="PMingLiU"/>
                        <a:cs typeface="Times New Roman"/>
                      </a:endParaRPr>
                    </a:p>
                  </a:txBody>
                  <a:tcPr marL="68580" marR="68580" marT="0" marB="0"/>
                </a:tc>
              </a:tr>
              <a:tr h="794256">
                <a:tc>
                  <a:txBody>
                    <a:bodyPr/>
                    <a:lstStyle/>
                    <a:p>
                      <a:pPr marL="0" marR="0">
                        <a:spcBef>
                          <a:spcPts val="0"/>
                        </a:spcBef>
                        <a:spcAft>
                          <a:spcPts val="0"/>
                        </a:spcAft>
                        <a:tabLst>
                          <a:tab pos="4867275" algn="l"/>
                        </a:tabLst>
                      </a:pPr>
                      <a:r>
                        <a:rPr lang="en-US" sz="2000" dirty="0">
                          <a:latin typeface="Calibri"/>
                          <a:ea typeface="PMingLiU"/>
                          <a:cs typeface="Times New Roman"/>
                        </a:rPr>
                        <a:t>What can you see</a:t>
                      </a:r>
                      <a:r>
                        <a:rPr lang="en-US" sz="2000" dirty="0" smtClean="0">
                          <a:latin typeface="Calibri"/>
                          <a:ea typeface="PMingLiU"/>
                          <a:cs typeface="Times New Roman"/>
                        </a:rPr>
                        <a:t>? What furniture can you see.</a:t>
                      </a:r>
                      <a:endParaRPr lang="en-US" sz="2000" dirty="0">
                        <a:latin typeface="Calibri"/>
                        <a:ea typeface="PMingLiU"/>
                        <a:cs typeface="Times New Roman"/>
                      </a:endParaRPr>
                    </a:p>
                  </a:txBody>
                  <a:tcPr marL="68580" marR="68580" marT="0" marB="0"/>
                </a:tc>
                <a:tc>
                  <a:txBody>
                    <a:bodyPr/>
                    <a:lstStyle/>
                    <a:p>
                      <a:pPr marL="0" marR="0">
                        <a:spcBef>
                          <a:spcPts val="0"/>
                        </a:spcBef>
                        <a:spcAft>
                          <a:spcPts val="0"/>
                        </a:spcAft>
                        <a:tabLst>
                          <a:tab pos="4867275" algn="l"/>
                        </a:tabLst>
                      </a:pPr>
                      <a:endParaRPr lang="en-US" sz="1600" dirty="0">
                        <a:latin typeface="Calibri"/>
                        <a:ea typeface="PMingLiU"/>
                        <a:cs typeface="Times New Roman"/>
                      </a:endParaRPr>
                    </a:p>
                  </a:txBody>
                  <a:tcPr marL="68580" marR="68580" marT="0" marB="0"/>
                </a:tc>
              </a:tr>
              <a:tr h="794256">
                <a:tc>
                  <a:txBody>
                    <a:bodyPr/>
                    <a:lstStyle/>
                    <a:p>
                      <a:pPr marL="0" marR="0">
                        <a:spcBef>
                          <a:spcPts val="0"/>
                        </a:spcBef>
                        <a:spcAft>
                          <a:spcPts val="0"/>
                        </a:spcAft>
                        <a:tabLst>
                          <a:tab pos="4867275" algn="l"/>
                        </a:tabLst>
                      </a:pPr>
                      <a:r>
                        <a:rPr lang="en-US" sz="2000" dirty="0">
                          <a:latin typeface="Calibri"/>
                          <a:ea typeface="PMingLiU"/>
                          <a:cs typeface="Times New Roman"/>
                        </a:rPr>
                        <a:t>Can you smell anything odd or </a:t>
                      </a:r>
                      <a:r>
                        <a:rPr lang="en-US" sz="2000" dirty="0" smtClean="0">
                          <a:latin typeface="Calibri"/>
                          <a:ea typeface="PMingLiU"/>
                          <a:cs typeface="Times New Roman"/>
                        </a:rPr>
                        <a:t>different in the air? etc</a:t>
                      </a:r>
                      <a:endParaRPr lang="en-US" sz="2000" dirty="0">
                        <a:latin typeface="Calibri"/>
                        <a:ea typeface="PMingLiU"/>
                        <a:cs typeface="Times New Roman"/>
                      </a:endParaRPr>
                    </a:p>
                  </a:txBody>
                  <a:tcPr marL="68580" marR="68580" marT="0" marB="0"/>
                </a:tc>
                <a:tc>
                  <a:txBody>
                    <a:bodyPr/>
                    <a:lstStyle/>
                    <a:p>
                      <a:pPr marL="0" marR="0">
                        <a:spcBef>
                          <a:spcPts val="0"/>
                        </a:spcBef>
                        <a:spcAft>
                          <a:spcPts val="0"/>
                        </a:spcAft>
                        <a:tabLst>
                          <a:tab pos="4867275" algn="l"/>
                        </a:tabLst>
                      </a:pPr>
                      <a:endParaRPr lang="en-US" sz="1600" dirty="0">
                        <a:latin typeface="Calibri"/>
                        <a:ea typeface="PMingLiU"/>
                        <a:cs typeface="Times New Roman"/>
                      </a:endParaRPr>
                    </a:p>
                  </a:txBody>
                  <a:tcPr marL="68580" marR="68580" marT="0" marB="0"/>
                </a:tc>
              </a:tr>
            </a:tbl>
          </a:graphicData>
        </a:graphic>
      </p:graphicFrame>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solidFill>
        </p:spPr>
        <p:txBody>
          <a:bodyPr>
            <a:normAutofit fontScale="90000"/>
          </a:bodyPr>
          <a:lstStyle/>
          <a:p>
            <a:pPr lvl="0"/>
            <a:r>
              <a:rPr lang="en-US" dirty="0" smtClean="0"/>
              <a:t>Asking naïve questions (</a:t>
            </a:r>
            <a:r>
              <a:rPr lang="en-US" dirty="0" err="1" smtClean="0"/>
              <a:t>Bassnett</a:t>
            </a:r>
            <a:r>
              <a:rPr lang="en-US" dirty="0" smtClean="0"/>
              <a:t> 72)</a:t>
            </a:r>
            <a:br>
              <a:rPr lang="en-US" dirty="0" smtClean="0"/>
            </a:br>
            <a:endParaRPr lang="en-US"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After reading a section or the full story give students 5 minutes to ask a number of naïve questions to their chosen character. </a:t>
            </a:r>
          </a:p>
          <a:p>
            <a:pPr marL="514350" indent="-514350">
              <a:buFont typeface="+mj-lt"/>
              <a:buAutoNum type="arabicPeriod"/>
            </a:pPr>
            <a:r>
              <a:rPr lang="en-US" dirty="0" smtClean="0"/>
              <a:t>The more naïve questions the better. </a:t>
            </a:r>
          </a:p>
          <a:p>
            <a:pPr marL="514350" indent="-514350">
              <a:buFont typeface="+mj-lt"/>
              <a:buAutoNum type="arabicPeriod"/>
            </a:pPr>
            <a:r>
              <a:rPr lang="en-US" dirty="0" smtClean="0"/>
              <a:t>At the end of the session, students can read out the most irrelevant of questions</a:t>
            </a:r>
          </a:p>
          <a:p>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accent1"/>
            </a:solidFill>
          </a:ln>
        </p:spPr>
        <p:txBody>
          <a:bodyPr/>
          <a:lstStyle/>
          <a:p>
            <a:r>
              <a:rPr lang="en-US" dirty="0" smtClean="0"/>
              <a:t>Naïve questions to the wolf</a:t>
            </a:r>
            <a:endParaRPr lang="en-US" dirty="0"/>
          </a:p>
        </p:txBody>
      </p:sp>
      <p:graphicFrame>
        <p:nvGraphicFramePr>
          <p:cNvPr id="4" name="Content Placeholder 3"/>
          <p:cNvGraphicFramePr>
            <a:graphicFrameLocks noGrp="1"/>
          </p:cNvGraphicFramePr>
          <p:nvPr>
            <p:ph idx="1"/>
          </p:nvPr>
        </p:nvGraphicFramePr>
        <p:xfrm>
          <a:off x="457200" y="1600200"/>
          <a:ext cx="8229600" cy="3870960"/>
        </p:xfrm>
        <a:graphic>
          <a:graphicData uri="http://schemas.openxmlformats.org/drawingml/2006/table">
            <a:tbl>
              <a:tblPr firstRow="1" bandRow="1">
                <a:tableStyleId>{5C22544A-7EE6-4342-B048-85BDC9FD1C3A}</a:tableStyleId>
              </a:tblPr>
              <a:tblGrid>
                <a:gridCol w="8229600"/>
              </a:tblGrid>
              <a:tr h="370840">
                <a:tc>
                  <a:txBody>
                    <a:bodyPr/>
                    <a:lstStyle/>
                    <a:p>
                      <a:pPr marL="0" marR="0">
                        <a:spcBef>
                          <a:spcPts val="0"/>
                        </a:spcBef>
                        <a:spcAft>
                          <a:spcPts val="0"/>
                        </a:spcAft>
                        <a:tabLst>
                          <a:tab pos="4867275" algn="l"/>
                        </a:tabLst>
                      </a:pPr>
                      <a:r>
                        <a:rPr lang="en-US" sz="2800" dirty="0">
                          <a:latin typeface="Calibri"/>
                          <a:ea typeface="PMingLiU"/>
                          <a:cs typeface="Times New Roman"/>
                        </a:rPr>
                        <a:t>How long is your </a:t>
                      </a:r>
                      <a:r>
                        <a:rPr lang="en-US" sz="2800" dirty="0" smtClean="0">
                          <a:latin typeface="Calibri"/>
                          <a:ea typeface="PMingLiU"/>
                          <a:cs typeface="Times New Roman"/>
                        </a:rPr>
                        <a:t>tail?</a:t>
                      </a:r>
                      <a:endParaRPr lang="en-US" sz="2800" dirty="0">
                        <a:latin typeface="Calibri"/>
                        <a:ea typeface="PMingLiU"/>
                        <a:cs typeface="Times New Roman"/>
                      </a:endParaRPr>
                    </a:p>
                  </a:txBody>
                  <a:tcPr marL="68580" marR="68580" marT="0" marB="0"/>
                </a:tc>
              </a:tr>
              <a:tr h="370840">
                <a:tc>
                  <a:txBody>
                    <a:bodyPr/>
                    <a:lstStyle/>
                    <a:p>
                      <a:pPr marL="0" marR="0">
                        <a:spcBef>
                          <a:spcPts val="0"/>
                        </a:spcBef>
                        <a:spcAft>
                          <a:spcPts val="0"/>
                        </a:spcAft>
                        <a:tabLst>
                          <a:tab pos="4867275" algn="l"/>
                        </a:tabLst>
                      </a:pPr>
                      <a:r>
                        <a:rPr lang="en-US" sz="2800" dirty="0">
                          <a:latin typeface="Calibri"/>
                          <a:ea typeface="PMingLiU"/>
                          <a:cs typeface="Times New Roman"/>
                        </a:rPr>
                        <a:t>Are you afraid of spiders?</a:t>
                      </a:r>
                    </a:p>
                  </a:txBody>
                  <a:tcPr marL="68580" marR="68580" marT="0" marB="0"/>
                </a:tc>
              </a:tr>
              <a:tr h="370840">
                <a:tc>
                  <a:txBody>
                    <a:bodyPr/>
                    <a:lstStyle/>
                    <a:p>
                      <a:pPr marL="0" marR="0">
                        <a:spcBef>
                          <a:spcPts val="0"/>
                        </a:spcBef>
                        <a:spcAft>
                          <a:spcPts val="0"/>
                        </a:spcAft>
                        <a:tabLst>
                          <a:tab pos="4867275" algn="l"/>
                        </a:tabLst>
                      </a:pPr>
                      <a:r>
                        <a:rPr lang="en-US" sz="2800" dirty="0">
                          <a:latin typeface="Calibri"/>
                          <a:ea typeface="PMingLiU"/>
                          <a:cs typeface="Times New Roman"/>
                        </a:rPr>
                        <a:t>What color was your mother’s fur?</a:t>
                      </a:r>
                    </a:p>
                  </a:txBody>
                  <a:tcPr marL="68580" marR="68580" marT="0" marB="0"/>
                </a:tc>
              </a:tr>
              <a:tr h="370840">
                <a:tc>
                  <a:txBody>
                    <a:bodyPr/>
                    <a:lstStyle/>
                    <a:p>
                      <a:r>
                        <a:rPr lang="en-US" sz="2800" dirty="0" smtClean="0"/>
                        <a:t>Do little girls taste better</a:t>
                      </a:r>
                      <a:r>
                        <a:rPr lang="en-US" sz="2800" baseline="0" dirty="0" smtClean="0"/>
                        <a:t> than grandmothers?</a:t>
                      </a:r>
                      <a:endParaRPr lang="en-US" sz="2800" dirty="0"/>
                    </a:p>
                  </a:txBody>
                  <a:tcPr/>
                </a:tc>
              </a:tr>
              <a:tr h="370840">
                <a:tc>
                  <a:txBody>
                    <a:bodyPr/>
                    <a:lstStyle/>
                    <a:p>
                      <a:r>
                        <a:rPr lang="en-US" sz="2800" dirty="0" smtClean="0"/>
                        <a:t>Are you an only child?</a:t>
                      </a:r>
                      <a:endParaRPr lang="en-US" sz="2800" dirty="0"/>
                    </a:p>
                  </a:txBody>
                  <a:tcPr/>
                </a:tc>
              </a:tr>
              <a:tr h="370840">
                <a:tc>
                  <a:txBody>
                    <a:bodyPr/>
                    <a:lstStyle/>
                    <a:p>
                      <a:r>
                        <a:rPr lang="en-US" sz="2800" dirty="0" smtClean="0"/>
                        <a:t>What is your favorite color?</a:t>
                      </a:r>
                      <a:endParaRPr lang="en-US" sz="2800" dirty="0"/>
                    </a:p>
                  </a:txBody>
                  <a:tcPr/>
                </a:tc>
              </a:tr>
              <a:tr h="370840">
                <a:tc>
                  <a:txBody>
                    <a:bodyPr/>
                    <a:lstStyle/>
                    <a:p>
                      <a:endParaRPr lang="en-US" sz="2800" dirty="0"/>
                    </a:p>
                  </a:txBody>
                  <a:tcPr/>
                </a:tc>
              </a:tr>
              <a:tr h="370840">
                <a:tc>
                  <a:txBody>
                    <a:bodyPr/>
                    <a:lstStyle/>
                    <a:p>
                      <a:endParaRPr lang="en-US" sz="2800" dirty="0"/>
                    </a:p>
                  </a:txBody>
                  <a:tcPr/>
                </a:tc>
              </a:tr>
            </a:tbl>
          </a:graphicData>
        </a:graphic>
      </p:graphicFrame>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solidFill>
        </p:spPr>
        <p:txBody>
          <a:bodyPr>
            <a:normAutofit fontScale="90000"/>
          </a:bodyPr>
          <a:lstStyle/>
          <a:p>
            <a:pPr lvl="0"/>
            <a:r>
              <a:rPr lang="en-US" dirty="0" smtClean="0"/>
              <a:t>Subjectivity/ objectivity (</a:t>
            </a:r>
            <a:r>
              <a:rPr lang="en-US" dirty="0" err="1" smtClean="0"/>
              <a:t>Bassnett</a:t>
            </a:r>
            <a:r>
              <a:rPr lang="en-US" dirty="0" smtClean="0"/>
              <a:t> 125)</a:t>
            </a:r>
            <a:br>
              <a:rPr lang="en-US" dirty="0" smtClean="0"/>
            </a:br>
            <a:endParaRPr lang="en-US" dirty="0"/>
          </a:p>
        </p:txBody>
      </p:sp>
      <p:sp>
        <p:nvSpPr>
          <p:cNvPr id="3" name="Content Placeholder 2"/>
          <p:cNvSpPr>
            <a:spLocks noGrp="1"/>
          </p:cNvSpPr>
          <p:nvPr>
            <p:ph idx="1"/>
          </p:nvPr>
        </p:nvSpPr>
        <p:spPr/>
        <p:txBody>
          <a:bodyPr>
            <a:normAutofit fontScale="70000" lnSpcReduction="20000"/>
          </a:bodyPr>
          <a:lstStyle/>
          <a:p>
            <a:pPr marL="514350" indent="-514350">
              <a:buFont typeface="+mj-lt"/>
              <a:buAutoNum type="arabicPeriod"/>
            </a:pPr>
            <a:r>
              <a:rPr lang="en-US" dirty="0" smtClean="0"/>
              <a:t>Ask students to give a straightforward description of anything they like. </a:t>
            </a:r>
          </a:p>
          <a:p>
            <a:pPr marL="514350" indent="-514350">
              <a:buFont typeface="+mj-lt"/>
              <a:buAutoNum type="arabicPeriod"/>
            </a:pPr>
            <a:r>
              <a:rPr lang="en-US" dirty="0" smtClean="0"/>
              <a:t>Give stimulus (you may perform a number of actions for them silently while they are taking notes, or use a clip from a film). </a:t>
            </a:r>
          </a:p>
          <a:p>
            <a:pPr marL="514350" indent="-514350">
              <a:buFont typeface="+mj-lt"/>
              <a:buAutoNum type="arabicPeriod"/>
            </a:pPr>
            <a:r>
              <a:rPr lang="en-US" dirty="0" smtClean="0"/>
              <a:t>Tell them to write an objective description of what has happened.  </a:t>
            </a:r>
          </a:p>
          <a:p>
            <a:pPr marL="514350" indent="-514350">
              <a:buFont typeface="+mj-lt"/>
              <a:buAutoNum type="arabicPeriod"/>
            </a:pPr>
            <a:r>
              <a:rPr lang="en-US" dirty="0" smtClean="0"/>
              <a:t>Assign as homework the task of rewriting their description subjectively. </a:t>
            </a:r>
          </a:p>
          <a:p>
            <a:pPr marL="514350" indent="-514350">
              <a:buFont typeface="+mj-lt"/>
              <a:buAutoNum type="arabicPeriod"/>
            </a:pPr>
            <a:r>
              <a:rPr lang="en-US" dirty="0" smtClean="0"/>
              <a:t>Do not explain the word “subjective to them,” but tell them they can look it up in a dictionary if they want.</a:t>
            </a:r>
          </a:p>
          <a:p>
            <a:pPr marL="514350" indent="-514350">
              <a:buFont typeface="+mj-lt"/>
              <a:buAutoNum type="arabicPeriod"/>
            </a:pPr>
            <a:r>
              <a:rPr lang="en-US" dirty="0" smtClean="0"/>
              <a:t>When both pieces are complete, split the class into groups of 2-3. </a:t>
            </a:r>
          </a:p>
          <a:p>
            <a:pPr marL="514350" indent="-514350">
              <a:buFont typeface="+mj-lt"/>
              <a:buAutoNum type="arabicPeriod"/>
            </a:pPr>
            <a:r>
              <a:rPr lang="en-US" dirty="0" smtClean="0"/>
              <a:t>Taking it in turn each student reads out their pieces and others have to guess which one is the subjective and which the objective. </a:t>
            </a:r>
          </a:p>
          <a:p>
            <a:endParaRPr 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solidFill>
        </p:spPr>
        <p:txBody>
          <a:bodyPr>
            <a:normAutofit fontScale="90000"/>
          </a:bodyPr>
          <a:lstStyle/>
          <a:p>
            <a:pPr lvl="0"/>
            <a:r>
              <a:rPr lang="en-US" dirty="0" smtClean="0"/>
              <a:t>Decision points ( Collie 54)</a:t>
            </a:r>
            <a:br>
              <a:rPr lang="en-US" dirty="0" smtClean="0"/>
            </a:br>
            <a:endParaRPr lang="en-US" dirty="0"/>
          </a:p>
        </p:txBody>
      </p:sp>
      <p:sp>
        <p:nvSpPr>
          <p:cNvPr id="3" name="Content Placeholder 2"/>
          <p:cNvSpPr>
            <a:spLocks noGrp="1"/>
          </p:cNvSpPr>
          <p:nvPr>
            <p:ph idx="1"/>
          </p:nvPr>
        </p:nvSpPr>
        <p:spPr/>
        <p:txBody>
          <a:bodyPr>
            <a:normAutofit fontScale="92500" lnSpcReduction="20000"/>
          </a:bodyPr>
          <a:lstStyle/>
          <a:p>
            <a:pPr marL="514350" indent="-514350">
              <a:buFont typeface="+mj-lt"/>
              <a:buAutoNum type="arabicPeriod"/>
            </a:pPr>
            <a:r>
              <a:rPr lang="en-US" dirty="0" smtClean="0"/>
              <a:t>At a certain important point in the text, learners are asked to write a sentence or a paragraph, answering a question of the type: </a:t>
            </a:r>
            <a:r>
              <a:rPr lang="en-US" u="sng" dirty="0" smtClean="0"/>
              <a:t>why did X make this decision? Why did he act this way? </a:t>
            </a:r>
          </a:p>
          <a:p>
            <a:pPr marL="514350" indent="-514350">
              <a:buFont typeface="+mj-lt"/>
              <a:buAutoNum type="arabicPeriod"/>
            </a:pPr>
            <a:r>
              <a:rPr lang="en-US" dirty="0" smtClean="0"/>
              <a:t>Once everyone has done it, the teacher can write the answers on the board(this ensures anonymity and also allows to fix language problems without correcting students). </a:t>
            </a:r>
          </a:p>
          <a:p>
            <a:pPr marL="514350" indent="-514350">
              <a:buFont typeface="+mj-lt"/>
              <a:buAutoNum type="arabicPeriod"/>
            </a:pPr>
            <a:r>
              <a:rPr lang="en-US" dirty="0" smtClean="0"/>
              <a:t>The variety of different interpretative responses can  be visible for as many days or weeks as the class reads the same text.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solidFill>
        </p:spPr>
        <p:txBody>
          <a:bodyPr/>
          <a:lstStyle/>
          <a:p>
            <a:r>
              <a:rPr lang="en-US" dirty="0" smtClean="0"/>
              <a:t>Literature and long term memory</a:t>
            </a:r>
            <a:endParaRPr lang="en-US" dirty="0"/>
          </a:p>
        </p:txBody>
      </p:sp>
      <p:sp>
        <p:nvSpPr>
          <p:cNvPr id="3" name="Content Placeholder 2"/>
          <p:cNvSpPr>
            <a:spLocks noGrp="1"/>
          </p:cNvSpPr>
          <p:nvPr>
            <p:ph idx="1"/>
          </p:nvPr>
        </p:nvSpPr>
        <p:spPr/>
        <p:txBody>
          <a:bodyPr/>
          <a:lstStyle/>
          <a:p>
            <a:pPr>
              <a:buFont typeface="Wingdings" pitchFamily="2" charset="2"/>
              <a:buChar char="Ø"/>
            </a:pPr>
            <a:r>
              <a:rPr lang="en-US" dirty="0"/>
              <a:t>Literature provides a rich context in which individual lexical or syntactical items are made more memorable. (Collie and Slater 5)</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accent1"/>
            </a:solidFill>
          </a:ln>
        </p:spPr>
        <p:txBody>
          <a:bodyPr/>
          <a:lstStyle/>
          <a:p>
            <a:r>
              <a:rPr lang="en-US" dirty="0" smtClean="0"/>
              <a:t>Decision points/ Example: </a:t>
            </a:r>
            <a:endParaRPr lang="en-US" dirty="0"/>
          </a:p>
        </p:txBody>
      </p:sp>
      <p:sp>
        <p:nvSpPr>
          <p:cNvPr id="3" name="Content Placeholder 2"/>
          <p:cNvSpPr>
            <a:spLocks noGrp="1"/>
          </p:cNvSpPr>
          <p:nvPr>
            <p:ph idx="1"/>
          </p:nvPr>
        </p:nvSpPr>
        <p:spPr/>
        <p:txBody>
          <a:bodyPr>
            <a:normAutofit/>
          </a:bodyPr>
          <a:lstStyle/>
          <a:p>
            <a:pPr>
              <a:buNone/>
            </a:pPr>
            <a:r>
              <a:rPr lang="en-US" dirty="0" smtClean="0"/>
              <a:t>Why did Little Red Riding Hood follow the wolf’s suggestion and went to pick flowers, instead of going straight to her grandmothers?</a:t>
            </a:r>
          </a:p>
          <a:p>
            <a:pPr>
              <a:buNone/>
            </a:pPr>
            <a:endParaRPr lang="en-US" dirty="0" smtClean="0"/>
          </a:p>
          <a:p>
            <a:endParaRPr lang="en-US"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solidFill>
        </p:spPr>
        <p:txBody>
          <a:bodyPr>
            <a:normAutofit fontScale="90000"/>
          </a:bodyPr>
          <a:lstStyle/>
          <a:p>
            <a:pPr lvl="0"/>
            <a:r>
              <a:rPr lang="en-US" dirty="0" smtClean="0"/>
              <a:t>Thought bubbles /subtext (Collie 59)</a:t>
            </a:r>
            <a:br>
              <a:rPr lang="en-US" dirty="0" smtClean="0"/>
            </a:br>
            <a:endParaRPr lang="en-US"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Choose a dialogue in the text and reproduce it for your students on the right side of the page; </a:t>
            </a:r>
          </a:p>
          <a:p>
            <a:pPr marL="514350" indent="-514350">
              <a:buFont typeface="+mj-lt"/>
              <a:buAutoNum type="arabicPeriod"/>
            </a:pPr>
            <a:r>
              <a:rPr lang="en-US" dirty="0" smtClean="0"/>
              <a:t>tell your students they need to put down on the left side of the page what the characters are really thinking</a:t>
            </a:r>
            <a:endParaRPr lang="en-US"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accent1"/>
            </a:solidFill>
          </a:ln>
        </p:spPr>
        <p:txBody>
          <a:bodyPr/>
          <a:lstStyle/>
          <a:p>
            <a:r>
              <a:rPr lang="en-US" dirty="0" smtClean="0"/>
              <a:t>Thought bubbles /subtext</a:t>
            </a:r>
            <a:endParaRPr lang="en-US" dirty="0"/>
          </a:p>
        </p:txBody>
      </p:sp>
      <p:graphicFrame>
        <p:nvGraphicFramePr>
          <p:cNvPr id="4" name="Content Placeholder 3"/>
          <p:cNvGraphicFramePr>
            <a:graphicFrameLocks noGrp="1"/>
          </p:cNvGraphicFramePr>
          <p:nvPr>
            <p:ph idx="1"/>
          </p:nvPr>
        </p:nvGraphicFramePr>
        <p:xfrm>
          <a:off x="533400" y="1600200"/>
          <a:ext cx="8153400" cy="5044440"/>
        </p:xfrm>
        <a:graphic>
          <a:graphicData uri="http://schemas.openxmlformats.org/drawingml/2006/table">
            <a:tbl>
              <a:tblPr firstRow="1" bandRow="1">
                <a:tableStyleId>{5C22544A-7EE6-4342-B048-85BDC9FD1C3A}</a:tableStyleId>
              </a:tblPr>
              <a:tblGrid>
                <a:gridCol w="4038600"/>
                <a:gridCol w="4114800"/>
              </a:tblGrid>
              <a:tr h="698500">
                <a:tc>
                  <a:txBody>
                    <a:bodyPr/>
                    <a:lstStyle/>
                    <a:p>
                      <a:pPr marL="0" marR="0">
                        <a:spcBef>
                          <a:spcPts val="0"/>
                        </a:spcBef>
                        <a:spcAft>
                          <a:spcPts val="0"/>
                        </a:spcAft>
                        <a:tabLst>
                          <a:tab pos="4867275" algn="l"/>
                        </a:tabLst>
                      </a:pPr>
                      <a:r>
                        <a:rPr lang="en-US" sz="2800" dirty="0">
                          <a:latin typeface="Calibri"/>
                          <a:ea typeface="PMingLiU"/>
                          <a:cs typeface="Times New Roman"/>
                        </a:rPr>
                        <a:t>What little red and the wolf are saying</a:t>
                      </a:r>
                    </a:p>
                  </a:txBody>
                  <a:tcPr marL="68580" marR="68580" marT="0" marB="0"/>
                </a:tc>
                <a:tc>
                  <a:txBody>
                    <a:bodyPr/>
                    <a:lstStyle/>
                    <a:p>
                      <a:pPr marL="0" marR="0">
                        <a:spcBef>
                          <a:spcPts val="0"/>
                        </a:spcBef>
                        <a:spcAft>
                          <a:spcPts val="0"/>
                        </a:spcAft>
                        <a:tabLst>
                          <a:tab pos="4867275" algn="l"/>
                        </a:tabLst>
                      </a:pPr>
                      <a:r>
                        <a:rPr lang="en-US" sz="2800" dirty="0">
                          <a:latin typeface="Calibri"/>
                          <a:ea typeface="PMingLiU"/>
                          <a:cs typeface="Times New Roman"/>
                        </a:rPr>
                        <a:t>What they are really thinking</a:t>
                      </a:r>
                    </a:p>
                  </a:txBody>
                  <a:tcPr marL="68580" marR="68580" marT="0" marB="0"/>
                </a:tc>
              </a:tr>
              <a:tr h="698500">
                <a:tc>
                  <a:txBody>
                    <a:bodyPr/>
                    <a:lstStyle/>
                    <a:p>
                      <a:r>
                        <a:rPr lang="en-US" sz="1800" b="0" i="0" kern="1200" dirty="0" smtClean="0">
                          <a:solidFill>
                            <a:schemeClr val="dk1"/>
                          </a:solidFill>
                          <a:latin typeface="+mn-lt"/>
                          <a:ea typeface="+mn-ea"/>
                          <a:cs typeface="+mn-cs"/>
                        </a:rPr>
                        <a:t>"Grandmother, what big arms you have!"</a:t>
                      </a:r>
                    </a:p>
                    <a:p>
                      <a:r>
                        <a:rPr lang="en-US" sz="1800" b="0" i="0" kern="1200" dirty="0" smtClean="0">
                          <a:solidFill>
                            <a:schemeClr val="dk1"/>
                          </a:solidFill>
                          <a:latin typeface="+mn-lt"/>
                          <a:ea typeface="+mn-ea"/>
                          <a:cs typeface="+mn-cs"/>
                        </a:rPr>
                        <a:t>"</a:t>
                      </a:r>
                      <a:endParaRPr lang="en-US" sz="1800" dirty="0"/>
                    </a:p>
                  </a:txBody>
                  <a:tcPr/>
                </a:tc>
                <a:tc>
                  <a:txBody>
                    <a:bodyPr/>
                    <a:lstStyle/>
                    <a:p>
                      <a:endParaRPr lang="en-US" sz="1800" dirty="0"/>
                    </a:p>
                  </a:txBody>
                  <a:tcPr/>
                </a:tc>
              </a:tr>
              <a:tr h="698500">
                <a:tc>
                  <a:txBody>
                    <a:bodyPr/>
                    <a:lstStyle/>
                    <a:p>
                      <a:r>
                        <a:rPr lang="en-US" sz="1800" b="0" i="0" kern="1200" dirty="0" smtClean="0">
                          <a:solidFill>
                            <a:schemeClr val="dk1"/>
                          </a:solidFill>
                          <a:latin typeface="+mn-lt"/>
                          <a:ea typeface="+mn-ea"/>
                          <a:cs typeface="+mn-cs"/>
                        </a:rPr>
                        <a:t>All the better to hug you with, my dear.</a:t>
                      </a:r>
                    </a:p>
                  </a:txBody>
                  <a:tcPr/>
                </a:tc>
                <a:tc>
                  <a:txBody>
                    <a:bodyPr/>
                    <a:lstStyle/>
                    <a:p>
                      <a:endParaRPr lang="en-US" sz="1800" dirty="0"/>
                    </a:p>
                  </a:txBody>
                  <a:tcPr/>
                </a:tc>
              </a:tr>
              <a:tr h="698500">
                <a:tc>
                  <a:txBody>
                    <a:bodyPr/>
                    <a:lstStyle/>
                    <a:p>
                      <a:r>
                        <a:rPr lang="en-US" sz="1800" b="0" i="0" kern="1200" dirty="0" smtClean="0">
                          <a:solidFill>
                            <a:schemeClr val="dk1"/>
                          </a:solidFill>
                          <a:latin typeface="+mn-lt"/>
                          <a:ea typeface="+mn-ea"/>
                          <a:cs typeface="+mn-cs"/>
                        </a:rPr>
                        <a:t>"Grandmother, what big legs you have!"</a:t>
                      </a:r>
                      <a:endParaRPr lang="en-US" sz="1800" dirty="0"/>
                    </a:p>
                  </a:txBody>
                  <a:tcPr/>
                </a:tc>
                <a:tc>
                  <a:txBody>
                    <a:bodyPr/>
                    <a:lstStyle/>
                    <a:p>
                      <a:endParaRPr lang="en-US" sz="1800" dirty="0"/>
                    </a:p>
                  </a:txBody>
                  <a:tcPr/>
                </a:tc>
              </a:tr>
              <a:tr h="698500">
                <a:tc>
                  <a:txBody>
                    <a:bodyPr/>
                    <a:lstStyle/>
                    <a:p>
                      <a:r>
                        <a:rPr lang="en-US" sz="1800" b="0" i="0" kern="1200" dirty="0" smtClean="0">
                          <a:solidFill>
                            <a:schemeClr val="dk1"/>
                          </a:solidFill>
                          <a:latin typeface="+mn-lt"/>
                          <a:ea typeface="+mn-ea"/>
                          <a:cs typeface="+mn-cs"/>
                        </a:rPr>
                        <a:t>"All the better to run with, my child."</a:t>
                      </a:r>
                    </a:p>
                  </a:txBody>
                  <a:tcPr/>
                </a:tc>
                <a:tc>
                  <a:txBody>
                    <a:bodyPr/>
                    <a:lstStyle/>
                    <a:p>
                      <a:endParaRPr lang="en-US" sz="1800" dirty="0"/>
                    </a:p>
                  </a:txBody>
                  <a:tcPr/>
                </a:tc>
              </a:tr>
              <a:tr h="698500">
                <a:tc>
                  <a:txBody>
                    <a:bodyPr/>
                    <a:lstStyle/>
                    <a:p>
                      <a:r>
                        <a:rPr lang="en-US" sz="1800" b="0" i="0" kern="1200" dirty="0" smtClean="0">
                          <a:solidFill>
                            <a:schemeClr val="dk1"/>
                          </a:solidFill>
                          <a:latin typeface="+mn-lt"/>
                          <a:ea typeface="+mn-ea"/>
                          <a:cs typeface="+mn-cs"/>
                        </a:rPr>
                        <a:t>"Grandmother, what big ears you have!"</a:t>
                      </a:r>
                      <a:endParaRPr lang="en-US" sz="1800" dirty="0"/>
                    </a:p>
                  </a:txBody>
                  <a:tcPr/>
                </a:tc>
                <a:tc>
                  <a:txBody>
                    <a:bodyPr/>
                    <a:lstStyle/>
                    <a:p>
                      <a:endParaRPr lang="en-US" sz="1800" dirty="0"/>
                    </a:p>
                  </a:txBody>
                  <a:tcPr/>
                </a:tc>
              </a:tr>
              <a:tr h="698500">
                <a:tc>
                  <a:txBody>
                    <a:bodyPr/>
                    <a:lstStyle/>
                    <a:p>
                      <a:r>
                        <a:rPr lang="en-US" sz="1800" b="0" i="0" kern="1200" dirty="0" smtClean="0">
                          <a:solidFill>
                            <a:schemeClr val="dk1"/>
                          </a:solidFill>
                          <a:latin typeface="+mn-lt"/>
                          <a:ea typeface="+mn-ea"/>
                          <a:cs typeface="+mn-cs"/>
                        </a:rPr>
                        <a:t>"All the better to hear with, my child.</a:t>
                      </a:r>
                      <a:endParaRPr lang="en-US" sz="1800" dirty="0"/>
                    </a:p>
                  </a:txBody>
                  <a:tcPr/>
                </a:tc>
                <a:tc>
                  <a:txBody>
                    <a:bodyPr/>
                    <a:lstStyle/>
                    <a:p>
                      <a:endParaRPr lang="en-US" sz="1800" dirty="0"/>
                    </a:p>
                  </a:txBody>
                  <a:tcPr/>
                </a:tc>
              </a:tr>
            </a:tbl>
          </a:graphicData>
        </a:graphic>
      </p:graphicFrame>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dirty="0" smtClean="0"/>
              <a:t>Discussions based in questionnaires (Collie 71)</a:t>
            </a:r>
            <a:endParaRPr lang="en-US" dirty="0"/>
          </a:p>
        </p:txBody>
      </p:sp>
      <p:sp>
        <p:nvSpPr>
          <p:cNvPr id="3" name="Content Placeholder 2"/>
          <p:cNvSpPr>
            <a:spLocks noGrp="1"/>
          </p:cNvSpPr>
          <p:nvPr>
            <p:ph idx="1"/>
          </p:nvPr>
        </p:nvSpPr>
        <p:spPr/>
        <p:txBody>
          <a:bodyPr/>
          <a:lstStyle/>
          <a:p>
            <a:r>
              <a:rPr lang="en-US" dirty="0" smtClean="0"/>
              <a:t>This helps spark a discussion or get students to start thinking on their own about the text. Offer a list of statements answers and give students 3 different options. Agree/disagree/ not sure</a:t>
            </a:r>
          </a:p>
          <a:p>
            <a:endParaRPr lang="en-US"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Discussions based in questionnaires</a:t>
            </a:r>
            <a:endParaRPr lang="en-US" dirty="0"/>
          </a:p>
        </p:txBody>
      </p:sp>
      <p:graphicFrame>
        <p:nvGraphicFramePr>
          <p:cNvPr id="4" name="Content Placeholder 3"/>
          <p:cNvGraphicFramePr>
            <a:graphicFrameLocks noGrp="1"/>
          </p:cNvGraphicFramePr>
          <p:nvPr>
            <p:ph idx="1"/>
          </p:nvPr>
        </p:nvGraphicFramePr>
        <p:xfrm>
          <a:off x="457200" y="1600200"/>
          <a:ext cx="8229600" cy="3581400"/>
        </p:xfrm>
        <a:graphic>
          <a:graphicData uri="http://schemas.openxmlformats.org/drawingml/2006/table">
            <a:tbl>
              <a:tblPr firstRow="1" bandRow="1">
                <a:tableStyleId>{5C22544A-7EE6-4342-B048-85BDC9FD1C3A}</a:tableStyleId>
              </a:tblPr>
              <a:tblGrid>
                <a:gridCol w="3733800"/>
                <a:gridCol w="1752600"/>
                <a:gridCol w="1295400"/>
                <a:gridCol w="1447800"/>
              </a:tblGrid>
              <a:tr h="571500">
                <a:tc>
                  <a:txBody>
                    <a:bodyPr/>
                    <a:lstStyle/>
                    <a:p>
                      <a:pPr marL="0" marR="0">
                        <a:spcBef>
                          <a:spcPts val="0"/>
                        </a:spcBef>
                        <a:spcAft>
                          <a:spcPts val="0"/>
                        </a:spcAft>
                        <a:tabLst>
                          <a:tab pos="4867275" algn="l"/>
                        </a:tabLst>
                      </a:pPr>
                      <a:r>
                        <a:rPr lang="en-US" sz="2000" dirty="0">
                          <a:latin typeface="Calibri"/>
                          <a:ea typeface="PMingLiU"/>
                          <a:cs typeface="Times New Roman"/>
                        </a:rPr>
                        <a:t>Red’s mother should not have asked her young daughter to take such risk</a:t>
                      </a:r>
                    </a:p>
                  </a:txBody>
                  <a:tcPr marL="68580" marR="68580" marT="0" marB="0"/>
                </a:tc>
                <a:tc>
                  <a:txBody>
                    <a:bodyPr/>
                    <a:lstStyle/>
                    <a:p>
                      <a:pPr marL="0" marR="0">
                        <a:spcBef>
                          <a:spcPts val="0"/>
                        </a:spcBef>
                        <a:spcAft>
                          <a:spcPts val="0"/>
                        </a:spcAft>
                        <a:tabLst>
                          <a:tab pos="4867275" algn="l"/>
                        </a:tabLst>
                      </a:pPr>
                      <a:r>
                        <a:rPr lang="en-US" sz="2000">
                          <a:latin typeface="Calibri"/>
                          <a:ea typeface="PMingLiU"/>
                          <a:cs typeface="Times New Roman"/>
                        </a:rPr>
                        <a:t>agree</a:t>
                      </a:r>
                    </a:p>
                  </a:txBody>
                  <a:tcPr marL="68580" marR="68580" marT="0" marB="0"/>
                </a:tc>
                <a:tc>
                  <a:txBody>
                    <a:bodyPr/>
                    <a:lstStyle/>
                    <a:p>
                      <a:pPr marL="0" marR="0">
                        <a:spcBef>
                          <a:spcPts val="0"/>
                        </a:spcBef>
                        <a:spcAft>
                          <a:spcPts val="0"/>
                        </a:spcAft>
                        <a:tabLst>
                          <a:tab pos="4867275" algn="l"/>
                        </a:tabLst>
                      </a:pPr>
                      <a:r>
                        <a:rPr lang="en-US" sz="2000">
                          <a:latin typeface="Calibri"/>
                          <a:ea typeface="PMingLiU"/>
                          <a:cs typeface="Times New Roman"/>
                        </a:rPr>
                        <a:t>disagree</a:t>
                      </a:r>
                    </a:p>
                  </a:txBody>
                  <a:tcPr marL="68580" marR="68580" marT="0" marB="0"/>
                </a:tc>
                <a:tc>
                  <a:txBody>
                    <a:bodyPr/>
                    <a:lstStyle/>
                    <a:p>
                      <a:pPr marL="0" marR="0">
                        <a:spcBef>
                          <a:spcPts val="0"/>
                        </a:spcBef>
                        <a:spcAft>
                          <a:spcPts val="0"/>
                        </a:spcAft>
                        <a:tabLst>
                          <a:tab pos="4867275" algn="l"/>
                        </a:tabLst>
                      </a:pPr>
                      <a:r>
                        <a:rPr lang="en-US" sz="2000">
                          <a:latin typeface="Calibri"/>
                          <a:ea typeface="PMingLiU"/>
                          <a:cs typeface="Times New Roman"/>
                        </a:rPr>
                        <a:t>Not sure</a:t>
                      </a:r>
                    </a:p>
                  </a:txBody>
                  <a:tcPr marL="68580" marR="68580" marT="0" marB="0"/>
                </a:tc>
              </a:tr>
              <a:tr h="571500">
                <a:tc>
                  <a:txBody>
                    <a:bodyPr/>
                    <a:lstStyle/>
                    <a:p>
                      <a:pPr marL="0" marR="0">
                        <a:spcBef>
                          <a:spcPts val="0"/>
                        </a:spcBef>
                        <a:spcAft>
                          <a:spcPts val="0"/>
                        </a:spcAft>
                        <a:tabLst>
                          <a:tab pos="4867275" algn="l"/>
                        </a:tabLst>
                      </a:pPr>
                      <a:r>
                        <a:rPr lang="en-US" sz="2000">
                          <a:latin typeface="Calibri"/>
                          <a:ea typeface="PMingLiU"/>
                          <a:cs typeface="Times New Roman"/>
                        </a:rPr>
                        <a:t>Red is too trusting because nothing bad has happened to her before</a:t>
                      </a:r>
                    </a:p>
                  </a:txBody>
                  <a:tcPr marL="68580" marR="68580" marT="0" marB="0"/>
                </a:tc>
                <a:tc>
                  <a:txBody>
                    <a:bodyPr/>
                    <a:lstStyle/>
                    <a:p>
                      <a:pPr marL="0" marR="0">
                        <a:spcBef>
                          <a:spcPts val="0"/>
                        </a:spcBef>
                        <a:spcAft>
                          <a:spcPts val="0"/>
                        </a:spcAft>
                        <a:tabLst>
                          <a:tab pos="4867275" algn="l"/>
                        </a:tabLst>
                      </a:pPr>
                      <a:endParaRPr lang="en-US" sz="2000">
                        <a:latin typeface="Calibri"/>
                        <a:ea typeface="PMingLiU"/>
                        <a:cs typeface="Times New Roman"/>
                      </a:endParaRPr>
                    </a:p>
                  </a:txBody>
                  <a:tcPr marL="68580" marR="68580" marT="0" marB="0"/>
                </a:tc>
                <a:tc>
                  <a:txBody>
                    <a:bodyPr/>
                    <a:lstStyle/>
                    <a:p>
                      <a:pPr marL="0" marR="0">
                        <a:spcBef>
                          <a:spcPts val="0"/>
                        </a:spcBef>
                        <a:spcAft>
                          <a:spcPts val="0"/>
                        </a:spcAft>
                        <a:tabLst>
                          <a:tab pos="4867275" algn="l"/>
                        </a:tabLst>
                      </a:pPr>
                      <a:endParaRPr lang="en-US" sz="2000">
                        <a:latin typeface="Calibri"/>
                        <a:ea typeface="PMingLiU"/>
                        <a:cs typeface="Times New Roman"/>
                      </a:endParaRPr>
                    </a:p>
                  </a:txBody>
                  <a:tcPr marL="68580" marR="68580" marT="0" marB="0"/>
                </a:tc>
                <a:tc>
                  <a:txBody>
                    <a:bodyPr/>
                    <a:lstStyle/>
                    <a:p>
                      <a:pPr marL="0" marR="0">
                        <a:spcBef>
                          <a:spcPts val="0"/>
                        </a:spcBef>
                        <a:spcAft>
                          <a:spcPts val="0"/>
                        </a:spcAft>
                        <a:tabLst>
                          <a:tab pos="4867275" algn="l"/>
                        </a:tabLst>
                      </a:pPr>
                      <a:endParaRPr lang="en-US" sz="2000">
                        <a:latin typeface="Calibri"/>
                        <a:ea typeface="PMingLiU"/>
                        <a:cs typeface="Times New Roman"/>
                      </a:endParaRPr>
                    </a:p>
                  </a:txBody>
                  <a:tcPr marL="68580" marR="68580" marT="0" marB="0"/>
                </a:tc>
              </a:tr>
              <a:tr h="571500">
                <a:tc>
                  <a:txBody>
                    <a:bodyPr/>
                    <a:lstStyle/>
                    <a:p>
                      <a:pPr marL="0" marR="0">
                        <a:spcBef>
                          <a:spcPts val="0"/>
                        </a:spcBef>
                        <a:spcAft>
                          <a:spcPts val="0"/>
                        </a:spcAft>
                        <a:tabLst>
                          <a:tab pos="4867275" algn="l"/>
                        </a:tabLst>
                      </a:pPr>
                      <a:r>
                        <a:rPr lang="en-US" sz="2000" dirty="0">
                          <a:latin typeface="Calibri"/>
                          <a:ea typeface="PMingLiU"/>
                          <a:cs typeface="Times New Roman"/>
                        </a:rPr>
                        <a:t>It was the wolf’s greediness that got him into trouble</a:t>
                      </a:r>
                    </a:p>
                  </a:txBody>
                  <a:tcPr marL="68580" marR="68580" marT="0" marB="0"/>
                </a:tc>
                <a:tc>
                  <a:txBody>
                    <a:bodyPr/>
                    <a:lstStyle/>
                    <a:p>
                      <a:pPr marL="0" marR="0">
                        <a:spcBef>
                          <a:spcPts val="0"/>
                        </a:spcBef>
                        <a:spcAft>
                          <a:spcPts val="0"/>
                        </a:spcAft>
                        <a:tabLst>
                          <a:tab pos="4867275" algn="l"/>
                        </a:tabLst>
                      </a:pPr>
                      <a:endParaRPr lang="en-US" sz="2000" dirty="0">
                        <a:latin typeface="Calibri"/>
                        <a:ea typeface="PMingLiU"/>
                        <a:cs typeface="Times New Roman"/>
                      </a:endParaRPr>
                    </a:p>
                  </a:txBody>
                  <a:tcPr marL="68580" marR="68580" marT="0" marB="0"/>
                </a:tc>
                <a:tc>
                  <a:txBody>
                    <a:bodyPr/>
                    <a:lstStyle/>
                    <a:p>
                      <a:pPr marL="0" marR="0">
                        <a:spcBef>
                          <a:spcPts val="0"/>
                        </a:spcBef>
                        <a:spcAft>
                          <a:spcPts val="0"/>
                        </a:spcAft>
                        <a:tabLst>
                          <a:tab pos="4867275" algn="l"/>
                        </a:tabLst>
                      </a:pPr>
                      <a:endParaRPr lang="en-US" sz="2000" dirty="0">
                        <a:latin typeface="Calibri"/>
                        <a:ea typeface="PMingLiU"/>
                        <a:cs typeface="Times New Roman"/>
                      </a:endParaRPr>
                    </a:p>
                  </a:txBody>
                  <a:tcPr marL="68580" marR="68580" marT="0" marB="0"/>
                </a:tc>
                <a:tc>
                  <a:txBody>
                    <a:bodyPr/>
                    <a:lstStyle/>
                    <a:p>
                      <a:pPr marL="0" marR="0">
                        <a:spcBef>
                          <a:spcPts val="0"/>
                        </a:spcBef>
                        <a:spcAft>
                          <a:spcPts val="0"/>
                        </a:spcAft>
                        <a:tabLst>
                          <a:tab pos="4867275" algn="l"/>
                        </a:tabLst>
                      </a:pPr>
                      <a:endParaRPr lang="en-US" sz="2000" dirty="0">
                        <a:latin typeface="Calibri"/>
                        <a:ea typeface="PMingLiU"/>
                        <a:cs typeface="Times New Roman"/>
                      </a:endParaRPr>
                    </a:p>
                  </a:txBody>
                  <a:tcPr marL="68580" marR="68580" marT="0" marB="0"/>
                </a:tc>
              </a:tr>
              <a:tr h="571500">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571500">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r>
            </a:tbl>
          </a:graphicData>
        </a:graphic>
      </p:graphicFrame>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solidFill>
          <a:ln>
            <a:solidFill>
              <a:schemeClr val="accent1"/>
            </a:solidFill>
          </a:ln>
        </p:spPr>
        <p:txBody>
          <a:bodyPr>
            <a:normAutofit fontScale="90000"/>
          </a:bodyPr>
          <a:lstStyle/>
          <a:p>
            <a:pPr lvl="0"/>
            <a:r>
              <a:rPr lang="en-US" dirty="0" smtClean="0"/>
              <a:t>Summary comparison (Collie 111)</a:t>
            </a:r>
            <a:br>
              <a:rPr lang="en-US" dirty="0" smtClean="0"/>
            </a:br>
            <a:endParaRPr lang="en-US" dirty="0"/>
          </a:p>
        </p:txBody>
      </p:sp>
      <p:sp>
        <p:nvSpPr>
          <p:cNvPr id="3" name="Content Placeholder 2"/>
          <p:cNvSpPr>
            <a:spLocks noGrp="1"/>
          </p:cNvSpPr>
          <p:nvPr>
            <p:ph idx="1"/>
          </p:nvPr>
        </p:nvSpPr>
        <p:spPr/>
        <p:txBody>
          <a:bodyPr>
            <a:normAutofit fontScale="85000" lnSpcReduction="10000"/>
          </a:bodyPr>
          <a:lstStyle/>
          <a:p>
            <a:pPr marL="514350" indent="-514350">
              <a:buFont typeface="+mj-lt"/>
              <a:buAutoNum type="arabicPeriod"/>
            </a:pPr>
            <a:r>
              <a:rPr lang="en-US" dirty="0" smtClean="0"/>
              <a:t>Students are given 2 different summaries and are asked to decide individually which they prefer. </a:t>
            </a:r>
          </a:p>
          <a:p>
            <a:pPr marL="514350" indent="-514350">
              <a:buFont typeface="+mj-lt"/>
              <a:buAutoNum type="arabicPeriod"/>
            </a:pPr>
            <a:r>
              <a:rPr lang="en-US" dirty="0" smtClean="0"/>
              <a:t>The summaries are not meant to be authoritative.</a:t>
            </a:r>
          </a:p>
          <a:p>
            <a:pPr marL="514350" indent="-514350">
              <a:buFont typeface="+mj-lt"/>
              <a:buAutoNum type="arabicPeriod"/>
            </a:pPr>
            <a:r>
              <a:rPr lang="en-US" dirty="0" smtClean="0"/>
              <a:t> You can say that they were written by your students in the past, if that makes them feel more free to criticize. </a:t>
            </a:r>
          </a:p>
          <a:p>
            <a:pPr marL="514350" indent="-514350">
              <a:buFont typeface="+mj-lt"/>
              <a:buAutoNum type="arabicPeriod"/>
            </a:pPr>
            <a:r>
              <a:rPr lang="en-US" dirty="0" smtClean="0"/>
              <a:t> Once they make their choices, they can either prepare a statement explaining their choice (in class or they can do so as part of their homework) </a:t>
            </a:r>
          </a:p>
          <a:p>
            <a:endParaRPr lang="en-US"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accent1"/>
            </a:solidFill>
          </a:ln>
        </p:spPr>
        <p:txBody>
          <a:bodyPr>
            <a:normAutofit fontScale="90000"/>
          </a:bodyPr>
          <a:lstStyle/>
          <a:p>
            <a:r>
              <a:rPr lang="en-US" dirty="0" smtClean="0"/>
              <a:t>Read the following summaries.  Decide why this is preferable and say why.</a:t>
            </a:r>
            <a:endParaRPr lang="en-US" dirty="0"/>
          </a:p>
        </p:txBody>
      </p:sp>
      <p:sp>
        <p:nvSpPr>
          <p:cNvPr id="4" name="Text Placeholder 3"/>
          <p:cNvSpPr>
            <a:spLocks noGrp="1"/>
          </p:cNvSpPr>
          <p:nvPr>
            <p:ph type="body" idx="1"/>
          </p:nvPr>
        </p:nvSpPr>
        <p:spPr/>
        <p:txBody>
          <a:bodyPr/>
          <a:lstStyle/>
          <a:p>
            <a:r>
              <a:rPr lang="en-US" dirty="0" smtClean="0"/>
              <a:t>Summary A</a:t>
            </a:r>
          </a:p>
        </p:txBody>
      </p:sp>
      <p:sp>
        <p:nvSpPr>
          <p:cNvPr id="5" name="Content Placeholder 4"/>
          <p:cNvSpPr>
            <a:spLocks noGrp="1"/>
          </p:cNvSpPr>
          <p:nvPr>
            <p:ph sz="half" idx="2"/>
          </p:nvPr>
        </p:nvSpPr>
        <p:spPr/>
        <p:txBody>
          <a:bodyPr>
            <a:normAutofit fontScale="92500" lnSpcReduction="20000"/>
          </a:bodyPr>
          <a:lstStyle/>
          <a:p>
            <a:pPr>
              <a:buNone/>
            </a:pPr>
            <a:r>
              <a:rPr lang="en-US" dirty="0" smtClean="0"/>
              <a:t>	</a:t>
            </a:r>
            <a:r>
              <a:rPr lang="en-US" b="1" dirty="0" smtClean="0">
                <a:solidFill>
                  <a:schemeClr val="tx2"/>
                </a:solidFill>
                <a:latin typeface="Bradley Hand ITC" pitchFamily="66" charset="0"/>
              </a:rPr>
              <a:t>Basically the story is trying to teach young children not to trust strangers. Little Red is too naïve and interested about the world. So she makes wrong decisions. Instead of running away from the wolf when she first sees him, she stops and talks to him. She follows his suggestion and instead of going straight to her grandmother, she stops to pick flowers. </a:t>
            </a:r>
          </a:p>
          <a:p>
            <a:endParaRPr lang="en-US" dirty="0"/>
          </a:p>
        </p:txBody>
      </p:sp>
      <p:sp>
        <p:nvSpPr>
          <p:cNvPr id="6" name="Text Placeholder 5"/>
          <p:cNvSpPr>
            <a:spLocks noGrp="1"/>
          </p:cNvSpPr>
          <p:nvPr>
            <p:ph type="body" sz="quarter" idx="3"/>
          </p:nvPr>
        </p:nvSpPr>
        <p:spPr/>
        <p:txBody>
          <a:bodyPr/>
          <a:lstStyle/>
          <a:p>
            <a:r>
              <a:rPr lang="en-US" dirty="0" smtClean="0"/>
              <a:t>Summary B</a:t>
            </a:r>
          </a:p>
        </p:txBody>
      </p:sp>
      <p:sp>
        <p:nvSpPr>
          <p:cNvPr id="7" name="Content Placeholder 6"/>
          <p:cNvSpPr>
            <a:spLocks noGrp="1"/>
          </p:cNvSpPr>
          <p:nvPr>
            <p:ph sz="quarter" idx="4"/>
          </p:nvPr>
        </p:nvSpPr>
        <p:spPr/>
        <p:txBody>
          <a:bodyPr>
            <a:normAutofit fontScale="85000" lnSpcReduction="10000"/>
          </a:bodyPr>
          <a:lstStyle/>
          <a:p>
            <a:pPr>
              <a:buNone/>
            </a:pPr>
            <a:r>
              <a:rPr lang="en-US" dirty="0" smtClean="0"/>
              <a:t>	</a:t>
            </a:r>
            <a:r>
              <a:rPr lang="en-US" b="1" dirty="0" smtClean="0">
                <a:solidFill>
                  <a:srgbClr val="C00000"/>
                </a:solidFill>
                <a:latin typeface="Bradley Hand ITC" pitchFamily="66" charset="0"/>
              </a:rPr>
              <a:t>The story makes no sense! Why is the young girl not scared of wolves? She lives close to the forest. Surely someone must have told her wolves are dangerous? And the scene where she reaches the grandmother’s house is strange! Ok. The room is dark but she can see the ‘big eyes,’ ‘ears’ and ‘mouth.’ But she still believes that she is talking to her grandmother? Any normal person would have run away immediately!</a:t>
            </a:r>
            <a:endParaRPr lang="en-US" b="1" dirty="0">
              <a:solidFill>
                <a:srgbClr val="C00000"/>
              </a:solidFill>
              <a:latin typeface="Bradley Hand ITC" pitchFamily="66" charset="0"/>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solidFill>
            <a:schemeClr val="accent1"/>
          </a:solidFill>
        </p:spPr>
        <p:txBody>
          <a:bodyPr>
            <a:normAutofit fontScale="90000"/>
          </a:bodyPr>
          <a:lstStyle/>
          <a:p>
            <a:pPr lvl="0"/>
            <a:r>
              <a:rPr lang="en-US" dirty="0" err="1" smtClean="0"/>
              <a:t>Clozing</a:t>
            </a:r>
            <a:r>
              <a:rPr lang="en-US" dirty="0" smtClean="0"/>
              <a:t> (</a:t>
            </a:r>
            <a:r>
              <a:rPr lang="en-US" dirty="0" err="1" smtClean="0"/>
              <a:t>Bassnett</a:t>
            </a:r>
            <a:r>
              <a:rPr lang="en-US" dirty="0" smtClean="0"/>
              <a:t> 44)</a:t>
            </a:r>
            <a:br>
              <a:rPr lang="en-US" dirty="0" smtClean="0"/>
            </a:br>
            <a:endParaRPr lang="en-US" dirty="0"/>
          </a:p>
        </p:txBody>
      </p:sp>
      <p:sp>
        <p:nvSpPr>
          <p:cNvPr id="8" name="Content Placeholder 7"/>
          <p:cNvSpPr>
            <a:spLocks noGrp="1"/>
          </p:cNvSpPr>
          <p:nvPr>
            <p:ph idx="1"/>
          </p:nvPr>
        </p:nvSpPr>
        <p:spPr/>
        <p:txBody>
          <a:bodyPr/>
          <a:lstStyle/>
          <a:p>
            <a:pPr marL="514350" indent="-514350">
              <a:buFont typeface="+mj-lt"/>
              <a:buAutoNum type="arabicPeriod"/>
            </a:pPr>
            <a:r>
              <a:rPr lang="en-US" dirty="0" smtClean="0"/>
              <a:t>Students are asked to supply words that have been removed by the text.</a:t>
            </a:r>
          </a:p>
          <a:p>
            <a:pPr marL="514350" indent="-514350">
              <a:buFont typeface="+mj-lt"/>
              <a:buAutoNum type="arabicPeriod"/>
            </a:pPr>
            <a:r>
              <a:rPr lang="en-US" dirty="0" smtClean="0"/>
              <a:t> The missing words should belong to the same category (adverbs/ adjectives/ verbs)</a:t>
            </a:r>
          </a:p>
          <a:p>
            <a:endParaRPr lang="en-US"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accent1"/>
            </a:solidFill>
          </a:ln>
        </p:spPr>
        <p:txBody>
          <a:bodyPr/>
          <a:lstStyle/>
          <a:p>
            <a:r>
              <a:rPr lang="en-US" dirty="0" err="1" smtClean="0"/>
              <a:t>Clozing</a:t>
            </a:r>
            <a:r>
              <a:rPr lang="en-US" dirty="0" smtClean="0"/>
              <a:t> /nouns</a:t>
            </a:r>
            <a:endParaRPr lang="en-US" dirty="0"/>
          </a:p>
        </p:txBody>
      </p:sp>
      <p:sp>
        <p:nvSpPr>
          <p:cNvPr id="3" name="Content Placeholder 2"/>
          <p:cNvSpPr>
            <a:spLocks noGrp="1"/>
          </p:cNvSpPr>
          <p:nvPr>
            <p:ph idx="1"/>
          </p:nvPr>
        </p:nvSpPr>
        <p:spPr/>
        <p:txBody>
          <a:bodyPr/>
          <a:lstStyle/>
          <a:p>
            <a:r>
              <a:rPr lang="en-US" dirty="0" smtClean="0"/>
              <a:t>As she was going through the …., she met with a …, who had a very great ….to eat her up, but he dared not, because of some ….working nearby in the ….. He asked her where she was going. The poor …, who did not know that it was dangerous to stay and talk to a …, said to him, "I am going to see my ….and carry her a ….and a little ….of ….from my mother.</a:t>
            </a:r>
            <a:endParaRPr lang="en-US"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solidFill>
        </p:spPr>
        <p:txBody>
          <a:bodyPr>
            <a:normAutofit fontScale="90000"/>
          </a:bodyPr>
          <a:lstStyle/>
          <a:p>
            <a:pPr lvl="0"/>
            <a:r>
              <a:rPr lang="en-US" dirty="0" smtClean="0"/>
              <a:t>Adverbs and fiction (</a:t>
            </a:r>
            <a:r>
              <a:rPr lang="en-US" dirty="0" err="1" smtClean="0"/>
              <a:t>Bassnett</a:t>
            </a:r>
            <a:r>
              <a:rPr lang="en-US" dirty="0" smtClean="0"/>
              <a:t> 71)</a:t>
            </a:r>
            <a:br>
              <a:rPr lang="en-US" dirty="0" smtClean="0"/>
            </a:b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Hand out a different prepared sentence to each member of the class/group.</a:t>
            </a:r>
          </a:p>
          <a:p>
            <a:r>
              <a:rPr lang="en-US" dirty="0" smtClean="0"/>
              <a:t> Tell the student to put each sentence in inverted commas </a:t>
            </a:r>
          </a:p>
          <a:p>
            <a:r>
              <a:rPr lang="en-US" dirty="0" smtClean="0"/>
              <a:t>Tell them to add the phrase “he said”/”she said”.</a:t>
            </a:r>
          </a:p>
          <a:p>
            <a:r>
              <a:rPr lang="en-US" dirty="0" smtClean="0"/>
              <a:t> Ask students to add an adverb after said. </a:t>
            </a:r>
          </a:p>
          <a:p>
            <a:r>
              <a:rPr lang="en-US" dirty="0" smtClean="0"/>
              <a:t>Give an example… </a:t>
            </a:r>
          </a:p>
          <a:p>
            <a:r>
              <a:rPr lang="en-US" dirty="0" smtClean="0"/>
              <a:t>ask them to read the sentence according to their chosen adverb</a:t>
            </a:r>
          </a:p>
          <a:p>
            <a:r>
              <a:rPr lang="en-US" dirty="0" smtClean="0"/>
              <a:t>The rest of the class must guess at the adverb used. </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solidFill>
        </p:spPr>
        <p:txBody>
          <a:bodyPr>
            <a:normAutofit fontScale="90000"/>
          </a:bodyPr>
          <a:lstStyle/>
          <a:p>
            <a:r>
              <a:rPr lang="en-US" dirty="0" smtClean="0"/>
              <a:t>Making a language relevant to students </a:t>
            </a:r>
            <a:endParaRPr lang="en-US" dirty="0"/>
          </a:p>
        </p:txBody>
      </p:sp>
      <p:sp>
        <p:nvSpPr>
          <p:cNvPr id="3" name="Content Placeholder 2"/>
          <p:cNvSpPr>
            <a:spLocks noGrp="1"/>
          </p:cNvSpPr>
          <p:nvPr>
            <p:ph idx="1"/>
          </p:nvPr>
        </p:nvSpPr>
        <p:spPr/>
        <p:txBody>
          <a:bodyPr/>
          <a:lstStyle/>
          <a:p>
            <a:pPr>
              <a:buFont typeface="Wingdings" pitchFamily="2" charset="2"/>
              <a:buChar char="Ø"/>
            </a:pPr>
            <a:r>
              <a:rPr lang="en-US" dirty="0"/>
              <a:t>Literature fosters personal involvement in readers. Very often, the process of learning is essentially analytic piecemeal, and at the level of the personality, fairly superficial. Engaging imaginatively with literature enables learners to shift the focus of their attention beyond the more mechanical aspects of the foreign language system. (Collie and Slater 5-6)</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accent1"/>
            </a:solidFill>
          </a:ln>
        </p:spPr>
        <p:txBody>
          <a:bodyPr/>
          <a:lstStyle/>
          <a:p>
            <a:r>
              <a:rPr lang="en-US" dirty="0" smtClean="0"/>
              <a:t>Adverbs and fiction</a:t>
            </a:r>
            <a:endParaRPr lang="en-US" dirty="0"/>
          </a:p>
        </p:txBody>
      </p:sp>
      <p:graphicFrame>
        <p:nvGraphicFramePr>
          <p:cNvPr id="4" name="Content Placeholder 3"/>
          <p:cNvGraphicFramePr>
            <a:graphicFrameLocks noGrp="1"/>
          </p:cNvGraphicFramePr>
          <p:nvPr>
            <p:ph idx="1"/>
          </p:nvPr>
        </p:nvGraphicFramePr>
        <p:xfrm>
          <a:off x="457200" y="1600200"/>
          <a:ext cx="8229600" cy="4267200"/>
        </p:xfrm>
        <a:graphic>
          <a:graphicData uri="http://schemas.openxmlformats.org/drawingml/2006/table">
            <a:tbl>
              <a:tblPr firstRow="1" bandRow="1">
                <a:tableStyleId>{5C22544A-7EE6-4342-B048-85BDC9FD1C3A}</a:tableStyleId>
              </a:tblPr>
              <a:tblGrid>
                <a:gridCol w="2057400"/>
                <a:gridCol w="2057400"/>
                <a:gridCol w="2057400"/>
                <a:gridCol w="2057400"/>
              </a:tblGrid>
              <a:tr h="853440">
                <a:tc>
                  <a:txBody>
                    <a:bodyPr/>
                    <a:lstStyle/>
                    <a:p>
                      <a:pPr marL="0" marR="0">
                        <a:spcBef>
                          <a:spcPts val="0"/>
                        </a:spcBef>
                        <a:spcAft>
                          <a:spcPts val="0"/>
                        </a:spcAft>
                        <a:tabLst>
                          <a:tab pos="4867275" algn="l"/>
                        </a:tabLst>
                      </a:pPr>
                      <a:r>
                        <a:rPr lang="en-US" sz="2400" dirty="0" smtClean="0">
                          <a:latin typeface="Calibri"/>
                          <a:ea typeface="PMingLiU"/>
                          <a:cs typeface="Times New Roman"/>
                        </a:rPr>
                        <a:t>STUDENT 1</a:t>
                      </a:r>
                      <a:endParaRPr lang="en-US" sz="2400" dirty="0">
                        <a:latin typeface="Calibri"/>
                        <a:ea typeface="PMingLiU"/>
                        <a:cs typeface="Times New Roman"/>
                      </a:endParaRPr>
                    </a:p>
                  </a:txBody>
                  <a:tcPr marL="68580" marR="68580" marT="0" marB="0"/>
                </a:tc>
                <a:tc>
                  <a:txBody>
                    <a:bodyPr/>
                    <a:lstStyle/>
                    <a:p>
                      <a:pPr marL="0" marR="0">
                        <a:spcBef>
                          <a:spcPts val="0"/>
                        </a:spcBef>
                        <a:spcAft>
                          <a:spcPts val="0"/>
                        </a:spcAft>
                        <a:tabLst>
                          <a:tab pos="4867275" algn="l"/>
                        </a:tabLst>
                      </a:pPr>
                      <a:r>
                        <a:rPr lang="en-US" sz="2400" dirty="0">
                          <a:latin typeface="Calibri"/>
                          <a:ea typeface="PMingLiU"/>
                          <a:cs typeface="Times New Roman"/>
                        </a:rPr>
                        <a:t>“Give me your hand”</a:t>
                      </a:r>
                    </a:p>
                  </a:txBody>
                  <a:tcPr marL="68580" marR="68580" marT="0" marB="0"/>
                </a:tc>
                <a:tc>
                  <a:txBody>
                    <a:bodyPr/>
                    <a:lstStyle/>
                    <a:p>
                      <a:pPr marL="0" marR="0">
                        <a:spcBef>
                          <a:spcPts val="0"/>
                        </a:spcBef>
                        <a:spcAft>
                          <a:spcPts val="0"/>
                        </a:spcAft>
                        <a:tabLst>
                          <a:tab pos="4867275" algn="l"/>
                        </a:tabLst>
                      </a:pPr>
                      <a:r>
                        <a:rPr lang="en-US" sz="2400" dirty="0">
                          <a:latin typeface="Calibri"/>
                          <a:ea typeface="PMingLiU"/>
                          <a:cs typeface="Times New Roman"/>
                        </a:rPr>
                        <a:t>She said</a:t>
                      </a:r>
                    </a:p>
                  </a:txBody>
                  <a:tcPr marL="68580" marR="68580" marT="0" marB="0"/>
                </a:tc>
                <a:tc>
                  <a:txBody>
                    <a:bodyPr/>
                    <a:lstStyle/>
                    <a:p>
                      <a:pPr marL="0" marR="0">
                        <a:spcBef>
                          <a:spcPts val="0"/>
                        </a:spcBef>
                        <a:spcAft>
                          <a:spcPts val="0"/>
                        </a:spcAft>
                        <a:tabLst>
                          <a:tab pos="4867275" algn="l"/>
                        </a:tabLst>
                      </a:pPr>
                      <a:r>
                        <a:rPr lang="en-US" sz="2400" dirty="0">
                          <a:latin typeface="Calibri"/>
                          <a:ea typeface="PMingLiU"/>
                          <a:cs typeface="Times New Roman"/>
                        </a:rPr>
                        <a:t>Kindly</a:t>
                      </a:r>
                    </a:p>
                  </a:txBody>
                  <a:tcPr marL="68580" marR="68580" marT="0" marB="0"/>
                </a:tc>
              </a:tr>
              <a:tr h="853440">
                <a:tc>
                  <a:txBody>
                    <a:bodyPr/>
                    <a:lstStyle/>
                    <a:p>
                      <a:pPr marL="0" marR="0">
                        <a:spcBef>
                          <a:spcPts val="0"/>
                        </a:spcBef>
                        <a:spcAft>
                          <a:spcPts val="0"/>
                        </a:spcAft>
                        <a:tabLst>
                          <a:tab pos="4867275" algn="l"/>
                        </a:tabLst>
                      </a:pPr>
                      <a:r>
                        <a:rPr lang="en-US" sz="2400" dirty="0" smtClean="0">
                          <a:latin typeface="Calibri"/>
                          <a:ea typeface="PMingLiU"/>
                          <a:cs typeface="Times New Roman"/>
                        </a:rPr>
                        <a:t>STUDENT 2</a:t>
                      </a:r>
                      <a:endParaRPr lang="en-US" sz="2400" dirty="0">
                        <a:latin typeface="Calibri"/>
                        <a:ea typeface="PMingLiU"/>
                        <a:cs typeface="Times New Roman"/>
                      </a:endParaRPr>
                    </a:p>
                  </a:txBody>
                  <a:tcPr marL="68580" marR="68580" marT="0" marB="0"/>
                </a:tc>
                <a:tc>
                  <a:txBody>
                    <a:bodyPr/>
                    <a:lstStyle/>
                    <a:p>
                      <a:pPr marL="0" marR="0">
                        <a:spcBef>
                          <a:spcPts val="0"/>
                        </a:spcBef>
                        <a:spcAft>
                          <a:spcPts val="0"/>
                        </a:spcAft>
                        <a:tabLst>
                          <a:tab pos="4867275" algn="l"/>
                        </a:tabLst>
                      </a:pPr>
                      <a:r>
                        <a:rPr lang="en-US" sz="2400" dirty="0">
                          <a:latin typeface="Calibri"/>
                          <a:ea typeface="PMingLiU"/>
                          <a:cs typeface="Times New Roman"/>
                        </a:rPr>
                        <a:t>“Give me your hand”</a:t>
                      </a:r>
                    </a:p>
                  </a:txBody>
                  <a:tcPr marL="68580" marR="68580" marT="0" marB="0"/>
                </a:tc>
                <a:tc>
                  <a:txBody>
                    <a:bodyPr/>
                    <a:lstStyle/>
                    <a:p>
                      <a:pPr marL="0" marR="0">
                        <a:spcBef>
                          <a:spcPts val="0"/>
                        </a:spcBef>
                        <a:spcAft>
                          <a:spcPts val="0"/>
                        </a:spcAft>
                        <a:tabLst>
                          <a:tab pos="4867275" algn="l"/>
                        </a:tabLst>
                      </a:pPr>
                      <a:r>
                        <a:rPr lang="en-US" sz="2400" dirty="0">
                          <a:latin typeface="Calibri"/>
                          <a:ea typeface="PMingLiU"/>
                          <a:cs typeface="Times New Roman"/>
                        </a:rPr>
                        <a:t>He said</a:t>
                      </a:r>
                    </a:p>
                  </a:txBody>
                  <a:tcPr marL="68580" marR="68580" marT="0" marB="0"/>
                </a:tc>
                <a:tc>
                  <a:txBody>
                    <a:bodyPr/>
                    <a:lstStyle/>
                    <a:p>
                      <a:pPr marL="0" marR="0">
                        <a:spcBef>
                          <a:spcPts val="0"/>
                        </a:spcBef>
                        <a:spcAft>
                          <a:spcPts val="0"/>
                        </a:spcAft>
                        <a:tabLst>
                          <a:tab pos="4867275" algn="l"/>
                        </a:tabLst>
                      </a:pPr>
                      <a:r>
                        <a:rPr lang="en-US" sz="2400">
                          <a:latin typeface="Calibri"/>
                          <a:ea typeface="PMingLiU"/>
                          <a:cs typeface="Times New Roman"/>
                        </a:rPr>
                        <a:t>Roughly</a:t>
                      </a:r>
                    </a:p>
                  </a:txBody>
                  <a:tcPr marL="68580" marR="68580" marT="0" marB="0"/>
                </a:tc>
              </a:tr>
              <a:tr h="853440">
                <a:tc>
                  <a:txBody>
                    <a:bodyPr/>
                    <a:lstStyle/>
                    <a:p>
                      <a:pPr marL="0" marR="0">
                        <a:spcBef>
                          <a:spcPts val="0"/>
                        </a:spcBef>
                        <a:spcAft>
                          <a:spcPts val="0"/>
                        </a:spcAft>
                        <a:tabLst>
                          <a:tab pos="4867275" algn="l"/>
                        </a:tabLst>
                      </a:pPr>
                      <a:r>
                        <a:rPr lang="en-US" sz="2400" dirty="0" smtClean="0">
                          <a:latin typeface="Calibri"/>
                          <a:ea typeface="PMingLiU"/>
                          <a:cs typeface="Times New Roman"/>
                        </a:rPr>
                        <a:t>STUDENT 3</a:t>
                      </a:r>
                      <a:endParaRPr lang="en-US" sz="2400" dirty="0">
                        <a:latin typeface="Calibri"/>
                        <a:ea typeface="PMingLiU"/>
                        <a:cs typeface="Times New Roman"/>
                      </a:endParaRPr>
                    </a:p>
                  </a:txBody>
                  <a:tcPr marL="68580" marR="68580" marT="0" marB="0"/>
                </a:tc>
                <a:tc>
                  <a:txBody>
                    <a:bodyPr/>
                    <a:lstStyle/>
                    <a:p>
                      <a:pPr marL="0" marR="0">
                        <a:spcBef>
                          <a:spcPts val="0"/>
                        </a:spcBef>
                        <a:spcAft>
                          <a:spcPts val="0"/>
                        </a:spcAft>
                        <a:tabLst>
                          <a:tab pos="4867275" algn="l"/>
                        </a:tabLst>
                      </a:pPr>
                      <a:r>
                        <a:rPr lang="en-US" sz="2400">
                          <a:latin typeface="Calibri"/>
                          <a:ea typeface="PMingLiU"/>
                          <a:cs typeface="Times New Roman"/>
                        </a:rPr>
                        <a:t>“Give me your hand”</a:t>
                      </a:r>
                    </a:p>
                  </a:txBody>
                  <a:tcPr marL="68580" marR="68580" marT="0" marB="0"/>
                </a:tc>
                <a:tc>
                  <a:txBody>
                    <a:bodyPr/>
                    <a:lstStyle/>
                    <a:p>
                      <a:pPr marL="0" marR="0">
                        <a:spcBef>
                          <a:spcPts val="0"/>
                        </a:spcBef>
                        <a:spcAft>
                          <a:spcPts val="0"/>
                        </a:spcAft>
                        <a:tabLst>
                          <a:tab pos="4867275" algn="l"/>
                        </a:tabLst>
                      </a:pPr>
                      <a:r>
                        <a:rPr lang="en-US" sz="2400" dirty="0">
                          <a:latin typeface="Calibri"/>
                          <a:ea typeface="PMingLiU"/>
                          <a:cs typeface="Times New Roman"/>
                        </a:rPr>
                        <a:t>She said</a:t>
                      </a:r>
                    </a:p>
                  </a:txBody>
                  <a:tcPr marL="68580" marR="68580" marT="0" marB="0"/>
                </a:tc>
                <a:tc>
                  <a:txBody>
                    <a:bodyPr/>
                    <a:lstStyle/>
                    <a:p>
                      <a:pPr marL="0" marR="0">
                        <a:spcBef>
                          <a:spcPts val="0"/>
                        </a:spcBef>
                        <a:spcAft>
                          <a:spcPts val="0"/>
                        </a:spcAft>
                        <a:tabLst>
                          <a:tab pos="4867275" algn="l"/>
                        </a:tabLst>
                      </a:pPr>
                      <a:r>
                        <a:rPr lang="en-US" sz="2400">
                          <a:latin typeface="Calibri"/>
                          <a:ea typeface="PMingLiU"/>
                          <a:cs typeface="Times New Roman"/>
                        </a:rPr>
                        <a:t>Impatiently</a:t>
                      </a:r>
                    </a:p>
                  </a:txBody>
                  <a:tcPr marL="68580" marR="68580" marT="0" marB="0"/>
                </a:tc>
              </a:tr>
              <a:tr h="853440">
                <a:tc>
                  <a:txBody>
                    <a:bodyPr/>
                    <a:lstStyle/>
                    <a:p>
                      <a:pPr marL="0" marR="0">
                        <a:spcBef>
                          <a:spcPts val="0"/>
                        </a:spcBef>
                        <a:spcAft>
                          <a:spcPts val="0"/>
                        </a:spcAft>
                        <a:tabLst>
                          <a:tab pos="4867275" algn="l"/>
                        </a:tabLst>
                      </a:pPr>
                      <a:r>
                        <a:rPr lang="en-US" sz="2400" dirty="0" smtClean="0">
                          <a:latin typeface="Calibri"/>
                          <a:ea typeface="PMingLiU"/>
                          <a:cs typeface="Times New Roman"/>
                        </a:rPr>
                        <a:t>STUDENT 4</a:t>
                      </a:r>
                      <a:endParaRPr lang="en-US" sz="2400" dirty="0">
                        <a:latin typeface="Calibri"/>
                        <a:ea typeface="PMingLiU"/>
                        <a:cs typeface="Times New Roman"/>
                      </a:endParaRPr>
                    </a:p>
                  </a:txBody>
                  <a:tcPr marL="68580" marR="68580" marT="0" marB="0"/>
                </a:tc>
                <a:tc>
                  <a:txBody>
                    <a:bodyPr/>
                    <a:lstStyle/>
                    <a:p>
                      <a:pPr marL="0" marR="0">
                        <a:spcBef>
                          <a:spcPts val="0"/>
                        </a:spcBef>
                        <a:spcAft>
                          <a:spcPts val="0"/>
                        </a:spcAft>
                        <a:tabLst>
                          <a:tab pos="4867275" algn="l"/>
                        </a:tabLst>
                      </a:pPr>
                      <a:r>
                        <a:rPr lang="en-US" sz="2400">
                          <a:latin typeface="Calibri"/>
                          <a:ea typeface="PMingLiU"/>
                          <a:cs typeface="Times New Roman"/>
                        </a:rPr>
                        <a:t>“Give me your hand”</a:t>
                      </a:r>
                    </a:p>
                  </a:txBody>
                  <a:tcPr marL="68580" marR="68580" marT="0" marB="0"/>
                </a:tc>
                <a:tc>
                  <a:txBody>
                    <a:bodyPr/>
                    <a:lstStyle/>
                    <a:p>
                      <a:pPr marL="0" marR="0">
                        <a:spcBef>
                          <a:spcPts val="0"/>
                        </a:spcBef>
                        <a:spcAft>
                          <a:spcPts val="0"/>
                        </a:spcAft>
                        <a:tabLst>
                          <a:tab pos="4867275" algn="l"/>
                        </a:tabLst>
                      </a:pPr>
                      <a:r>
                        <a:rPr lang="en-US" sz="2400" dirty="0">
                          <a:latin typeface="Calibri"/>
                          <a:ea typeface="PMingLiU"/>
                          <a:cs typeface="Times New Roman"/>
                        </a:rPr>
                        <a:t>She said</a:t>
                      </a:r>
                    </a:p>
                  </a:txBody>
                  <a:tcPr marL="68580" marR="68580" marT="0" marB="0"/>
                </a:tc>
                <a:tc>
                  <a:txBody>
                    <a:bodyPr/>
                    <a:lstStyle/>
                    <a:p>
                      <a:pPr marL="0" marR="0">
                        <a:spcBef>
                          <a:spcPts val="0"/>
                        </a:spcBef>
                        <a:spcAft>
                          <a:spcPts val="0"/>
                        </a:spcAft>
                        <a:tabLst>
                          <a:tab pos="4867275" algn="l"/>
                        </a:tabLst>
                      </a:pPr>
                      <a:r>
                        <a:rPr lang="en-US" sz="2400" dirty="0">
                          <a:latin typeface="Calibri"/>
                          <a:ea typeface="PMingLiU"/>
                          <a:cs typeface="Times New Roman"/>
                        </a:rPr>
                        <a:t>Softly but firmly</a:t>
                      </a:r>
                    </a:p>
                  </a:txBody>
                  <a:tcPr marL="68580" marR="68580" marT="0" marB="0"/>
                </a:tc>
              </a:tr>
              <a:tr h="853440">
                <a:tc>
                  <a:txBody>
                    <a:bodyPr/>
                    <a:lstStyle/>
                    <a:p>
                      <a:endParaRPr lang="en-US" sz="2400" dirty="0"/>
                    </a:p>
                  </a:txBody>
                  <a:tcPr/>
                </a:tc>
                <a:tc>
                  <a:txBody>
                    <a:bodyPr/>
                    <a:lstStyle/>
                    <a:p>
                      <a:endParaRPr lang="en-US" sz="2400"/>
                    </a:p>
                  </a:txBody>
                  <a:tcPr/>
                </a:tc>
                <a:tc>
                  <a:txBody>
                    <a:bodyPr/>
                    <a:lstStyle/>
                    <a:p>
                      <a:endParaRPr lang="en-US" sz="2400"/>
                    </a:p>
                  </a:txBody>
                  <a:tcPr/>
                </a:tc>
                <a:tc>
                  <a:txBody>
                    <a:bodyPr/>
                    <a:lstStyle/>
                    <a:p>
                      <a:endParaRPr lang="en-US" sz="2400" dirty="0"/>
                    </a:p>
                  </a:txBody>
                  <a:tcPr/>
                </a:tc>
              </a:tr>
            </a:tbl>
          </a:graphicData>
        </a:graphic>
      </p:graphicFrame>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accent1"/>
            </a:solidFill>
          </a:ln>
        </p:spPr>
        <p:txBody>
          <a:bodyPr>
            <a:normAutofit fontScale="90000"/>
          </a:bodyPr>
          <a:lstStyle/>
          <a:p>
            <a:r>
              <a:rPr lang="en-US" dirty="0" smtClean="0"/>
              <a:t>You can combine this exercise with verb substitution</a:t>
            </a:r>
            <a:endParaRPr lang="en-US" dirty="0"/>
          </a:p>
        </p:txBody>
      </p:sp>
      <p:graphicFrame>
        <p:nvGraphicFramePr>
          <p:cNvPr id="4" name="Content Placeholder 3"/>
          <p:cNvGraphicFramePr>
            <a:graphicFrameLocks noGrp="1"/>
          </p:cNvGraphicFramePr>
          <p:nvPr>
            <p:ph idx="1"/>
          </p:nvPr>
        </p:nvGraphicFramePr>
        <p:xfrm>
          <a:off x="457200" y="1600200"/>
          <a:ext cx="8229600" cy="4861560"/>
        </p:xfrm>
        <a:graphic>
          <a:graphicData uri="http://schemas.openxmlformats.org/drawingml/2006/table">
            <a:tbl>
              <a:tblPr firstRow="1" bandRow="1">
                <a:tableStyleId>{5C22544A-7EE6-4342-B048-85BDC9FD1C3A}</a:tableStyleId>
              </a:tblPr>
              <a:tblGrid>
                <a:gridCol w="2057400"/>
                <a:gridCol w="2057400"/>
                <a:gridCol w="2057400"/>
                <a:gridCol w="2057400"/>
              </a:tblGrid>
              <a:tr h="723900">
                <a:tc>
                  <a:txBody>
                    <a:bodyPr/>
                    <a:lstStyle/>
                    <a:p>
                      <a:pPr marL="0" marR="0">
                        <a:spcBef>
                          <a:spcPts val="0"/>
                        </a:spcBef>
                        <a:spcAft>
                          <a:spcPts val="0"/>
                        </a:spcAft>
                        <a:tabLst>
                          <a:tab pos="4867275" algn="l"/>
                        </a:tabLst>
                      </a:pPr>
                      <a:r>
                        <a:rPr lang="en-US" sz="2800" dirty="0" smtClean="0">
                          <a:latin typeface="Calibri"/>
                          <a:ea typeface="PMingLiU"/>
                          <a:cs typeface="Times New Roman"/>
                        </a:rPr>
                        <a:t>STUDENT 1</a:t>
                      </a:r>
                      <a:endParaRPr lang="en-US" sz="2800" dirty="0">
                        <a:latin typeface="Calibri"/>
                        <a:ea typeface="PMingLiU"/>
                        <a:cs typeface="Times New Roman"/>
                      </a:endParaRPr>
                    </a:p>
                  </a:txBody>
                  <a:tcPr marL="68580" marR="68580" marT="0" marB="0"/>
                </a:tc>
                <a:tc>
                  <a:txBody>
                    <a:bodyPr/>
                    <a:lstStyle/>
                    <a:p>
                      <a:pPr marL="0" marR="0">
                        <a:spcBef>
                          <a:spcPts val="0"/>
                        </a:spcBef>
                        <a:spcAft>
                          <a:spcPts val="0"/>
                        </a:spcAft>
                        <a:tabLst>
                          <a:tab pos="4867275" algn="l"/>
                        </a:tabLst>
                      </a:pPr>
                      <a:r>
                        <a:rPr lang="en-US" sz="2800" dirty="0">
                          <a:latin typeface="Calibri"/>
                          <a:ea typeface="PMingLiU"/>
                          <a:cs typeface="Times New Roman"/>
                        </a:rPr>
                        <a:t>“Give me your hand”</a:t>
                      </a:r>
                    </a:p>
                  </a:txBody>
                  <a:tcPr marL="68580" marR="68580" marT="0" marB="0"/>
                </a:tc>
                <a:tc>
                  <a:txBody>
                    <a:bodyPr/>
                    <a:lstStyle/>
                    <a:p>
                      <a:pPr marL="0" marR="0">
                        <a:spcBef>
                          <a:spcPts val="0"/>
                        </a:spcBef>
                        <a:spcAft>
                          <a:spcPts val="0"/>
                        </a:spcAft>
                        <a:tabLst>
                          <a:tab pos="4867275" algn="l"/>
                        </a:tabLst>
                      </a:pPr>
                      <a:r>
                        <a:rPr lang="en-US" sz="2800">
                          <a:latin typeface="Calibri"/>
                          <a:ea typeface="PMingLiU"/>
                          <a:cs typeface="Times New Roman"/>
                        </a:rPr>
                        <a:t>She said</a:t>
                      </a:r>
                    </a:p>
                  </a:txBody>
                  <a:tcPr marL="68580" marR="68580" marT="0" marB="0"/>
                </a:tc>
                <a:tc>
                  <a:txBody>
                    <a:bodyPr/>
                    <a:lstStyle/>
                    <a:p>
                      <a:pPr marL="0" marR="0">
                        <a:spcBef>
                          <a:spcPts val="0"/>
                        </a:spcBef>
                        <a:spcAft>
                          <a:spcPts val="0"/>
                        </a:spcAft>
                        <a:tabLst>
                          <a:tab pos="4867275" algn="l"/>
                        </a:tabLst>
                      </a:pPr>
                      <a:r>
                        <a:rPr lang="en-US" sz="2800">
                          <a:latin typeface="Calibri"/>
                          <a:ea typeface="PMingLiU"/>
                          <a:cs typeface="Times New Roman"/>
                        </a:rPr>
                        <a:t>Kindly</a:t>
                      </a:r>
                    </a:p>
                  </a:txBody>
                  <a:tcPr marL="68580" marR="68580" marT="0" marB="0"/>
                </a:tc>
              </a:tr>
              <a:tr h="723900">
                <a:tc>
                  <a:txBody>
                    <a:bodyPr/>
                    <a:lstStyle/>
                    <a:p>
                      <a:pPr marL="0" marR="0">
                        <a:spcBef>
                          <a:spcPts val="0"/>
                        </a:spcBef>
                        <a:spcAft>
                          <a:spcPts val="0"/>
                        </a:spcAft>
                        <a:tabLst>
                          <a:tab pos="4867275" algn="l"/>
                        </a:tabLst>
                      </a:pPr>
                      <a:r>
                        <a:rPr lang="en-US" sz="2800" dirty="0" smtClean="0">
                          <a:latin typeface="Calibri"/>
                          <a:ea typeface="PMingLiU"/>
                          <a:cs typeface="Times New Roman"/>
                        </a:rPr>
                        <a:t>STUDENT 2</a:t>
                      </a:r>
                      <a:endParaRPr lang="en-US" sz="2800" dirty="0">
                        <a:latin typeface="Calibri"/>
                        <a:ea typeface="PMingLiU"/>
                        <a:cs typeface="Times New Roman"/>
                      </a:endParaRPr>
                    </a:p>
                  </a:txBody>
                  <a:tcPr marL="68580" marR="68580" marT="0" marB="0"/>
                </a:tc>
                <a:tc>
                  <a:txBody>
                    <a:bodyPr/>
                    <a:lstStyle/>
                    <a:p>
                      <a:pPr marL="0" marR="0">
                        <a:spcBef>
                          <a:spcPts val="0"/>
                        </a:spcBef>
                        <a:spcAft>
                          <a:spcPts val="0"/>
                        </a:spcAft>
                        <a:tabLst>
                          <a:tab pos="4867275" algn="l"/>
                        </a:tabLst>
                      </a:pPr>
                      <a:r>
                        <a:rPr lang="en-US" sz="2800">
                          <a:latin typeface="Calibri"/>
                          <a:ea typeface="PMingLiU"/>
                          <a:cs typeface="Times New Roman"/>
                        </a:rPr>
                        <a:t>“Give me your hand”</a:t>
                      </a:r>
                    </a:p>
                  </a:txBody>
                  <a:tcPr marL="68580" marR="68580" marT="0" marB="0"/>
                </a:tc>
                <a:tc>
                  <a:txBody>
                    <a:bodyPr/>
                    <a:lstStyle/>
                    <a:p>
                      <a:pPr marL="0" marR="0">
                        <a:spcBef>
                          <a:spcPts val="0"/>
                        </a:spcBef>
                        <a:spcAft>
                          <a:spcPts val="0"/>
                        </a:spcAft>
                        <a:tabLst>
                          <a:tab pos="4867275" algn="l"/>
                        </a:tabLst>
                      </a:pPr>
                      <a:r>
                        <a:rPr lang="en-US" sz="2800">
                          <a:latin typeface="Calibri"/>
                          <a:ea typeface="PMingLiU"/>
                          <a:cs typeface="Times New Roman"/>
                        </a:rPr>
                        <a:t>He shouted</a:t>
                      </a:r>
                    </a:p>
                  </a:txBody>
                  <a:tcPr marL="68580" marR="68580" marT="0" marB="0"/>
                </a:tc>
                <a:tc>
                  <a:txBody>
                    <a:bodyPr/>
                    <a:lstStyle/>
                    <a:p>
                      <a:pPr marL="0" marR="0">
                        <a:spcBef>
                          <a:spcPts val="0"/>
                        </a:spcBef>
                        <a:spcAft>
                          <a:spcPts val="0"/>
                        </a:spcAft>
                        <a:tabLst>
                          <a:tab pos="4867275" algn="l"/>
                        </a:tabLst>
                      </a:pPr>
                      <a:r>
                        <a:rPr lang="en-US" sz="2800">
                          <a:latin typeface="Calibri"/>
                          <a:ea typeface="PMingLiU"/>
                          <a:cs typeface="Times New Roman"/>
                        </a:rPr>
                        <a:t>Roughly</a:t>
                      </a:r>
                    </a:p>
                  </a:txBody>
                  <a:tcPr marL="68580" marR="68580" marT="0" marB="0"/>
                </a:tc>
              </a:tr>
              <a:tr h="723900">
                <a:tc>
                  <a:txBody>
                    <a:bodyPr/>
                    <a:lstStyle/>
                    <a:p>
                      <a:pPr marL="0" marR="0">
                        <a:spcBef>
                          <a:spcPts val="0"/>
                        </a:spcBef>
                        <a:spcAft>
                          <a:spcPts val="0"/>
                        </a:spcAft>
                        <a:tabLst>
                          <a:tab pos="4867275" algn="l"/>
                        </a:tabLst>
                      </a:pPr>
                      <a:r>
                        <a:rPr lang="en-US" sz="2800" dirty="0" smtClean="0">
                          <a:latin typeface="Calibri"/>
                          <a:ea typeface="PMingLiU"/>
                          <a:cs typeface="Times New Roman"/>
                        </a:rPr>
                        <a:t>STUDENT 3</a:t>
                      </a:r>
                      <a:endParaRPr lang="en-US" sz="2800" dirty="0">
                        <a:latin typeface="Calibri"/>
                        <a:ea typeface="PMingLiU"/>
                        <a:cs typeface="Times New Roman"/>
                      </a:endParaRPr>
                    </a:p>
                  </a:txBody>
                  <a:tcPr marL="68580" marR="68580" marT="0" marB="0"/>
                </a:tc>
                <a:tc>
                  <a:txBody>
                    <a:bodyPr/>
                    <a:lstStyle/>
                    <a:p>
                      <a:pPr marL="0" marR="0">
                        <a:spcBef>
                          <a:spcPts val="0"/>
                        </a:spcBef>
                        <a:spcAft>
                          <a:spcPts val="0"/>
                        </a:spcAft>
                        <a:tabLst>
                          <a:tab pos="4867275" algn="l"/>
                        </a:tabLst>
                      </a:pPr>
                      <a:r>
                        <a:rPr lang="en-US" sz="2800">
                          <a:latin typeface="Calibri"/>
                          <a:ea typeface="PMingLiU"/>
                          <a:cs typeface="Times New Roman"/>
                        </a:rPr>
                        <a:t>“Give me your hand”</a:t>
                      </a:r>
                    </a:p>
                  </a:txBody>
                  <a:tcPr marL="68580" marR="68580" marT="0" marB="0"/>
                </a:tc>
                <a:tc>
                  <a:txBody>
                    <a:bodyPr/>
                    <a:lstStyle/>
                    <a:p>
                      <a:pPr marL="0" marR="0">
                        <a:spcBef>
                          <a:spcPts val="0"/>
                        </a:spcBef>
                        <a:spcAft>
                          <a:spcPts val="0"/>
                        </a:spcAft>
                        <a:tabLst>
                          <a:tab pos="4867275" algn="l"/>
                        </a:tabLst>
                      </a:pPr>
                      <a:r>
                        <a:rPr lang="en-US" sz="2800">
                          <a:latin typeface="Calibri"/>
                          <a:ea typeface="PMingLiU"/>
                          <a:cs typeface="Times New Roman"/>
                        </a:rPr>
                        <a:t>She grunted</a:t>
                      </a:r>
                    </a:p>
                  </a:txBody>
                  <a:tcPr marL="68580" marR="68580" marT="0" marB="0"/>
                </a:tc>
                <a:tc>
                  <a:txBody>
                    <a:bodyPr/>
                    <a:lstStyle/>
                    <a:p>
                      <a:pPr marL="0" marR="0">
                        <a:spcBef>
                          <a:spcPts val="0"/>
                        </a:spcBef>
                        <a:spcAft>
                          <a:spcPts val="0"/>
                        </a:spcAft>
                        <a:tabLst>
                          <a:tab pos="4867275" algn="l"/>
                        </a:tabLst>
                      </a:pPr>
                      <a:r>
                        <a:rPr lang="en-US" sz="2800">
                          <a:latin typeface="Calibri"/>
                          <a:ea typeface="PMingLiU"/>
                          <a:cs typeface="Times New Roman"/>
                        </a:rPr>
                        <a:t>Impatiently</a:t>
                      </a:r>
                    </a:p>
                  </a:txBody>
                  <a:tcPr marL="68580" marR="68580" marT="0" marB="0"/>
                </a:tc>
              </a:tr>
              <a:tr h="723900">
                <a:tc>
                  <a:txBody>
                    <a:bodyPr/>
                    <a:lstStyle/>
                    <a:p>
                      <a:pPr marL="0" marR="0">
                        <a:spcBef>
                          <a:spcPts val="0"/>
                        </a:spcBef>
                        <a:spcAft>
                          <a:spcPts val="0"/>
                        </a:spcAft>
                        <a:tabLst>
                          <a:tab pos="4867275" algn="l"/>
                        </a:tabLst>
                      </a:pPr>
                      <a:r>
                        <a:rPr lang="en-US" sz="2800" dirty="0" smtClean="0">
                          <a:latin typeface="Calibri"/>
                          <a:ea typeface="PMingLiU"/>
                          <a:cs typeface="Times New Roman"/>
                        </a:rPr>
                        <a:t>STUDENT 4</a:t>
                      </a:r>
                      <a:endParaRPr lang="en-US" sz="2800" dirty="0">
                        <a:latin typeface="Calibri"/>
                        <a:ea typeface="PMingLiU"/>
                        <a:cs typeface="Times New Roman"/>
                      </a:endParaRPr>
                    </a:p>
                  </a:txBody>
                  <a:tcPr marL="68580" marR="68580" marT="0" marB="0"/>
                </a:tc>
                <a:tc>
                  <a:txBody>
                    <a:bodyPr/>
                    <a:lstStyle/>
                    <a:p>
                      <a:pPr marL="0" marR="0">
                        <a:spcBef>
                          <a:spcPts val="0"/>
                        </a:spcBef>
                        <a:spcAft>
                          <a:spcPts val="0"/>
                        </a:spcAft>
                        <a:tabLst>
                          <a:tab pos="4867275" algn="l"/>
                        </a:tabLst>
                      </a:pPr>
                      <a:r>
                        <a:rPr lang="en-US" sz="2800">
                          <a:latin typeface="Calibri"/>
                          <a:ea typeface="PMingLiU"/>
                          <a:cs typeface="Times New Roman"/>
                        </a:rPr>
                        <a:t>“Give me your hand”</a:t>
                      </a:r>
                    </a:p>
                  </a:txBody>
                  <a:tcPr marL="68580" marR="68580" marT="0" marB="0"/>
                </a:tc>
                <a:tc>
                  <a:txBody>
                    <a:bodyPr/>
                    <a:lstStyle/>
                    <a:p>
                      <a:pPr marL="0" marR="0">
                        <a:spcBef>
                          <a:spcPts val="0"/>
                        </a:spcBef>
                        <a:spcAft>
                          <a:spcPts val="0"/>
                        </a:spcAft>
                        <a:tabLst>
                          <a:tab pos="4867275" algn="l"/>
                        </a:tabLst>
                      </a:pPr>
                      <a:r>
                        <a:rPr lang="en-US" sz="2800">
                          <a:latin typeface="Calibri"/>
                          <a:ea typeface="PMingLiU"/>
                          <a:cs typeface="Times New Roman"/>
                        </a:rPr>
                        <a:t>She whispered</a:t>
                      </a:r>
                    </a:p>
                  </a:txBody>
                  <a:tcPr marL="68580" marR="68580" marT="0" marB="0"/>
                </a:tc>
                <a:tc>
                  <a:txBody>
                    <a:bodyPr/>
                    <a:lstStyle/>
                    <a:p>
                      <a:pPr marL="0" marR="0">
                        <a:spcBef>
                          <a:spcPts val="0"/>
                        </a:spcBef>
                        <a:spcAft>
                          <a:spcPts val="0"/>
                        </a:spcAft>
                        <a:tabLst>
                          <a:tab pos="4867275" algn="l"/>
                        </a:tabLst>
                      </a:pPr>
                      <a:r>
                        <a:rPr lang="en-US" sz="2800" dirty="0">
                          <a:latin typeface="Calibri"/>
                          <a:ea typeface="PMingLiU"/>
                          <a:cs typeface="Times New Roman"/>
                        </a:rPr>
                        <a:t>Softly but firmly</a:t>
                      </a:r>
                    </a:p>
                  </a:txBody>
                  <a:tcPr marL="68580" marR="68580" marT="0" marB="0"/>
                </a:tc>
              </a:tr>
              <a:tr h="723900">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r>
              <a:tr h="723900">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tr>
            </a:tbl>
          </a:graphicData>
        </a:graphic>
      </p:graphicFrame>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solidFill>
        </p:spPr>
        <p:txBody>
          <a:bodyPr>
            <a:normAutofit fontScale="90000"/>
          </a:bodyPr>
          <a:lstStyle/>
          <a:p>
            <a:pPr lvl="0"/>
            <a:r>
              <a:rPr lang="en-US" dirty="0" smtClean="0"/>
              <a:t>Characters and nouns</a:t>
            </a:r>
            <a:br>
              <a:rPr lang="en-US" dirty="0" smtClean="0"/>
            </a:br>
            <a:endParaRPr lang="en-US"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Provide a worksheet that contains nouns that could describe 2 of the different characters in the text</a:t>
            </a:r>
          </a:p>
          <a:p>
            <a:pPr marL="514350" indent="-514350">
              <a:buFont typeface="+mj-lt"/>
              <a:buAutoNum type="arabicPeriod"/>
            </a:pPr>
            <a:r>
              <a:rPr lang="en-US" dirty="0" smtClean="0"/>
              <a:t>get students to pick those that best fit them</a:t>
            </a:r>
          </a:p>
          <a:p>
            <a:endParaRPr lang="en-US"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868362"/>
          </a:xfrm>
          <a:ln>
            <a:solidFill>
              <a:schemeClr val="accent1"/>
            </a:solidFill>
          </a:ln>
        </p:spPr>
        <p:txBody>
          <a:bodyPr/>
          <a:lstStyle/>
          <a:p>
            <a:r>
              <a:rPr lang="en-US" dirty="0" smtClean="0"/>
              <a:t>Characters and nouns</a:t>
            </a:r>
            <a:endParaRPr lang="en-US" dirty="0"/>
          </a:p>
        </p:txBody>
      </p:sp>
      <p:sp>
        <p:nvSpPr>
          <p:cNvPr id="5" name="Text Placeholder 4"/>
          <p:cNvSpPr>
            <a:spLocks noGrp="1"/>
          </p:cNvSpPr>
          <p:nvPr>
            <p:ph type="body" idx="1"/>
          </p:nvPr>
        </p:nvSpPr>
        <p:spPr>
          <a:xfrm>
            <a:off x="457200" y="1535113"/>
            <a:ext cx="2667000" cy="639762"/>
          </a:xfrm>
        </p:spPr>
        <p:txBody>
          <a:bodyPr/>
          <a:lstStyle/>
          <a:p>
            <a:r>
              <a:rPr lang="en-US" dirty="0" smtClean="0"/>
              <a:t>wolf</a:t>
            </a:r>
            <a:endParaRPr lang="en-US" dirty="0"/>
          </a:p>
        </p:txBody>
      </p:sp>
      <p:sp>
        <p:nvSpPr>
          <p:cNvPr id="6" name="Content Placeholder 5"/>
          <p:cNvSpPr>
            <a:spLocks noGrp="1"/>
          </p:cNvSpPr>
          <p:nvPr>
            <p:ph sz="half" idx="2"/>
          </p:nvPr>
        </p:nvSpPr>
        <p:spPr>
          <a:xfrm>
            <a:off x="457200" y="2209800"/>
            <a:ext cx="2667000" cy="3875088"/>
          </a:xfrm>
        </p:spPr>
        <p:txBody>
          <a:bodyPr>
            <a:normAutofit/>
          </a:bodyPr>
          <a:lstStyle/>
          <a:p>
            <a:pPr>
              <a:buNone/>
            </a:pPr>
            <a:r>
              <a:rPr lang="en-US" dirty="0" smtClean="0"/>
              <a:t>............................................................................................................................................................................................................................................................................................</a:t>
            </a:r>
          </a:p>
        </p:txBody>
      </p:sp>
      <p:sp>
        <p:nvSpPr>
          <p:cNvPr id="7" name="Text Placeholder 6"/>
          <p:cNvSpPr>
            <a:spLocks noGrp="1"/>
          </p:cNvSpPr>
          <p:nvPr>
            <p:ph type="body" sz="quarter" idx="3"/>
          </p:nvPr>
        </p:nvSpPr>
        <p:spPr>
          <a:xfrm>
            <a:off x="6248400" y="1535113"/>
            <a:ext cx="2438400" cy="639762"/>
          </a:xfrm>
        </p:spPr>
        <p:txBody>
          <a:bodyPr/>
          <a:lstStyle/>
          <a:p>
            <a:r>
              <a:rPr lang="en-US" dirty="0" smtClean="0"/>
              <a:t>Red ridding hood</a:t>
            </a:r>
            <a:endParaRPr lang="en-US" dirty="0"/>
          </a:p>
        </p:txBody>
      </p:sp>
      <p:sp>
        <p:nvSpPr>
          <p:cNvPr id="8" name="Content Placeholder 7"/>
          <p:cNvSpPr>
            <a:spLocks noGrp="1"/>
          </p:cNvSpPr>
          <p:nvPr>
            <p:ph sz="quarter" idx="4"/>
          </p:nvPr>
        </p:nvSpPr>
        <p:spPr>
          <a:xfrm>
            <a:off x="6248400" y="2133600"/>
            <a:ext cx="2438400" cy="3992563"/>
          </a:xfrm>
        </p:spPr>
        <p:txBody>
          <a:bodyPr>
            <a:normAutofit/>
          </a:bodyPr>
          <a:lstStyle/>
          <a:p>
            <a:pPr>
              <a:buNone/>
            </a:pPr>
            <a:r>
              <a:rPr lang="en-US" dirty="0" smtClean="0"/>
              <a:t>………………………………………………………………………………………………………………………………………………………………………………………………………………………………………….....</a:t>
            </a:r>
            <a:endParaRPr lang="en-US" dirty="0"/>
          </a:p>
        </p:txBody>
      </p:sp>
      <p:sp>
        <p:nvSpPr>
          <p:cNvPr id="10" name="Rectangle 9"/>
          <p:cNvSpPr/>
          <p:nvPr/>
        </p:nvSpPr>
        <p:spPr>
          <a:xfrm>
            <a:off x="3581400" y="1447800"/>
            <a:ext cx="2286000" cy="5105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eaLnBrk="0" fontAlgn="base" hangingPunct="0">
              <a:spcBef>
                <a:spcPct val="0"/>
              </a:spcBef>
              <a:spcAft>
                <a:spcPct val="0"/>
              </a:spcAft>
            </a:pPr>
            <a:r>
              <a:rPr lang="en-US" dirty="0" smtClean="0">
                <a:solidFill>
                  <a:schemeClr val="bg1"/>
                </a:solidFill>
                <a:latin typeface="Cambria" pitchFamily="18" charset="0"/>
                <a:ea typeface="PMingLiU" pitchFamily="18" charset="-120"/>
                <a:cs typeface="Times New Roman" pitchFamily="18" charset="0"/>
              </a:rPr>
              <a:t>Funny</a:t>
            </a:r>
            <a:endParaRPr lang="en-US" sz="1000" dirty="0" smtClean="0">
              <a:solidFill>
                <a:schemeClr val="bg1"/>
              </a:solidFill>
              <a:latin typeface="Arial" pitchFamily="34" charset="0"/>
              <a:cs typeface="Arial" pitchFamily="34" charset="0"/>
            </a:endParaRPr>
          </a:p>
          <a:p>
            <a:pPr lvl="0" eaLnBrk="0" fontAlgn="base" hangingPunct="0">
              <a:spcBef>
                <a:spcPct val="0"/>
              </a:spcBef>
              <a:spcAft>
                <a:spcPct val="0"/>
              </a:spcAft>
            </a:pPr>
            <a:r>
              <a:rPr lang="en-US" dirty="0" smtClean="0">
                <a:solidFill>
                  <a:schemeClr val="bg1"/>
                </a:solidFill>
                <a:latin typeface="Cambria" pitchFamily="18" charset="0"/>
                <a:ea typeface="PMingLiU" pitchFamily="18" charset="-120"/>
                <a:cs typeface="Times New Roman" pitchFamily="18" charset="0"/>
              </a:rPr>
              <a:t>Decisive</a:t>
            </a:r>
            <a:endParaRPr lang="en-US" sz="1000" dirty="0" smtClean="0">
              <a:solidFill>
                <a:schemeClr val="bg1"/>
              </a:solidFill>
              <a:latin typeface="Arial" pitchFamily="34" charset="0"/>
              <a:cs typeface="Arial" pitchFamily="34" charset="0"/>
            </a:endParaRPr>
          </a:p>
          <a:p>
            <a:pPr lvl="0" eaLnBrk="0" fontAlgn="base" hangingPunct="0">
              <a:spcBef>
                <a:spcPct val="0"/>
              </a:spcBef>
              <a:spcAft>
                <a:spcPct val="0"/>
              </a:spcAft>
            </a:pPr>
            <a:r>
              <a:rPr lang="en-US" dirty="0" smtClean="0">
                <a:solidFill>
                  <a:schemeClr val="bg1"/>
                </a:solidFill>
                <a:latin typeface="Cambria" pitchFamily="18" charset="0"/>
                <a:ea typeface="PMingLiU" pitchFamily="18" charset="-120"/>
                <a:cs typeface="Times New Roman" pitchFamily="18" charset="0"/>
              </a:rPr>
              <a:t>Playful</a:t>
            </a:r>
            <a:endParaRPr lang="en-US" sz="1000" dirty="0" smtClean="0">
              <a:solidFill>
                <a:schemeClr val="bg1"/>
              </a:solidFill>
              <a:latin typeface="Arial" pitchFamily="34" charset="0"/>
              <a:cs typeface="Arial" pitchFamily="34" charset="0"/>
            </a:endParaRPr>
          </a:p>
          <a:p>
            <a:pPr lvl="0" eaLnBrk="0" fontAlgn="base" hangingPunct="0">
              <a:spcBef>
                <a:spcPct val="0"/>
              </a:spcBef>
              <a:spcAft>
                <a:spcPct val="0"/>
              </a:spcAft>
            </a:pPr>
            <a:r>
              <a:rPr lang="en-US" dirty="0" smtClean="0">
                <a:solidFill>
                  <a:schemeClr val="bg1"/>
                </a:solidFill>
                <a:latin typeface="Cambria" pitchFamily="18" charset="0"/>
                <a:ea typeface="PMingLiU" pitchFamily="18" charset="-120"/>
                <a:cs typeface="Times New Roman" pitchFamily="18" charset="0"/>
              </a:rPr>
              <a:t>Flashy</a:t>
            </a:r>
            <a:endParaRPr lang="en-US" sz="1000" dirty="0" smtClean="0">
              <a:solidFill>
                <a:schemeClr val="bg1"/>
              </a:solidFill>
              <a:latin typeface="Arial" pitchFamily="34" charset="0"/>
              <a:cs typeface="Arial" pitchFamily="34" charset="0"/>
            </a:endParaRPr>
          </a:p>
          <a:p>
            <a:pPr lvl="0" eaLnBrk="0" fontAlgn="base" hangingPunct="0">
              <a:spcBef>
                <a:spcPct val="0"/>
              </a:spcBef>
              <a:spcAft>
                <a:spcPct val="0"/>
              </a:spcAft>
            </a:pPr>
            <a:r>
              <a:rPr lang="en-US" dirty="0" smtClean="0">
                <a:solidFill>
                  <a:schemeClr val="bg1"/>
                </a:solidFill>
                <a:latin typeface="Cambria" pitchFamily="18" charset="0"/>
                <a:ea typeface="PMingLiU" pitchFamily="18" charset="-120"/>
                <a:cs typeface="Times New Roman" pitchFamily="18" charset="0"/>
              </a:rPr>
              <a:t>Dirty</a:t>
            </a:r>
            <a:endParaRPr lang="en-US" sz="1000" dirty="0" smtClean="0">
              <a:solidFill>
                <a:schemeClr val="bg1"/>
              </a:solidFill>
              <a:latin typeface="Arial" pitchFamily="34" charset="0"/>
              <a:cs typeface="Arial" pitchFamily="34" charset="0"/>
            </a:endParaRPr>
          </a:p>
          <a:p>
            <a:pPr lvl="0" eaLnBrk="0" fontAlgn="base" hangingPunct="0">
              <a:spcBef>
                <a:spcPct val="0"/>
              </a:spcBef>
              <a:spcAft>
                <a:spcPct val="0"/>
              </a:spcAft>
            </a:pPr>
            <a:r>
              <a:rPr lang="en-US" dirty="0" smtClean="0">
                <a:solidFill>
                  <a:schemeClr val="bg1"/>
                </a:solidFill>
                <a:latin typeface="Cambria" pitchFamily="18" charset="0"/>
                <a:ea typeface="PMingLiU" pitchFamily="18" charset="-120"/>
                <a:cs typeface="Times New Roman" pitchFamily="18" charset="0"/>
              </a:rPr>
              <a:t>Muscular</a:t>
            </a:r>
            <a:endParaRPr lang="en-US" sz="1000" dirty="0" smtClean="0">
              <a:solidFill>
                <a:schemeClr val="bg1"/>
              </a:solidFill>
              <a:latin typeface="Arial" pitchFamily="34" charset="0"/>
              <a:cs typeface="Arial" pitchFamily="34" charset="0"/>
            </a:endParaRPr>
          </a:p>
          <a:p>
            <a:pPr lvl="0" eaLnBrk="0" fontAlgn="base" hangingPunct="0">
              <a:spcBef>
                <a:spcPct val="0"/>
              </a:spcBef>
              <a:spcAft>
                <a:spcPct val="0"/>
              </a:spcAft>
            </a:pPr>
            <a:r>
              <a:rPr lang="en-US" dirty="0" smtClean="0">
                <a:solidFill>
                  <a:schemeClr val="bg1"/>
                </a:solidFill>
                <a:latin typeface="Cambria" pitchFamily="18" charset="0"/>
                <a:ea typeface="PMingLiU" pitchFamily="18" charset="-120"/>
                <a:cs typeface="Times New Roman" pitchFamily="18" charset="0"/>
              </a:rPr>
              <a:t>Soft-spoken</a:t>
            </a:r>
            <a:endParaRPr lang="en-US" sz="1000" dirty="0" smtClean="0">
              <a:solidFill>
                <a:schemeClr val="bg1"/>
              </a:solidFill>
              <a:latin typeface="Arial" pitchFamily="34" charset="0"/>
              <a:cs typeface="Arial" pitchFamily="34" charset="0"/>
            </a:endParaRPr>
          </a:p>
          <a:p>
            <a:pPr lvl="0" eaLnBrk="0" fontAlgn="base" hangingPunct="0">
              <a:spcBef>
                <a:spcPct val="0"/>
              </a:spcBef>
              <a:spcAft>
                <a:spcPct val="0"/>
              </a:spcAft>
            </a:pPr>
            <a:r>
              <a:rPr lang="en-US" dirty="0" smtClean="0">
                <a:solidFill>
                  <a:schemeClr val="bg1"/>
                </a:solidFill>
                <a:latin typeface="Cambria" pitchFamily="18" charset="0"/>
                <a:ea typeface="PMingLiU" pitchFamily="18" charset="-120"/>
                <a:cs typeface="Times New Roman" pitchFamily="18" charset="0"/>
              </a:rPr>
              <a:t>Imaginative</a:t>
            </a:r>
            <a:endParaRPr lang="en-US" sz="1000" dirty="0" smtClean="0">
              <a:solidFill>
                <a:schemeClr val="bg1"/>
              </a:solidFill>
              <a:latin typeface="Arial" pitchFamily="34" charset="0"/>
              <a:cs typeface="Arial" pitchFamily="34" charset="0"/>
            </a:endParaRPr>
          </a:p>
          <a:p>
            <a:pPr lvl="0" eaLnBrk="0" fontAlgn="base" hangingPunct="0">
              <a:spcBef>
                <a:spcPct val="0"/>
              </a:spcBef>
              <a:spcAft>
                <a:spcPct val="0"/>
              </a:spcAft>
            </a:pPr>
            <a:r>
              <a:rPr lang="en-US" dirty="0" smtClean="0">
                <a:solidFill>
                  <a:schemeClr val="bg1"/>
                </a:solidFill>
                <a:latin typeface="Cambria" pitchFamily="18" charset="0"/>
                <a:ea typeface="PMingLiU" pitchFamily="18" charset="-120"/>
                <a:cs typeface="Times New Roman" pitchFamily="18" charset="0"/>
              </a:rPr>
              <a:t>resourceful</a:t>
            </a:r>
            <a:endParaRPr lang="en-US" sz="1000" dirty="0" smtClean="0">
              <a:solidFill>
                <a:schemeClr val="bg1"/>
              </a:solidFill>
              <a:latin typeface="Arial" pitchFamily="34" charset="0"/>
              <a:cs typeface="Arial" pitchFamily="34" charset="0"/>
            </a:endParaRPr>
          </a:p>
          <a:p>
            <a:pPr lvl="0" eaLnBrk="0" fontAlgn="base" hangingPunct="0">
              <a:spcBef>
                <a:spcPct val="0"/>
              </a:spcBef>
              <a:spcAft>
                <a:spcPct val="0"/>
              </a:spcAft>
            </a:pPr>
            <a:r>
              <a:rPr lang="en-US" dirty="0" smtClean="0">
                <a:solidFill>
                  <a:schemeClr val="bg1"/>
                </a:solidFill>
                <a:latin typeface="Cambria" pitchFamily="18" charset="0"/>
                <a:ea typeface="PMingLiU" pitchFamily="18" charset="-120"/>
                <a:cs typeface="Times New Roman" pitchFamily="18" charset="0"/>
              </a:rPr>
              <a:t>confident</a:t>
            </a:r>
            <a:endParaRPr lang="en-US" altLang="zh-TW" dirty="0" smtClean="0">
              <a:solidFill>
                <a:schemeClr val="bg1"/>
              </a:solidFill>
              <a:latin typeface="Cambria" pitchFamily="18" charset="0"/>
              <a:ea typeface="PMingLiU" pitchFamily="18" charset="-120"/>
              <a:cs typeface="Times New Roman" pitchFamily="18" charset="0"/>
            </a:endParaRPr>
          </a:p>
          <a:p>
            <a:pPr lvl="0" eaLnBrk="0" fontAlgn="base" hangingPunct="0">
              <a:spcBef>
                <a:spcPct val="0"/>
              </a:spcBef>
              <a:spcAft>
                <a:spcPct val="0"/>
              </a:spcAft>
            </a:pPr>
            <a:r>
              <a:rPr lang="en-US" altLang="zh-TW" dirty="0" smtClean="0">
                <a:solidFill>
                  <a:schemeClr val="bg1"/>
                </a:solidFill>
                <a:latin typeface="Cambria" pitchFamily="18" charset="0"/>
                <a:ea typeface="PMingLiU" pitchFamily="18" charset="-120"/>
                <a:cs typeface="Times New Roman" pitchFamily="18" charset="0"/>
              </a:rPr>
              <a:t>short-sighted</a:t>
            </a:r>
            <a:r>
              <a:rPr lang="en-US" altLang="zh-TW" sz="1000" dirty="0" smtClean="0">
                <a:solidFill>
                  <a:schemeClr val="bg1"/>
                </a:solidFill>
                <a:latin typeface="Arial" pitchFamily="34" charset="0"/>
                <a:cs typeface="Arial" pitchFamily="34" charset="0"/>
              </a:rPr>
              <a:t> </a:t>
            </a:r>
            <a:endParaRPr lang="en-US" altLang="zh-TW" sz="2400" dirty="0" smtClean="0">
              <a:solidFill>
                <a:schemeClr val="bg1"/>
              </a:solidFill>
              <a:latin typeface="Arial" pitchFamily="34" charset="0"/>
              <a:cs typeface="Arial" pitchFamily="34" charset="0"/>
            </a:endParaRPr>
          </a:p>
          <a:p>
            <a:pPr lvl="0" fontAlgn="base">
              <a:spcBef>
                <a:spcPct val="0"/>
              </a:spcBef>
              <a:spcAft>
                <a:spcPct val="0"/>
              </a:spcAft>
            </a:pPr>
            <a:r>
              <a:rPr lang="en-US" dirty="0" smtClean="0">
                <a:solidFill>
                  <a:schemeClr val="bg1"/>
                </a:solidFill>
                <a:latin typeface="Cambria" pitchFamily="18" charset="0"/>
                <a:ea typeface="PMingLiU" pitchFamily="18" charset="-120"/>
                <a:cs typeface="Times New Roman" pitchFamily="18" charset="0"/>
              </a:rPr>
              <a:t>Stupid </a:t>
            </a:r>
            <a:endParaRPr lang="en-US" sz="1000" dirty="0" smtClean="0">
              <a:solidFill>
                <a:schemeClr val="bg1"/>
              </a:solidFill>
              <a:latin typeface="Arial" pitchFamily="34" charset="0"/>
              <a:cs typeface="Arial" pitchFamily="34" charset="0"/>
            </a:endParaRPr>
          </a:p>
          <a:p>
            <a:pPr lvl="0" eaLnBrk="0" fontAlgn="base" hangingPunct="0">
              <a:spcBef>
                <a:spcPct val="0"/>
              </a:spcBef>
              <a:spcAft>
                <a:spcPct val="0"/>
              </a:spcAft>
            </a:pPr>
            <a:r>
              <a:rPr lang="en-US" dirty="0" smtClean="0">
                <a:solidFill>
                  <a:schemeClr val="bg1"/>
                </a:solidFill>
                <a:latin typeface="Cambria" pitchFamily="18" charset="0"/>
                <a:ea typeface="PMingLiU" pitchFamily="18" charset="-120"/>
                <a:cs typeface="Times New Roman" pitchFamily="18" charset="0"/>
              </a:rPr>
              <a:t>Brave </a:t>
            </a:r>
            <a:endParaRPr lang="en-US" sz="1000" dirty="0" smtClean="0">
              <a:solidFill>
                <a:schemeClr val="bg1"/>
              </a:solidFill>
              <a:latin typeface="Arial" pitchFamily="34" charset="0"/>
              <a:cs typeface="Arial" pitchFamily="34" charset="0"/>
            </a:endParaRPr>
          </a:p>
          <a:p>
            <a:pPr lvl="0" eaLnBrk="0" fontAlgn="base" hangingPunct="0">
              <a:spcBef>
                <a:spcPct val="0"/>
              </a:spcBef>
              <a:spcAft>
                <a:spcPct val="0"/>
              </a:spcAft>
            </a:pPr>
            <a:r>
              <a:rPr lang="en-US" dirty="0" smtClean="0">
                <a:solidFill>
                  <a:schemeClr val="bg1"/>
                </a:solidFill>
                <a:latin typeface="Cambria" pitchFamily="18" charset="0"/>
                <a:ea typeface="PMingLiU" pitchFamily="18" charset="-120"/>
                <a:cs typeface="Times New Roman" pitchFamily="18" charset="0"/>
              </a:rPr>
              <a:t>Reckless </a:t>
            </a:r>
            <a:endParaRPr lang="en-US" sz="1000" dirty="0" smtClean="0">
              <a:solidFill>
                <a:schemeClr val="bg1"/>
              </a:solidFill>
              <a:latin typeface="Arial" pitchFamily="34" charset="0"/>
              <a:cs typeface="Arial" pitchFamily="34" charset="0"/>
            </a:endParaRPr>
          </a:p>
          <a:p>
            <a:pPr lvl="0" eaLnBrk="0" fontAlgn="base" hangingPunct="0">
              <a:spcBef>
                <a:spcPct val="0"/>
              </a:spcBef>
              <a:spcAft>
                <a:spcPct val="0"/>
              </a:spcAft>
            </a:pPr>
            <a:r>
              <a:rPr lang="en-US" dirty="0" smtClean="0">
                <a:solidFill>
                  <a:schemeClr val="bg1"/>
                </a:solidFill>
                <a:latin typeface="Cambria" pitchFamily="18" charset="0"/>
                <a:ea typeface="PMingLiU" pitchFamily="18" charset="-120"/>
                <a:cs typeface="Times New Roman" pitchFamily="18" charset="0"/>
              </a:rPr>
              <a:t>Greedy</a:t>
            </a:r>
            <a:endParaRPr lang="en-US" sz="1000" dirty="0" smtClean="0">
              <a:solidFill>
                <a:schemeClr val="bg1"/>
              </a:solidFill>
              <a:latin typeface="Arial" pitchFamily="34" charset="0"/>
              <a:cs typeface="Arial" pitchFamily="34" charset="0"/>
            </a:endParaRPr>
          </a:p>
          <a:p>
            <a:pPr lvl="0" eaLnBrk="0" fontAlgn="base" hangingPunct="0">
              <a:spcBef>
                <a:spcPct val="0"/>
              </a:spcBef>
              <a:spcAft>
                <a:spcPct val="0"/>
              </a:spcAft>
            </a:pPr>
            <a:r>
              <a:rPr lang="en-US" dirty="0" smtClean="0">
                <a:solidFill>
                  <a:schemeClr val="bg1"/>
                </a:solidFill>
                <a:latin typeface="Cambria" pitchFamily="18" charset="0"/>
                <a:ea typeface="PMingLiU" pitchFamily="18" charset="-120"/>
                <a:cs typeface="Times New Roman" pitchFamily="18" charset="0"/>
              </a:rPr>
              <a:t>Smart</a:t>
            </a:r>
            <a:endParaRPr lang="en-US" sz="1000" dirty="0" smtClean="0">
              <a:solidFill>
                <a:schemeClr val="bg1"/>
              </a:solidFill>
              <a:latin typeface="Arial" pitchFamily="34" charset="0"/>
              <a:cs typeface="Arial" pitchFamily="34" charset="0"/>
            </a:endParaRPr>
          </a:p>
          <a:p>
            <a:pPr lvl="0" eaLnBrk="0" fontAlgn="base" hangingPunct="0">
              <a:spcBef>
                <a:spcPct val="0"/>
              </a:spcBef>
              <a:spcAft>
                <a:spcPct val="0"/>
              </a:spcAft>
            </a:pPr>
            <a:r>
              <a:rPr lang="en-US" dirty="0" smtClean="0">
                <a:solidFill>
                  <a:schemeClr val="bg1"/>
                </a:solidFill>
                <a:latin typeface="Cambria" pitchFamily="18" charset="0"/>
                <a:ea typeface="PMingLiU" pitchFamily="18" charset="-120"/>
                <a:cs typeface="Times New Roman" pitchFamily="18" charset="0"/>
              </a:rPr>
              <a:t>Careless</a:t>
            </a:r>
            <a:endParaRPr lang="en-US" sz="1000" dirty="0" smtClean="0">
              <a:solidFill>
                <a:schemeClr val="bg1"/>
              </a:solidFill>
              <a:latin typeface="Arial" pitchFamily="34" charset="0"/>
              <a:cs typeface="Arial" pitchFamily="34" charset="0"/>
            </a:endParaRPr>
          </a:p>
          <a:p>
            <a:pPr lvl="0" eaLnBrk="0" fontAlgn="base" hangingPunct="0">
              <a:spcBef>
                <a:spcPct val="0"/>
              </a:spcBef>
              <a:spcAft>
                <a:spcPct val="0"/>
              </a:spcAft>
            </a:pPr>
            <a:r>
              <a:rPr lang="en-US" dirty="0" smtClean="0">
                <a:solidFill>
                  <a:schemeClr val="bg1"/>
                </a:solidFill>
                <a:latin typeface="Cambria" pitchFamily="18" charset="0"/>
                <a:ea typeface="PMingLiU" pitchFamily="18" charset="-120"/>
                <a:cs typeface="Times New Roman" pitchFamily="18" charset="0"/>
              </a:rPr>
              <a:t>Desperate</a:t>
            </a:r>
            <a:endParaRPr lang="en-US" sz="1000" dirty="0" smtClean="0">
              <a:solidFill>
                <a:schemeClr val="bg1"/>
              </a:solidFill>
              <a:latin typeface="Arial" pitchFamily="34" charset="0"/>
              <a:cs typeface="Arial" pitchFamily="34" charset="0"/>
            </a:endParaRPr>
          </a:p>
          <a:p>
            <a:pPr algn="ct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solidFill>
        </p:spPr>
        <p:txBody>
          <a:bodyPr/>
          <a:lstStyle/>
          <a:p>
            <a:r>
              <a:rPr lang="en-US" dirty="0" smtClean="0"/>
              <a:t>Literature and motivation</a:t>
            </a:r>
            <a:endParaRPr lang="en-US" dirty="0"/>
          </a:p>
        </p:txBody>
      </p:sp>
      <p:sp>
        <p:nvSpPr>
          <p:cNvPr id="3" name="Content Placeholder 2"/>
          <p:cNvSpPr>
            <a:spLocks noGrp="1"/>
          </p:cNvSpPr>
          <p:nvPr>
            <p:ph idx="1"/>
          </p:nvPr>
        </p:nvSpPr>
        <p:spPr/>
        <p:txBody>
          <a:bodyPr/>
          <a:lstStyle/>
          <a:p>
            <a:pPr>
              <a:buFont typeface="Wingdings" pitchFamily="2" charset="2"/>
              <a:buChar char="Ø"/>
            </a:pPr>
            <a:r>
              <a:rPr lang="en-US" dirty="0" smtClean="0"/>
              <a:t>At </a:t>
            </a:r>
            <a:r>
              <a:rPr lang="en-US" dirty="0"/>
              <a:t>the productive level students […]will become more creative and adventurous as they begin to appreciate the richness and variety of the language they are trying to master and begin to use some of that potential themselves. (Collie and Slater 5)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solidFill>
        </p:spPr>
        <p:txBody>
          <a:bodyPr>
            <a:normAutofit fontScale="90000"/>
          </a:bodyPr>
          <a:lstStyle/>
          <a:p>
            <a:r>
              <a:rPr lang="en-US" dirty="0" smtClean="0"/>
              <a:t>Literature and constant development</a:t>
            </a:r>
            <a:endParaRPr lang="en-US" dirty="0"/>
          </a:p>
        </p:txBody>
      </p:sp>
      <p:sp>
        <p:nvSpPr>
          <p:cNvPr id="3" name="Content Placeholder 2"/>
          <p:cNvSpPr>
            <a:spLocks noGrp="1"/>
          </p:cNvSpPr>
          <p:nvPr>
            <p:ph idx="1"/>
          </p:nvPr>
        </p:nvSpPr>
        <p:spPr/>
        <p:txBody>
          <a:bodyPr/>
          <a:lstStyle/>
          <a:p>
            <a:pPr>
              <a:buFont typeface="Wingdings" pitchFamily="2" charset="2"/>
              <a:buChar char="Ø"/>
            </a:pPr>
            <a:r>
              <a:rPr lang="en-US" dirty="0"/>
              <a:t>Learning through literature helps us “explore what we can do with that language” and get us to extend the “boundaries of its use”   (</a:t>
            </a:r>
            <a:r>
              <a:rPr lang="en-US" dirty="0" err="1"/>
              <a:t>Bassnett</a:t>
            </a:r>
            <a:r>
              <a:rPr lang="en-US" dirty="0"/>
              <a:t> and Grundy, 7)</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solidFill>
        </p:spPr>
        <p:txBody>
          <a:bodyPr/>
          <a:lstStyle/>
          <a:p>
            <a:r>
              <a:rPr lang="en-US" dirty="0" smtClean="0"/>
              <a:t>Beyond reading</a:t>
            </a:r>
            <a:r>
              <a:rPr lang="en-US" dirty="0"/>
              <a:t> </a:t>
            </a:r>
            <a:r>
              <a:rPr lang="en-US" dirty="0" smtClean="0"/>
              <a:t>and writing</a:t>
            </a:r>
            <a:endParaRPr lang="en-US" dirty="0"/>
          </a:p>
        </p:txBody>
      </p:sp>
      <p:sp>
        <p:nvSpPr>
          <p:cNvPr id="3" name="Content Placeholder 2"/>
          <p:cNvSpPr>
            <a:spLocks noGrp="1"/>
          </p:cNvSpPr>
          <p:nvPr>
            <p:ph idx="1"/>
          </p:nvPr>
        </p:nvSpPr>
        <p:spPr/>
        <p:txBody>
          <a:bodyPr/>
          <a:lstStyle/>
          <a:p>
            <a:pPr>
              <a:buFont typeface="Wingdings" pitchFamily="2" charset="2"/>
              <a:buChar char="Ø"/>
            </a:pPr>
            <a:r>
              <a:rPr lang="en-US" dirty="0"/>
              <a:t> Literary text can serve as an excellent prompt for oral work. (Collie and Slater 5)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336</TotalTime>
  <Words>3377</Words>
  <Application>Microsoft Office PowerPoint</Application>
  <PresentationFormat>如螢幕大小 (4:3)</PresentationFormat>
  <Paragraphs>582</Paragraphs>
  <Slides>63</Slides>
  <Notes>0</Notes>
  <HiddenSlides>0</HiddenSlides>
  <MMClips>0</MMClips>
  <ScaleCrop>false</ScaleCrop>
  <HeadingPairs>
    <vt:vector size="4" baseType="variant">
      <vt:variant>
        <vt:lpstr>佈景主題</vt:lpstr>
      </vt:variant>
      <vt:variant>
        <vt:i4>1</vt:i4>
      </vt:variant>
      <vt:variant>
        <vt:lpstr>投影片標題</vt:lpstr>
      </vt:variant>
      <vt:variant>
        <vt:i4>63</vt:i4>
      </vt:variant>
    </vt:vector>
  </HeadingPairs>
  <TitlesOfParts>
    <vt:vector size="64" baseType="lpstr">
      <vt:lpstr>Office Theme</vt:lpstr>
      <vt:lpstr>The place of literature in the English Classroom</vt:lpstr>
      <vt:lpstr>TODAY’S EVENT</vt:lpstr>
      <vt:lpstr>The advantages of using literature</vt:lpstr>
      <vt:lpstr>Sources recommended and used today:</vt:lpstr>
      <vt:lpstr>Literature and long term memory</vt:lpstr>
      <vt:lpstr>Making a language relevant to students </vt:lpstr>
      <vt:lpstr>Literature and motivation</vt:lpstr>
      <vt:lpstr>Literature and constant development</vt:lpstr>
      <vt:lpstr>Beyond reading and writing</vt:lpstr>
      <vt:lpstr>The authenticity of literature</vt:lpstr>
      <vt:lpstr>Not a matter of what but A Matter of Degree</vt:lpstr>
      <vt:lpstr>Literature and fluency</vt:lpstr>
      <vt:lpstr>Tackling the cultural barrier</vt:lpstr>
      <vt:lpstr>Tackling the cultural barrier</vt:lpstr>
      <vt:lpstr>Tackling the cultural barrier</vt:lpstr>
      <vt:lpstr>Getting it right</vt:lpstr>
      <vt:lpstr>Things to consider</vt:lpstr>
      <vt:lpstr>Motivation and relevance</vt:lpstr>
      <vt:lpstr>Desired effects</vt:lpstr>
      <vt:lpstr>Practical issues</vt:lpstr>
      <vt:lpstr>What to choose?</vt:lpstr>
      <vt:lpstr>Further obstacles </vt:lpstr>
      <vt:lpstr>Further obstacles</vt:lpstr>
      <vt:lpstr>Why the Questionnaire?</vt:lpstr>
      <vt:lpstr>Fill in time</vt:lpstr>
      <vt:lpstr>Warm-up  exercises non-text-related </vt:lpstr>
      <vt:lpstr>“Idiotic Idioms” (Bassnett 81) </vt:lpstr>
      <vt:lpstr>“Idiotic Idioms” (Bassnett 81)</vt:lpstr>
      <vt:lpstr>“Idiotic Idioms” (Bassnett 81)</vt:lpstr>
      <vt:lpstr>“what gets lost” (Bassnett 84) </vt:lpstr>
      <vt:lpstr>“what gets lost”</vt:lpstr>
      <vt:lpstr>“Concentration /association” (Bassnett 13)</vt:lpstr>
      <vt:lpstr>“Concentration /association”</vt:lpstr>
      <vt:lpstr>Warm up- text related  </vt:lpstr>
      <vt:lpstr>Word puzzle </vt:lpstr>
      <vt:lpstr>PowerPoint 簡報</vt:lpstr>
      <vt:lpstr>PowerPoint 簡報</vt:lpstr>
      <vt:lpstr>Predicting  (Bassnett 33) </vt:lpstr>
      <vt:lpstr>Predicting  (Bassnett 33)</vt:lpstr>
      <vt:lpstr>GOSSIPING (Bassnett72) </vt:lpstr>
      <vt:lpstr>Exploratory / text-related  </vt:lpstr>
      <vt:lpstr>Visualizing (Bassnett 38)  </vt:lpstr>
      <vt:lpstr>Open-minded question worksheets (Collie 39)</vt:lpstr>
      <vt:lpstr>Open-minded question worksheets</vt:lpstr>
      <vt:lpstr>Example:</vt:lpstr>
      <vt:lpstr>Asking naïve questions (Bassnett 72) </vt:lpstr>
      <vt:lpstr>Naïve questions to the wolf</vt:lpstr>
      <vt:lpstr>Subjectivity/ objectivity (Bassnett 125) </vt:lpstr>
      <vt:lpstr>Decision points ( Collie 54) </vt:lpstr>
      <vt:lpstr>Decision points/ Example: </vt:lpstr>
      <vt:lpstr>Thought bubbles /subtext (Collie 59) </vt:lpstr>
      <vt:lpstr>Thought bubbles /subtext</vt:lpstr>
      <vt:lpstr>Discussions based in questionnaires (Collie 71)</vt:lpstr>
      <vt:lpstr>Discussions based in questionnaires</vt:lpstr>
      <vt:lpstr>Summary comparison (Collie 111) </vt:lpstr>
      <vt:lpstr>Read the following summaries.  Decide why this is preferable and say why.</vt:lpstr>
      <vt:lpstr>Clozing (Bassnett 44) </vt:lpstr>
      <vt:lpstr>Clozing /nouns</vt:lpstr>
      <vt:lpstr>Adverbs and fiction (Bassnett 71) </vt:lpstr>
      <vt:lpstr>Adverbs and fiction</vt:lpstr>
      <vt:lpstr>You can combine this exercise with verb substitution</vt:lpstr>
      <vt:lpstr>Characters and nouns </vt:lpstr>
      <vt:lpstr>Characters and nouns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Petros</dc:creator>
  <cp:lastModifiedBy>楊安琪</cp:lastModifiedBy>
  <cp:revision>34</cp:revision>
  <dcterms:created xsi:type="dcterms:W3CDTF">2015-12-06T04:18:40Z</dcterms:created>
  <dcterms:modified xsi:type="dcterms:W3CDTF">2016-01-29T00:46:17Z</dcterms:modified>
</cp:coreProperties>
</file>