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73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CDA5-F175-4C81-A2D6-ECF3CC09172B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3B34E-0B4B-4238-89E1-CF3BA0B60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24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304569A-63BB-4A43-B26F-432F3E039A7E}" type="datetimeFigureOut">
              <a:rPr lang="zh-TW" altLang="en-US" smtClean="0"/>
              <a:t>2016/3/15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DD075DC-E53D-41A4-BEE7-FB56AFD5DD8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法國大革命</a:t>
            </a:r>
          </a:p>
        </p:txBody>
      </p:sp>
    </p:spTree>
    <p:extLst>
      <p:ext uri="{BB962C8B-B14F-4D97-AF65-F5344CB8AC3E}">
        <p14:creationId xmlns:p14="http://schemas.microsoft.com/office/powerpoint/2010/main" val="42028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</a:rPr>
              <a:t>恐怖統治</a:t>
            </a:r>
            <a:endParaRPr lang="zh-TW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/>
          </a:p>
          <a:p>
            <a:r>
              <a:rPr lang="zh-TW" altLang="en-US" sz="2800" dirty="0" smtClean="0"/>
              <a:t>革命政府 實行</a:t>
            </a:r>
            <a:r>
              <a:rPr lang="zh-TW" altLang="en-US" sz="2800" dirty="0" smtClean="0">
                <a:solidFill>
                  <a:srgbClr val="FF0000"/>
                </a:solidFill>
              </a:rPr>
              <a:t>恐怖統治 </a:t>
            </a:r>
            <a:r>
              <a:rPr lang="zh-TW" altLang="en-US" sz="2800" dirty="0" smtClean="0"/>
              <a:t>法國陷入內憂外患的混亂中                             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TW" altLang="en-US" sz="2800" dirty="0" smtClean="0"/>
              <a:t>掌權</a:t>
            </a:r>
            <a:r>
              <a:rPr lang="zh-TW" altLang="en-US" sz="2800" dirty="0"/>
              <a:t>的羅伯斯比</a:t>
            </a:r>
            <a:r>
              <a:rPr lang="zh-TW" altLang="en-US" sz="2800" dirty="0" smtClean="0"/>
              <a:t>爾被送上斷頭台 結束恐怖統治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                               在他死時                      </a:t>
            </a:r>
            <a:endParaRPr lang="en-US" altLang="zh-TW" sz="2800" dirty="0" smtClean="0"/>
          </a:p>
          <a:p>
            <a:r>
              <a:rPr lang="zh-TW" altLang="en-US" sz="2800" dirty="0" smtClean="0"/>
              <a:t>羅蘭夫人 </a:t>
            </a:r>
            <a:r>
              <a:rPr lang="en-US" altLang="zh-TW" sz="2800" dirty="0" smtClean="0"/>
              <a:t>[</a:t>
            </a:r>
            <a:r>
              <a:rPr lang="zh-TW" altLang="en-US" sz="2800" dirty="0" smtClean="0"/>
              <a:t> </a:t>
            </a:r>
            <a:r>
              <a:rPr lang="zh-TW" altLang="en-US" sz="2800" dirty="0" smtClean="0">
                <a:solidFill>
                  <a:srgbClr val="00B0F0"/>
                </a:solidFill>
              </a:rPr>
              <a:t>自由</a:t>
            </a:r>
            <a:r>
              <a:rPr lang="en-US" altLang="zh-TW" sz="2800" dirty="0" smtClean="0">
                <a:solidFill>
                  <a:srgbClr val="00B0F0"/>
                </a:solidFill>
              </a:rPr>
              <a:t>,</a:t>
            </a:r>
            <a:r>
              <a:rPr lang="zh-TW" altLang="en-US" sz="2800" dirty="0" smtClean="0">
                <a:solidFill>
                  <a:srgbClr val="00B0F0"/>
                </a:solidFill>
              </a:rPr>
              <a:t>自由</a:t>
            </a:r>
            <a:r>
              <a:rPr lang="en-US" altLang="zh-TW" sz="2800" dirty="0" smtClean="0">
                <a:solidFill>
                  <a:srgbClr val="00B0F0"/>
                </a:solidFill>
              </a:rPr>
              <a:t>,</a:t>
            </a:r>
            <a:r>
              <a:rPr lang="zh-TW" altLang="en-US" sz="2800" dirty="0" smtClean="0">
                <a:solidFill>
                  <a:srgbClr val="00B0F0"/>
                </a:solidFill>
              </a:rPr>
              <a:t> 多少罪惡假汝之名以行</a:t>
            </a:r>
            <a:r>
              <a:rPr lang="en-US" altLang="zh-TW" sz="2800" dirty="0" smtClean="0"/>
              <a:t>]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2795675" y="4369769"/>
            <a:ext cx="383763" cy="499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1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	    </a:t>
            </a:r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華康娃娃體"/>
              </a:rPr>
              <a:t>內憂外患</a:t>
            </a:r>
            <a:endParaRPr lang="zh-TW" altLang="en-US" sz="5400" dirty="0">
              <a:solidFill>
                <a:schemeClr val="accent2">
                  <a:lumMod val="75000"/>
                </a:schemeClr>
              </a:solidFill>
              <a:latin typeface="華康娃娃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外患</a:t>
            </a:r>
            <a:r>
              <a:rPr lang="en-US" altLang="zh-TW" sz="2800" dirty="0" smtClean="0"/>
              <a:t> 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普奧</a:t>
            </a:r>
            <a:r>
              <a:rPr lang="zh-TW" altLang="en-US" sz="2800" dirty="0" smtClean="0"/>
              <a:t> 兩國</a:t>
            </a:r>
            <a:r>
              <a:rPr lang="zh-TW" altLang="en-US" sz="2800" dirty="0" smtClean="0">
                <a:solidFill>
                  <a:srgbClr val="FF0000"/>
                </a:solidFill>
              </a:rPr>
              <a:t>反對</a:t>
            </a:r>
            <a:r>
              <a:rPr lang="zh-TW" altLang="en-US" sz="2800" dirty="0" smtClean="0"/>
              <a:t>法國革命 組織聯軍進攻法國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歐洲各國</a:t>
            </a:r>
            <a:r>
              <a:rPr lang="zh-TW" altLang="en-US" sz="2800" dirty="0" smtClean="0"/>
              <a:t>組成 </a:t>
            </a:r>
            <a:r>
              <a:rPr lang="zh-TW" altLang="en-US" sz="2800" dirty="0" smtClean="0">
                <a:solidFill>
                  <a:srgbClr val="00B0F0"/>
                </a:solidFill>
              </a:rPr>
              <a:t>反法聯盟 </a:t>
            </a:r>
            <a:endParaRPr lang="en-US" altLang="zh-TW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/>
              <a:t>內憂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A </a:t>
            </a:r>
            <a:r>
              <a:rPr lang="zh-TW" altLang="en-US" sz="2800" dirty="0" smtClean="0"/>
              <a:t>農民叛變       </a:t>
            </a:r>
            <a:r>
              <a:rPr lang="zh-TW" altLang="en-US" sz="2400" dirty="0" smtClean="0"/>
              <a:t>潛伏</a:t>
            </a:r>
            <a:r>
              <a:rPr lang="zh-TW" altLang="en-US" sz="2400" dirty="0"/>
              <a:t>著不少</a:t>
            </a:r>
            <a:r>
              <a:rPr lang="zh-TW" altLang="en-US" sz="2400" dirty="0" smtClean="0"/>
              <a:t>反革命的貴族和教士，他們乘機鼓勵農民起來叛變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800" dirty="0" smtClean="0"/>
              <a:t> B </a:t>
            </a:r>
            <a:r>
              <a:rPr lang="zh-TW" altLang="en-US" sz="2800" dirty="0" smtClean="0"/>
              <a:t>內奸</a:t>
            </a:r>
            <a:r>
              <a:rPr lang="zh-TW" altLang="en-US" sz="2800" dirty="0"/>
              <a:t>轟</a:t>
            </a:r>
            <a:r>
              <a:rPr lang="zh-TW" altLang="en-US" sz="2800" dirty="0" smtClean="0"/>
              <a:t>弄      </a:t>
            </a:r>
            <a:r>
              <a:rPr lang="zh-TW" altLang="en-US" sz="2400" dirty="0" smtClean="0"/>
              <a:t>內奸</a:t>
            </a:r>
            <a:r>
              <a:rPr lang="zh-TW" altLang="en-US" sz="2400" dirty="0"/>
              <a:t>與外敵相勾結，使法國的處境更趨險惡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向下箭號 4"/>
          <p:cNvSpPr/>
          <p:nvPr/>
        </p:nvSpPr>
        <p:spPr>
          <a:xfrm>
            <a:off x="1511660" y="1711182"/>
            <a:ext cx="360040" cy="360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1511660" y="3497290"/>
            <a:ext cx="360040" cy="360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555776" y="40770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2555776" y="5093027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2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* 拿破崙帝國的起落</a:t>
            </a:r>
            <a:endParaRPr lang="zh-TW" altLang="en-US" sz="5400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53650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崛起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/>
            </a:r>
            <a:b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A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協助國民公會平保王派叛亂</a:t>
            </a:r>
            <a:b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B.</a:t>
            </a:r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1796</a:t>
            </a:r>
            <a:r>
              <a:rPr lang="zh-TW" altLang="en-US" sz="2800" u="sng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遠征義大利－打敗奧國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(1797)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與薩丁尼亞</a:t>
            </a:r>
          </a:p>
          <a:p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1799</a:t>
            </a:r>
            <a:r>
              <a:rPr lang="zh-TW" altLang="en-US" sz="2800" u="sng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自埃及返回政變（霧月政變）</a:t>
            </a:r>
          </a:p>
          <a:p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推動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革新</a:t>
            </a:r>
            <a:b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A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內政－中央集權、改革司法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(</a:t>
            </a:r>
            <a:r>
              <a:rPr lang="zh-TW" altLang="en-US" sz="2800" u="sng" dirty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拿破崙法典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)</a:t>
            </a:r>
            <a:b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B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財經－控制預算、設法蘭西銀行</a:t>
            </a:r>
            <a:b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C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教育－成立帝國大學、擴張中等教育 </a:t>
            </a:r>
            <a:b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D</a:t>
            </a:r>
            <a:r>
              <a:rPr lang="en-US" altLang="zh-TW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.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宗教－與教廷和解，解決政教衝突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2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39552" y="836712"/>
            <a:ext cx="7924800" cy="4878387"/>
          </a:xfrm>
        </p:spPr>
        <p:txBody>
          <a:bodyPr/>
          <a:lstStyle/>
          <a:p>
            <a:r>
              <a:rPr lang="en-US" altLang="zh-TW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1804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- 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稱帝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公民投票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1812</a:t>
            </a:r>
            <a:r>
              <a:rPr lang="zh-TW" altLang="en-US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- 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遠征俄國失利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歐洲各國聯軍趁勢圍攻</a:t>
            </a:r>
            <a:endParaRPr lang="en-US" altLang="zh-TW" sz="28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1814</a:t>
            </a:r>
            <a:r>
              <a:rPr lang="zh-TW" altLang="en-US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- 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被迫退位</a:t>
            </a:r>
            <a:endParaRPr lang="en-US" altLang="zh-TW" sz="2800" dirty="0" smtClean="0">
              <a:solidFill>
                <a:srgbClr val="FF000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en-US" altLang="zh-TW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1815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又敗於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滑鐵盧之役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被放逐到大西洋的小島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endParaRPr lang="zh-TW" altLang="en-US" sz="2800" u="sng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9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2" y="173170"/>
            <a:ext cx="4338411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32156" y="956590"/>
            <a:ext cx="407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拿破崙帝國勢力範圍</a:t>
            </a:r>
            <a:endParaRPr lang="zh-TW" altLang="en-US" sz="32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2494"/>
            <a:ext cx="766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45" y="1687678"/>
            <a:ext cx="4082249" cy="3767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1043608" y="4651663"/>
            <a:ext cx="29745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滑鐵盧之役</a:t>
            </a:r>
            <a:endParaRPr lang="en-US" altLang="zh-TW" sz="40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endParaRPr lang="zh-TW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52" y="4437111"/>
            <a:ext cx="936104" cy="10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* 法國大革命的影響</a:t>
            </a:r>
            <a:endParaRPr lang="zh-TW" altLang="en-US" sz="5400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661189" y="1196752"/>
            <a:ext cx="4394448" cy="4781128"/>
          </a:xfrm>
        </p:spPr>
        <p:txBody>
          <a:bodyPr>
            <a:normAutofit/>
          </a:bodyPr>
          <a:lstStyle/>
          <a:p>
            <a:endParaRPr lang="en-US" altLang="zh-TW" sz="2800" dirty="0" smtClean="0"/>
          </a:p>
          <a:p>
            <a:r>
              <a:rPr lang="zh-TW" altLang="en-US" sz="2800" dirty="0" smtClean="0"/>
              <a:t>對歐洲政治產生</a:t>
            </a:r>
            <a:r>
              <a:rPr lang="zh-TW" altLang="en-US" sz="2800" dirty="0" smtClean="0">
                <a:solidFill>
                  <a:srgbClr val="FF0000"/>
                </a:solidFill>
              </a:rPr>
              <a:t>長遠</a:t>
            </a:r>
            <a:r>
              <a:rPr lang="zh-TW" altLang="en-US" sz="2800" dirty="0" smtClean="0"/>
              <a:t>的影響</a:t>
            </a:r>
            <a:endParaRPr lang="en-US" altLang="zh-TW" sz="2800" dirty="0"/>
          </a:p>
          <a:p>
            <a:r>
              <a:rPr lang="zh-TW" altLang="en-US" sz="2800" dirty="0" smtClean="0"/>
              <a:t>在征服地頒行拿</a:t>
            </a:r>
            <a:r>
              <a:rPr lang="zh-TW" altLang="en-US" sz="2800" dirty="0" smtClean="0">
                <a:solidFill>
                  <a:srgbClr val="FF0000"/>
                </a:solidFill>
              </a:rPr>
              <a:t>破崙法典</a:t>
            </a:r>
            <a:r>
              <a:rPr lang="zh-TW" altLang="en-US" sz="2800" dirty="0" smtClean="0"/>
              <a:t> 推動政治 教育</a:t>
            </a:r>
            <a:endParaRPr lang="en-US" altLang="zh-TW" sz="2800" dirty="0" smtClean="0"/>
          </a:p>
          <a:p>
            <a:r>
              <a:rPr lang="zh-TW" altLang="en-US" sz="2800" dirty="0" smtClean="0"/>
              <a:t>法國</a:t>
            </a:r>
            <a:r>
              <a:rPr lang="zh-TW" altLang="en-US" sz="2800" dirty="0"/>
              <a:t>大革命</a:t>
            </a:r>
            <a:r>
              <a:rPr lang="zh-TW" altLang="en-US" sz="2800" dirty="0" smtClean="0"/>
              <a:t>的精神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B050"/>
                </a:solidFill>
              </a:rPr>
              <a:t>     自由 平等 博愛</a:t>
            </a:r>
            <a:r>
              <a:rPr lang="zh-TW" altLang="en-US" sz="2800" dirty="0" smtClean="0"/>
              <a:t> 隨著拿破崙的武力在全歐洲散播開來 喚起各地的民族意識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65401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肘形接點 4"/>
          <p:cNvCxnSpPr/>
          <p:nvPr/>
        </p:nvCxnSpPr>
        <p:spPr>
          <a:xfrm flipV="1">
            <a:off x="4786739" y="2996952"/>
            <a:ext cx="720080" cy="144016"/>
          </a:xfrm>
          <a:prstGeom prst="bentConnector3">
            <a:avLst>
              <a:gd name="adj1" fmla="val 5184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4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組員介紹</a:t>
            </a:r>
            <a:endParaRPr lang="zh-TW" altLang="en-US" sz="5400" dirty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5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  </a:t>
            </a:r>
            <a:r>
              <a:rPr lang="en-US" altLang="zh-TW" sz="2800" dirty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-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江雅婷</a:t>
            </a:r>
            <a:endParaRPr lang="en-US" altLang="zh-TW" sz="2800" dirty="0" smtClean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  <a:p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51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 </a:t>
            </a:r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- 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賴詩宜</a:t>
            </a:r>
            <a:endParaRPr lang="en-US" altLang="zh-TW" sz="2800" dirty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  <a:p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18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 </a:t>
            </a:r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-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林彥佑</a:t>
            </a:r>
            <a:endParaRPr lang="en-US" altLang="zh-TW" sz="2800" dirty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  <a:p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40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  </a:t>
            </a:r>
            <a:r>
              <a:rPr lang="en-US" altLang="zh-TW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- </a:t>
            </a:r>
            <a:r>
              <a:rPr lang="zh-TW" altLang="en-US" sz="2800" dirty="0" smtClean="0">
                <a:latin typeface="華康童童體(P)" panose="040B0300000000000000" pitchFamily="82" charset="-120"/>
                <a:ea typeface="華康童童體(P)" panose="040B0300000000000000" pitchFamily="82" charset="-120"/>
              </a:rPr>
              <a:t>葉旻臻</a:t>
            </a:r>
            <a:endParaRPr lang="zh-TW" altLang="en-US" sz="2800" dirty="0">
              <a:latin typeface="華康童童體(P)" panose="040B0300000000000000" pitchFamily="82" charset="-120"/>
              <a:ea typeface="華康童童體(P)" panose="040B0300000000000000" pitchFamily="82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8245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大綱</a:t>
            </a:r>
            <a:endParaRPr lang="zh-TW" altLang="en-US" sz="66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8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法國大革命的</a:t>
            </a:r>
            <a:r>
              <a:rPr lang="zh-TW" altLang="en-US" sz="4800" u="sng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背景</a:t>
            </a:r>
            <a:endParaRPr lang="en-US" altLang="zh-TW" sz="4800" u="sng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zh-TW" altLang="en-US" sz="48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法國大革命爆發的</a:t>
            </a:r>
            <a:r>
              <a:rPr lang="zh-TW" altLang="en-US" sz="4800" u="sng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原因</a:t>
            </a:r>
          </a:p>
          <a:p>
            <a:r>
              <a:rPr lang="zh-TW" altLang="en-US" sz="48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共和政治與恐怖統治</a:t>
            </a:r>
          </a:p>
          <a:p>
            <a:r>
              <a:rPr lang="zh-TW" altLang="en-US" sz="48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拿破崙帝國的起落</a:t>
            </a:r>
          </a:p>
          <a:p>
            <a:r>
              <a:rPr lang="zh-TW" altLang="en-US" sz="48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法國大革命的影響</a:t>
            </a:r>
            <a:endParaRPr lang="zh-TW" altLang="en-US" sz="4800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0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59314"/>
              </p:ext>
            </p:extLst>
          </p:nvPr>
        </p:nvGraphicFramePr>
        <p:xfrm>
          <a:off x="1331640" y="1700808"/>
          <a:ext cx="6768753" cy="439593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656184"/>
                <a:gridCol w="2088232"/>
                <a:gridCol w="3024337"/>
              </a:tblGrid>
              <a:tr h="72580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時期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重要人物</a:t>
                      </a:r>
                      <a:endParaRPr lang="zh-TW" altLang="en-US" dirty="0"/>
                    </a:p>
                  </a:txBody>
                  <a:tcPr/>
                </a:tc>
              </a:tr>
              <a:tr h="34850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法國大革命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1789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85932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第一共和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羅伯斯比爾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恐怖統治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拿破崙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第一執政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4850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第一帝國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1804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拿破崙稱帝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70769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維也納會議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1814-1815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王室復辟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1830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七月革命</a:t>
                      </a:r>
                      <a:endParaRPr lang="en-US" altLang="zh-TW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                  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1848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二月革命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4850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第二共和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路易拿破崙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總統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4850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第二帝國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路易拿破崙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皇帝</a:t>
                      </a:r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60152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第三共和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00B0F0"/>
                          </a:solidFill>
                        </a:rPr>
                        <a:t>1870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普法戰爭失敗 路易拿破崙下台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109985"/>
          </a:xfrm>
        </p:spPr>
        <p:txBody>
          <a:bodyPr/>
          <a:lstStyle/>
          <a:p>
            <a:r>
              <a:rPr lang="zh-TW" altLang="en-US" sz="5400" dirty="0" smtClean="0">
                <a:latin typeface="華康娃娃體"/>
              </a:rPr>
              <a:t>法國大事紀</a:t>
            </a:r>
            <a:endParaRPr lang="zh-TW" altLang="en-US" sz="5400" dirty="0">
              <a:latin typeface="華康娃娃體"/>
            </a:endParaRPr>
          </a:p>
        </p:txBody>
      </p:sp>
    </p:spTree>
    <p:extLst>
      <p:ext uri="{BB962C8B-B14F-4D97-AF65-F5344CB8AC3E}">
        <p14:creationId xmlns:p14="http://schemas.microsoft.com/office/powerpoint/2010/main" val="38319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tx1">
                    <a:lumMod val="9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ROLE introduction</a:t>
            </a:r>
            <a:endParaRPr lang="zh-TW" altLang="en-US" sz="4000" dirty="0">
              <a:solidFill>
                <a:schemeClr val="tx1">
                  <a:lumMod val="95000"/>
                </a:schemeClr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37626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474395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路易十六</a:t>
            </a:r>
            <a:endParaRPr lang="zh-TW" altLang="en-US" sz="3200" dirty="0">
              <a:solidFill>
                <a:srgbClr val="00B05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86" y="1450504"/>
            <a:ext cx="2381250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91880" y="474502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羅伯斯比爾</a:t>
            </a:r>
            <a:endParaRPr lang="zh-TW" altLang="en-US" sz="3200" dirty="0">
              <a:solidFill>
                <a:srgbClr val="00B05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41097"/>
            <a:ext cx="2304256" cy="3086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789550" y="474781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拿破崙</a:t>
            </a:r>
          </a:p>
        </p:txBody>
      </p:sp>
    </p:spTree>
    <p:extLst>
      <p:ext uri="{BB962C8B-B14F-4D97-AF65-F5344CB8AC3E}">
        <p14:creationId xmlns:p14="http://schemas.microsoft.com/office/powerpoint/2010/main" val="36853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* 法國大革命的背景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-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1789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社會方面－不平等</a:t>
            </a:r>
            <a:b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A.</a:t>
            </a:r>
            <a:r>
              <a:rPr lang="zh-TW" altLang="en-US" sz="51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貴族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與</a:t>
            </a:r>
            <a:r>
              <a:rPr lang="zh-TW" altLang="en-US" sz="51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教士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擁有大批土地與特權</a:t>
            </a:r>
            <a:b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B.</a:t>
            </a:r>
            <a:r>
              <a:rPr lang="zh-TW" altLang="en-US" sz="51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第三階級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心生不滿</a:t>
            </a:r>
          </a:p>
          <a:p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政治方面－</a:t>
            </a:r>
            <a:b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A.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制度混亂，行政缺乏效率</a:t>
            </a:r>
            <a:b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B.</a:t>
            </a:r>
            <a:r>
              <a:rPr lang="zh-TW" altLang="en-US" sz="5100" dirty="0" smtClean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路易十六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無法應付變局</a:t>
            </a:r>
          </a:p>
          <a:p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思想方面－受</a:t>
            </a:r>
            <a:r>
              <a:rPr lang="zh-TW" altLang="en-US" sz="64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啟蒙思想</a:t>
            </a:r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的衝擊</a:t>
            </a:r>
            <a:b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6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A.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攻擊</a:t>
            </a:r>
            <a:r>
              <a:rPr lang="zh-TW" altLang="en-US" sz="51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專制王權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，批評教會與貴族</a:t>
            </a:r>
            <a:b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en-US" altLang="zh-TW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B.</a:t>
            </a:r>
            <a:r>
              <a:rPr lang="zh-TW" altLang="en-US" sz="51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倡導自由、平等、博愛</a:t>
            </a:r>
            <a:endParaRPr lang="zh-TW" altLang="en-US" sz="51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12776"/>
            <a:ext cx="2024356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97" y="4149080"/>
            <a:ext cx="1944216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562992" y="3342077"/>
            <a:ext cx="1872208" cy="1033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659939" y="3212976"/>
            <a:ext cx="1821647" cy="117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55576" y="2996952"/>
            <a:ext cx="1944216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" panose="040B0509000000000000" pitchFamily="81" charset="-120"/>
                <a:ea typeface="華康娃娃體" panose="040B0509000000000000" pitchFamily="81" charset="-120"/>
              </a:rPr>
              <a:t>   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2500"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r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教士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           </a:t>
            </a:r>
            <a:r>
              <a:rPr lang="zh-TW" altLang="en-US" sz="32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貴族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         </a:t>
            </a:r>
            <a:r>
              <a:rPr lang="zh-TW" altLang="en-US" sz="26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城市商人</a:t>
            </a:r>
            <a:endParaRPr lang="en-US" altLang="zh-TW" sz="2600" dirty="0" smtClean="0">
              <a:solidFill>
                <a:srgbClr val="FF000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 algn="r"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工人、奴隸</a:t>
            </a:r>
            <a:endParaRPr lang="en-US" altLang="zh-TW" sz="2600" dirty="0" smtClean="0">
              <a:solidFill>
                <a:srgbClr val="FF000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第一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階級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          第二階級          第三階級                </a:t>
            </a:r>
            <a:endParaRPr lang="zh-TW" altLang="en-US" sz="28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1"/>
            <a:ext cx="1728192" cy="17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70" y="1543454"/>
            <a:ext cx="1954816" cy="16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1" y="1628800"/>
            <a:ext cx="2075389" cy="17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* 法國大</a:t>
            </a:r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/>
              </a:rPr>
              <a:t>革命</a:t>
            </a:r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爆發的原因</a:t>
            </a:r>
            <a:endParaRPr lang="zh-TW" altLang="en-US" sz="5400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50405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1789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為解決財政問題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路易十六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召開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『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三級會議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』,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商議徵收新稅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企圖解決財政困難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第三階級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(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城市商人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、工人、奴隸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)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代表</a:t>
            </a:r>
            <a:r>
              <a:rPr lang="zh-TW" altLang="en-US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不滿投票方式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另組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『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國民會議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』,</a:t>
            </a:r>
            <a:r>
              <a:rPr lang="zh-TW" altLang="en-US" sz="2800" dirty="0" smtClean="0">
                <a:solidFill>
                  <a:srgbClr val="00B05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路易十六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召集軍隊進入巴黎     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掌權後</a:t>
            </a:r>
            <a:r>
              <a:rPr lang="en-US" altLang="zh-TW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發表</a:t>
            </a:r>
            <a:r>
              <a:rPr lang="en-US" altLang="zh-TW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《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人權宣言</a:t>
            </a:r>
            <a:r>
              <a:rPr lang="en-US" altLang="zh-TW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》,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宣揚自由</a:t>
            </a:r>
            <a:r>
              <a:rPr lang="zh-TW" altLang="en-US" sz="20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、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平等</a:t>
            </a:r>
            <a:endParaRPr lang="en-US" altLang="zh-TW" sz="20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1789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7</a:t>
            </a:r>
            <a:r>
              <a:rPr lang="zh-TW" altLang="en-US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月</a:t>
            </a:r>
            <a:r>
              <a:rPr lang="en-US" altLang="zh-TW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14</a:t>
            </a:r>
            <a:r>
              <a:rPr lang="zh-TW" altLang="en-US" sz="2800" u="sng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日</a:t>
            </a:r>
            <a:r>
              <a:rPr lang="en-US" altLang="zh-TW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(</a:t>
            </a:r>
            <a:r>
              <a:rPr lang="zh-TW" altLang="en-US" sz="20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法國國慶日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),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巴黎市民暴動</a:t>
            </a:r>
            <a:r>
              <a:rPr lang="en-US" altLang="zh-TW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,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攻陷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巴士底監獄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   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法國大革命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爆發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>
              <a:buNone/>
            </a:pPr>
            <a:endParaRPr lang="zh-TW" altLang="en-US" sz="32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2987824" y="4759804"/>
            <a:ext cx="504056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向右箭號 5"/>
          <p:cNvSpPr/>
          <p:nvPr/>
        </p:nvSpPr>
        <p:spPr>
          <a:xfrm rot="21149280">
            <a:off x="2986475" y="3588044"/>
            <a:ext cx="373789" cy="419890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48472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18625" y="465313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1789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年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7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月</a:t>
            </a:r>
            <a:r>
              <a:rPr lang="en-US" altLang="zh-TW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14,</a:t>
            </a:r>
            <a:r>
              <a:rPr lang="zh-TW" altLang="en-US" sz="32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巴士底監獄</a:t>
            </a:r>
            <a:endParaRPr lang="zh-TW" altLang="en-US" sz="32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76464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2606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嚴重的財政危機，路易十六不得不召開三級會議 解決財政問題。</a:t>
            </a:r>
            <a:endParaRPr lang="zh-TW" altLang="en-US" sz="24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2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562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隨著</a:t>
            </a:r>
            <a:r>
              <a:rPr lang="zh-TW" altLang="en-US" sz="2800" dirty="0">
                <a:latin typeface="華康娃娃體" panose="040B0509000000000000" pitchFamily="81" charset="-120"/>
                <a:ea typeface="華康娃娃體" panose="040B0509000000000000" pitchFamily="81" charset="-120"/>
              </a:rPr>
              <a:t>外力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介入 法國革命趨向激烈 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處死法王路易</a:t>
            </a:r>
            <a:r>
              <a:rPr lang="en-US" altLang="zh-TW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16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 建立</a:t>
            </a:r>
            <a:r>
              <a:rPr lang="zh-TW" altLang="en-US" sz="2800" dirty="0" smtClean="0">
                <a:solidFill>
                  <a:srgbClr val="FF0000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共和</a:t>
            </a:r>
            <a:r>
              <a:rPr lang="zh-TW" altLang="en-US" sz="2800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體制</a:t>
            </a: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6856" cy="1143000"/>
          </a:xfrm>
        </p:spPr>
        <p:txBody>
          <a:bodyPr/>
          <a:lstStyle/>
          <a:p>
            <a:r>
              <a:rPr lang="en-US" altLang="zh-TW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*</a:t>
            </a:r>
            <a:r>
              <a:rPr lang="zh-TW" altLang="en-US" sz="5400" dirty="0" smtClean="0">
                <a:solidFill>
                  <a:schemeClr val="accent4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 共和統治與恐怖統治</a:t>
            </a:r>
            <a:endParaRPr lang="zh-TW" altLang="en-US" sz="5400" dirty="0">
              <a:solidFill>
                <a:schemeClr val="accent4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5756"/>
            <a:ext cx="431641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向下箭號 15"/>
          <p:cNvSpPr/>
          <p:nvPr/>
        </p:nvSpPr>
        <p:spPr>
          <a:xfrm>
            <a:off x="6804248" y="2196919"/>
            <a:ext cx="648072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400</TotalTime>
  <Words>496</Words>
  <Application>Microsoft Office PowerPoint</Application>
  <PresentationFormat>如螢幕大小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地平線</vt:lpstr>
      <vt:lpstr>法國大革命</vt:lpstr>
      <vt:lpstr>大綱</vt:lpstr>
      <vt:lpstr>法國大事紀</vt:lpstr>
      <vt:lpstr>ROLE introduction</vt:lpstr>
      <vt:lpstr>* 法國大革命的背景-1789</vt:lpstr>
      <vt:lpstr>    </vt:lpstr>
      <vt:lpstr>* 法國大革命爆發的原因</vt:lpstr>
      <vt:lpstr>PowerPoint 簡報</vt:lpstr>
      <vt:lpstr>* 共和統治與恐怖統治</vt:lpstr>
      <vt:lpstr>恐怖統治</vt:lpstr>
      <vt:lpstr>       內憂外患</vt:lpstr>
      <vt:lpstr>* 拿破崙帝國的起落</vt:lpstr>
      <vt:lpstr>PowerPoint 簡報</vt:lpstr>
      <vt:lpstr>PowerPoint 簡報</vt:lpstr>
      <vt:lpstr>* 法國大革命的影響</vt:lpstr>
      <vt:lpstr>組員介紹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123</dc:creator>
  <cp:lastModifiedBy>田敏儀</cp:lastModifiedBy>
  <cp:revision>35</cp:revision>
  <dcterms:created xsi:type="dcterms:W3CDTF">2015-10-24T14:48:30Z</dcterms:created>
  <dcterms:modified xsi:type="dcterms:W3CDTF">2016-03-15T07:14:05Z</dcterms:modified>
</cp:coreProperties>
</file>