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7E4AE-2D67-4593-8253-ADAE2FC4DFFF}" type="datetimeFigureOut">
              <a:rPr lang="zh-TW" altLang="en-US" smtClean="0"/>
              <a:t>2013/10/11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F17D6-3B21-4779-9433-D931D5B6CCE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7E4AE-2D67-4593-8253-ADAE2FC4DFFF}" type="datetimeFigureOut">
              <a:rPr lang="zh-TW" altLang="en-US" smtClean="0"/>
              <a:t>2013/10/11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F17D6-3B21-4779-9433-D931D5B6CC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7E4AE-2D67-4593-8253-ADAE2FC4DFFF}" type="datetimeFigureOut">
              <a:rPr lang="zh-TW" altLang="en-US" smtClean="0"/>
              <a:t>2013/10/11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F17D6-3B21-4779-9433-D931D5B6CC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7E4AE-2D67-4593-8253-ADAE2FC4DFFF}" type="datetimeFigureOut">
              <a:rPr lang="zh-TW" altLang="en-US" smtClean="0"/>
              <a:t>2013/10/11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F17D6-3B21-4779-9433-D931D5B6CC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7E4AE-2D67-4593-8253-ADAE2FC4DFFF}" type="datetimeFigureOut">
              <a:rPr lang="zh-TW" altLang="en-US" smtClean="0"/>
              <a:t>2013/10/11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F17D6-3B21-4779-9433-D931D5B6CCE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7E4AE-2D67-4593-8253-ADAE2FC4DFFF}" type="datetimeFigureOut">
              <a:rPr lang="zh-TW" altLang="en-US" smtClean="0"/>
              <a:t>2013/10/11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F17D6-3B21-4779-9433-D931D5B6CC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7E4AE-2D67-4593-8253-ADAE2FC4DFFF}" type="datetimeFigureOut">
              <a:rPr lang="zh-TW" altLang="en-US" smtClean="0"/>
              <a:t>2013/10/11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F17D6-3B21-4779-9433-D931D5B6CC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7E4AE-2D67-4593-8253-ADAE2FC4DFFF}" type="datetimeFigureOut">
              <a:rPr lang="zh-TW" altLang="en-US" smtClean="0"/>
              <a:t>2013/10/11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F17D6-3B21-4779-9433-D931D5B6CC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7E4AE-2D67-4593-8253-ADAE2FC4DFFF}" type="datetimeFigureOut">
              <a:rPr lang="zh-TW" altLang="en-US" smtClean="0"/>
              <a:t>2013/10/11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F17D6-3B21-4779-9433-D931D5B6CCE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7E4AE-2D67-4593-8253-ADAE2FC4DFFF}" type="datetimeFigureOut">
              <a:rPr lang="zh-TW" altLang="en-US" smtClean="0"/>
              <a:t>2013/10/11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F17D6-3B21-4779-9433-D931D5B6CC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07E4AE-2D67-4593-8253-ADAE2FC4DFFF}" type="datetimeFigureOut">
              <a:rPr lang="zh-TW" altLang="en-US" smtClean="0"/>
              <a:t>2013/10/11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7F17D6-3B21-4779-9433-D931D5B6CCE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07E4AE-2D67-4593-8253-ADAE2FC4DFFF}" type="datetimeFigureOut">
              <a:rPr lang="zh-TW" altLang="en-US" smtClean="0"/>
              <a:t>2013/10/11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27F17D6-3B21-4779-9433-D931D5B6CCE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ubdexchange.org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重理解的課程設計</a:t>
            </a:r>
            <a:r>
              <a:rPr lang="en-US" altLang="zh-TW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Understanding by Design</a:t>
            </a:r>
            <a:endParaRPr lang="zh-TW" alt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076056" y="5229200"/>
            <a:ext cx="3044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Reporter</a:t>
            </a:r>
            <a:r>
              <a:rPr lang="zh-TW" altLang="en-US" sz="2000" dirty="0" smtClean="0">
                <a:latin typeface="Segoe Print" panose="02000600000000000000" pitchFamily="2" charset="0"/>
                <a:ea typeface="新細明體"/>
                <a:cs typeface="Times New Roman" panose="02020603050405020304" pitchFamily="18" charset="0"/>
              </a:rPr>
              <a:t>：</a:t>
            </a:r>
            <a:r>
              <a:rPr lang="en-US" altLang="zh-TW" sz="2000" dirty="0" err="1" smtClean="0">
                <a:latin typeface="Segoe Print" panose="02000600000000000000" pitchFamily="2" charset="0"/>
                <a:ea typeface="新細明體"/>
                <a:cs typeface="Times New Roman" panose="02020603050405020304" pitchFamily="18" charset="0"/>
              </a:rPr>
              <a:t>Kimba</a:t>
            </a:r>
            <a:r>
              <a:rPr lang="en-US" altLang="zh-TW" sz="2000" dirty="0" smtClean="0">
                <a:latin typeface="Segoe Print" panose="02000600000000000000" pitchFamily="2" charset="0"/>
                <a:ea typeface="新細明體"/>
                <a:cs typeface="Times New Roman" panose="02020603050405020304" pitchFamily="18" charset="0"/>
              </a:rPr>
              <a:t> Liao</a:t>
            </a:r>
            <a:endParaRPr lang="zh-TW" altLang="en-US" sz="2000" dirty="0"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434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3912" y="404664"/>
            <a:ext cx="6764288" cy="7920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03-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澄清目標</a:t>
            </a:r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-1</a:t>
            </a:r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新細明體"/>
                <a:ea typeface="新細明體"/>
                <a:cs typeface="Times New Roman" panose="02020603050405020304" pitchFamily="18" charset="0"/>
              </a:rPr>
              <a:t/>
            </a:r>
            <a:b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新細明體"/>
                <a:ea typeface="新細明體"/>
                <a:cs typeface="Times New Roman" panose="02020603050405020304" pitchFamily="18" charset="0"/>
              </a:rPr>
            </a:br>
            <a:r>
              <a:rPr lang="en-US" altLang="zh-TW" sz="2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Gaining Clarity on Our Goals</a:t>
            </a:r>
            <a:endParaRPr lang="zh-TW" altLang="en-US" sz="2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30981" y="1340768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逆向設計是目標導引的設計</a:t>
            </a:r>
            <a:endParaRPr lang="en-US" altLang="zh-TW" sz="2000" b="1" dirty="0" smtClean="0">
              <a:latin typeface="+mn-ea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正式目標</a:t>
            </a:r>
            <a:r>
              <a:rPr lang="zh-TW" altLang="en-US" sz="2000" b="1" dirty="0" smtClean="0">
                <a:latin typeface="新細明體"/>
                <a:ea typeface="新細明體"/>
              </a:rPr>
              <a:t>：</a:t>
            </a:r>
            <a:r>
              <a:rPr lang="zh-TW" altLang="en-US" sz="2000" b="1" dirty="0" smtClean="0">
                <a:latin typeface="+mn-ea"/>
              </a:rPr>
              <a:t>指長期的目標</a:t>
            </a:r>
            <a:r>
              <a:rPr lang="en-US" altLang="zh-TW" sz="2000" b="1" dirty="0">
                <a:latin typeface="+mn-ea"/>
              </a:rPr>
              <a:t>-</a:t>
            </a:r>
            <a:r>
              <a:rPr lang="zh-TW" altLang="en-US" sz="2000" b="1" dirty="0">
                <a:latin typeface="+mn-ea"/>
              </a:rPr>
              <a:t>州、學區、學校各學科</a:t>
            </a:r>
            <a:r>
              <a:rPr lang="zh-TW" altLang="en-US" sz="2000" b="1" dirty="0" smtClean="0">
                <a:latin typeface="+mn-ea"/>
              </a:rPr>
              <a:t>目標</a:t>
            </a:r>
            <a:endParaRPr lang="en-US" altLang="zh-TW" sz="2000" b="1" dirty="0" smtClean="0">
              <a:latin typeface="+mn-ea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實作技能相關目標</a:t>
            </a:r>
            <a:r>
              <a:rPr lang="zh-TW" altLang="en-US" sz="2000" b="1" dirty="0" smtClean="0">
                <a:latin typeface="新細明體"/>
                <a:ea typeface="新細明體"/>
              </a:rPr>
              <a:t>：</a:t>
            </a:r>
            <a:r>
              <a:rPr lang="zh-TW" altLang="en-US" sz="2000" b="1" dirty="0">
                <a:latin typeface="+mn-ea"/>
              </a:rPr>
              <a:t>應理解知能，問題等有效的</a:t>
            </a:r>
            <a:r>
              <a:rPr lang="zh-TW" altLang="en-US" sz="2000" b="1" dirty="0" smtClean="0">
                <a:latin typeface="+mn-ea"/>
              </a:rPr>
              <a:t>技能</a:t>
            </a:r>
            <a:endParaRPr lang="en-US" altLang="zh-TW" sz="2000" b="1" dirty="0" smtClean="0">
              <a:latin typeface="+mn-ea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>
                <a:latin typeface="+mn-ea"/>
              </a:rPr>
              <a:t>標準提倡</a:t>
            </a:r>
            <a:r>
              <a:rPr lang="zh-TW" altLang="en-US" sz="2000" b="1" dirty="0" smtClean="0">
                <a:latin typeface="+mn-ea"/>
              </a:rPr>
              <a:t>運動</a:t>
            </a:r>
            <a:r>
              <a:rPr lang="zh-TW" altLang="en-US" sz="2000" b="1" dirty="0" smtClean="0">
                <a:latin typeface="新細明體"/>
                <a:ea typeface="新細明體"/>
              </a:rPr>
              <a:t>：</a:t>
            </a:r>
            <a:r>
              <a:rPr lang="zh-TW" altLang="en-US" sz="2000" b="1" dirty="0">
                <a:latin typeface="+mn-ea"/>
              </a:rPr>
              <a:t>多數國家與美國各州</a:t>
            </a:r>
            <a:r>
              <a:rPr lang="zh-TW" altLang="en-US" sz="2000" b="1" dirty="0" smtClean="0">
                <a:latin typeface="+mn-ea"/>
              </a:rPr>
              <a:t>都制定外部</a:t>
            </a:r>
            <a:r>
              <a:rPr lang="zh-TW" altLang="en-US" sz="2000" b="1" dirty="0">
                <a:latin typeface="+mn-ea"/>
              </a:rPr>
              <a:t>學習</a:t>
            </a:r>
            <a:r>
              <a:rPr lang="zh-TW" altLang="en-US" sz="2000" b="1" dirty="0" smtClean="0">
                <a:latin typeface="+mn-ea"/>
              </a:rPr>
              <a:t>目標</a:t>
            </a:r>
            <a:endParaRPr lang="en-US" altLang="zh-TW" sz="2000" b="1" dirty="0" smtClean="0">
              <a:latin typeface="+mn-ea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>
                <a:latin typeface="+mn-ea"/>
              </a:rPr>
              <a:t>解讀</a:t>
            </a:r>
            <a:r>
              <a:rPr lang="zh-TW" altLang="en-US" sz="2000" b="1" dirty="0" smtClean="0">
                <a:latin typeface="+mn-ea"/>
              </a:rPr>
              <a:t>標準</a:t>
            </a:r>
            <a:r>
              <a:rPr lang="zh-TW" altLang="en-US" sz="2000" b="1" dirty="0" smtClean="0">
                <a:latin typeface="新細明體"/>
                <a:ea typeface="新細明體"/>
              </a:rPr>
              <a:t>：</a:t>
            </a:r>
            <a:r>
              <a:rPr lang="zh-TW" altLang="en-US" sz="2000" b="1" dirty="0">
                <a:latin typeface="+mn-ea"/>
              </a:rPr>
              <a:t>協助教師找出大概念和核心</a:t>
            </a:r>
            <a:r>
              <a:rPr lang="zh-TW" altLang="en-US" sz="2000" b="1" dirty="0" smtClean="0">
                <a:latin typeface="+mn-ea"/>
              </a:rPr>
              <a:t>任務</a:t>
            </a:r>
            <a:endParaRPr lang="en-US" altLang="zh-TW" sz="2000" b="1" dirty="0" smtClean="0">
              <a:latin typeface="+mn-ea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908" y="4320067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5063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69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3912" y="404664"/>
            <a:ext cx="6764288" cy="7920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03-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澄清目標</a:t>
            </a:r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-2</a:t>
            </a:r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新細明體"/>
                <a:ea typeface="新細明體"/>
                <a:cs typeface="Times New Roman" panose="02020603050405020304" pitchFamily="18" charset="0"/>
              </a:rPr>
              <a:t/>
            </a:r>
            <a:b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新細明體"/>
                <a:ea typeface="新細明體"/>
                <a:cs typeface="Times New Roman" panose="02020603050405020304" pitchFamily="18" charset="0"/>
              </a:rPr>
            </a:br>
            <a:r>
              <a:rPr lang="en-US" altLang="zh-TW" sz="2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Gaining Clarity on Our Goals</a:t>
            </a:r>
            <a:endParaRPr lang="zh-TW" altLang="en-US" sz="2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30981" y="1340768"/>
            <a:ext cx="7416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 startAt="5"/>
            </a:pPr>
            <a:r>
              <a:rPr lang="zh-TW" altLang="en-US" sz="2000" b="1" dirty="0" smtClean="0">
                <a:latin typeface="+mn-ea"/>
              </a:rPr>
              <a:t>大</a:t>
            </a:r>
            <a:r>
              <a:rPr lang="zh-TW" altLang="en-US" sz="2000" b="1" dirty="0">
                <a:latin typeface="+mn-ea"/>
              </a:rPr>
              <a:t>概念與核心任務：有教</a:t>
            </a:r>
            <a:r>
              <a:rPr lang="zh-TW" altLang="en-US" sz="2000" b="1" dirty="0" smtClean="0">
                <a:latin typeface="+mn-ea"/>
              </a:rPr>
              <a:t>育</a:t>
            </a:r>
            <a:r>
              <a:rPr lang="zh-TW" altLang="en-US" sz="2000" b="1" dirty="0">
                <a:latin typeface="+mn-ea"/>
              </a:rPr>
              <a:t>功效</a:t>
            </a:r>
            <a:r>
              <a:rPr lang="zh-TW" altLang="en-US" sz="2000" b="1" dirty="0" smtClean="0">
                <a:latin typeface="+mn-ea"/>
              </a:rPr>
              <a:t>、能理解過去、有助於新的與不熟悉事物理解</a:t>
            </a:r>
            <a:r>
              <a:rPr lang="en-US" altLang="zh-TW" sz="2000" b="1" dirty="0" smtClean="0">
                <a:latin typeface="+mn-ea"/>
              </a:rPr>
              <a:t>(</a:t>
            </a:r>
            <a:r>
              <a:rPr lang="zh-TW" altLang="en-US" sz="2000" b="1" dirty="0" smtClean="0">
                <a:latin typeface="+mn-ea"/>
              </a:rPr>
              <a:t>具有遷移性</a:t>
            </a:r>
            <a:r>
              <a:rPr lang="en-US" altLang="zh-TW" sz="2000" b="1" dirty="0" smtClean="0">
                <a:latin typeface="+mn-ea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 startAt="5"/>
            </a:pPr>
            <a:r>
              <a:rPr lang="zh-TW" altLang="en-US" sz="2000" b="1" dirty="0">
                <a:latin typeface="+mn-ea"/>
              </a:rPr>
              <a:t>優先考慮的</a:t>
            </a:r>
            <a:r>
              <a:rPr lang="zh-TW" altLang="en-US" sz="2000" b="1" dirty="0" smtClean="0">
                <a:latin typeface="+mn-ea"/>
              </a:rPr>
              <a:t>架構</a:t>
            </a:r>
            <a:r>
              <a:rPr lang="zh-TW" altLang="en-US" sz="2000" b="1" dirty="0" smtClean="0">
                <a:latin typeface="新細明體"/>
                <a:ea typeface="新細明體"/>
              </a:rPr>
              <a:t>：</a:t>
            </a:r>
            <a:r>
              <a:rPr lang="zh-TW" altLang="en-US" sz="2000" b="1" dirty="0">
                <a:latin typeface="+mn-ea"/>
              </a:rPr>
              <a:t>大概念與核心任務</a:t>
            </a:r>
            <a:r>
              <a:rPr lang="en-US" altLang="zh-TW" sz="2000" b="1" dirty="0">
                <a:latin typeface="+mn-ea"/>
                <a:sym typeface="Wingdings" panose="05000000000000000000" pitchFamily="2" charset="2"/>
              </a:rPr>
              <a:t></a:t>
            </a:r>
            <a:r>
              <a:rPr lang="zh-TW" altLang="en-US" sz="2000" b="1" dirty="0">
                <a:latin typeface="+mn-ea"/>
              </a:rPr>
              <a:t>應該知道和表現的</a:t>
            </a:r>
            <a:r>
              <a:rPr lang="en-US" altLang="zh-TW" sz="2000" b="1" dirty="0">
                <a:latin typeface="+mn-ea"/>
                <a:sym typeface="Wingdings" panose="05000000000000000000" pitchFamily="2" charset="2"/>
              </a:rPr>
              <a:t></a:t>
            </a:r>
            <a:r>
              <a:rPr lang="zh-TW" altLang="en-US" sz="2000" b="1" dirty="0">
                <a:latin typeface="+mn-ea"/>
              </a:rPr>
              <a:t>值得熟悉</a:t>
            </a:r>
            <a:r>
              <a:rPr lang="zh-TW" altLang="en-US" sz="2000" b="1" dirty="0" smtClean="0">
                <a:latin typeface="+mn-ea"/>
              </a:rPr>
              <a:t>的</a:t>
            </a:r>
            <a:endParaRPr lang="en-US" altLang="zh-TW" sz="2000" b="1" dirty="0" smtClean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 startAt="5"/>
            </a:pPr>
            <a:r>
              <a:rPr lang="zh-TW" altLang="en-US" sz="2000" b="1" dirty="0">
                <a:latin typeface="+mn-ea"/>
              </a:rPr>
              <a:t>大概念特性：抽象、不明確、違反直覺</a:t>
            </a:r>
            <a:r>
              <a:rPr lang="zh-TW" altLang="en-US" sz="2000" b="1" dirty="0" smtClean="0">
                <a:latin typeface="+mn-ea"/>
              </a:rPr>
              <a:t>、容易產生錯誤</a:t>
            </a:r>
            <a:r>
              <a:rPr lang="zh-TW" altLang="en-US" sz="2000" b="1" dirty="0">
                <a:latin typeface="+mn-ea"/>
              </a:rPr>
              <a:t>理解</a:t>
            </a:r>
            <a:endParaRPr lang="en-US" altLang="zh-TW" sz="2000" b="1" dirty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 startAt="5"/>
            </a:pPr>
            <a:r>
              <a:rPr lang="zh-TW" altLang="en-US" sz="2000" b="1" dirty="0" smtClean="0">
                <a:latin typeface="+mn-ea"/>
              </a:rPr>
              <a:t>重新</a:t>
            </a:r>
            <a:r>
              <a:rPr lang="zh-TW" altLang="en-US" sz="2000" b="1" dirty="0">
                <a:latin typeface="+mn-ea"/>
              </a:rPr>
              <a:t>思考大概念</a:t>
            </a:r>
            <a:r>
              <a:rPr lang="zh-TW" altLang="en-US" sz="2000" b="1" dirty="0" smtClean="0">
                <a:latin typeface="+mn-ea"/>
              </a:rPr>
              <a:t>，</a:t>
            </a:r>
            <a:r>
              <a:rPr lang="zh-TW" altLang="en-US" sz="2000" b="1" dirty="0">
                <a:latin typeface="+mn-ea"/>
              </a:rPr>
              <a:t>課程</a:t>
            </a:r>
            <a:r>
              <a:rPr lang="zh-TW" altLang="en-US" sz="2000" b="1" dirty="0" smtClean="0">
                <a:latin typeface="+mn-ea"/>
              </a:rPr>
              <a:t>設計逐漸向大概念</a:t>
            </a:r>
            <a:r>
              <a:rPr lang="zh-TW" altLang="en-US" sz="2000" b="1" dirty="0">
                <a:latin typeface="+mn-ea"/>
              </a:rPr>
              <a:t>前進則效果</a:t>
            </a:r>
            <a:r>
              <a:rPr lang="zh-TW" altLang="en-US" sz="2000" b="1" dirty="0" smtClean="0">
                <a:latin typeface="+mn-ea"/>
              </a:rPr>
              <a:t>最佳</a:t>
            </a:r>
            <a:endParaRPr lang="en-US" altLang="zh-TW" sz="2000" b="1" dirty="0" smtClean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 startAt="5"/>
            </a:pPr>
            <a:r>
              <a:rPr lang="zh-TW" altLang="en-US" sz="2000" b="1" dirty="0">
                <a:latin typeface="+mn-ea"/>
              </a:rPr>
              <a:t>訂定優先順序</a:t>
            </a:r>
            <a:r>
              <a:rPr lang="zh-TW" altLang="en-US" sz="2000" b="1" dirty="0" smtClean="0">
                <a:latin typeface="+mn-ea"/>
              </a:rPr>
              <a:t>核心任務</a:t>
            </a:r>
            <a:r>
              <a:rPr lang="zh-TW" altLang="en-US" sz="2000" b="1" dirty="0" smtClean="0">
                <a:latin typeface="新細明體"/>
                <a:ea typeface="新細明體"/>
              </a:rPr>
              <a:t>：</a:t>
            </a:r>
            <a:r>
              <a:rPr lang="zh-TW" altLang="en-US" sz="2000" b="1" dirty="0" smtClean="0">
                <a:latin typeface="+mn-ea"/>
              </a:rPr>
              <a:t>核心</a:t>
            </a:r>
            <a:r>
              <a:rPr lang="zh-TW" altLang="en-US" sz="2000" b="1" dirty="0">
                <a:latin typeface="+mn-ea"/>
              </a:rPr>
              <a:t>任務是為了具體實現州定課程標準及地方的教學目標</a:t>
            </a:r>
            <a:endParaRPr lang="en-US" altLang="zh-TW" sz="2000" b="1" dirty="0">
              <a:latin typeface="+mn-ea"/>
            </a:endParaRPr>
          </a:p>
        </p:txBody>
      </p:sp>
      <p:pic>
        <p:nvPicPr>
          <p:cNvPr id="7170" name="Picture 2" descr="http://getentrepreneurial.com/wp-content/uploads/2010/10/Goals-are-Dreams-with-Deadlines-How-Goal-Clarity-Will-Get-You-Where-You-W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08" y="4110693"/>
            <a:ext cx="3630639" cy="27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5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3912" y="404664"/>
            <a:ext cx="6764288" cy="7920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04-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理解的六個層面</a:t>
            </a:r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新細明體"/>
                <a:ea typeface="新細明體"/>
                <a:cs typeface="Times New Roman" panose="02020603050405020304" pitchFamily="18" charset="0"/>
              </a:rPr>
              <a:t/>
            </a:r>
            <a:b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新細明體"/>
                <a:ea typeface="新細明體"/>
                <a:cs typeface="Times New Roman" panose="02020603050405020304" pitchFamily="18" charset="0"/>
              </a:rPr>
            </a:br>
            <a:r>
              <a:rPr lang="en-US" altLang="zh-TW" sz="2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The Six Facets of Understanding</a:t>
            </a:r>
            <a:endParaRPr lang="zh-TW" altLang="en-US" sz="2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30981" y="1340768"/>
            <a:ext cx="741682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動詞的理解</a:t>
            </a:r>
            <a:r>
              <a:rPr lang="zh-TW" altLang="en-US" sz="2000" b="1" dirty="0" smtClean="0">
                <a:latin typeface="新細明體"/>
                <a:ea typeface="新細明體"/>
              </a:rPr>
              <a:t>：</a:t>
            </a:r>
            <a:r>
              <a:rPr lang="zh-TW" altLang="en-US" sz="2000" b="1" dirty="0">
                <a:latin typeface="+mn-ea"/>
              </a:rPr>
              <a:t>理解六個層面</a:t>
            </a:r>
            <a:endParaRPr lang="en-US" altLang="zh-TW" sz="2000" b="1" dirty="0" smtClean="0">
              <a:latin typeface="+mn-ea"/>
            </a:endParaRPr>
          </a:p>
          <a:p>
            <a:pPr marL="809625" indent="-2762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000" b="1" dirty="0" smtClean="0">
                <a:latin typeface="+mn-ea"/>
              </a:rPr>
              <a:t>能說明</a:t>
            </a:r>
            <a:r>
              <a:rPr lang="zh-TW" altLang="en-US" sz="2000" b="1" dirty="0">
                <a:latin typeface="+mn-ea"/>
              </a:rPr>
              <a:t>：對現象提出可辯解及有系統的敍述</a:t>
            </a:r>
            <a:endParaRPr lang="en-US" altLang="zh-TW" sz="2000" b="1" dirty="0">
              <a:latin typeface="+mn-ea"/>
            </a:endParaRPr>
          </a:p>
          <a:p>
            <a:pPr marL="809625" indent="-2762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000" b="1" dirty="0" smtClean="0">
                <a:latin typeface="+mn-ea"/>
              </a:rPr>
              <a:t>能詮釋：能透過</a:t>
            </a:r>
            <a:r>
              <a:rPr lang="zh-TW" altLang="en-US" sz="2000" b="1" dirty="0">
                <a:latin typeface="+mn-ea"/>
              </a:rPr>
              <a:t>圖像</a:t>
            </a:r>
            <a:r>
              <a:rPr lang="zh-TW" altLang="en-US" sz="2000" b="1" dirty="0" smtClean="0">
                <a:latin typeface="+mn-ea"/>
              </a:rPr>
              <a:t>、軼事、類比、模式簡易說明</a:t>
            </a:r>
            <a:endParaRPr lang="en-US" altLang="zh-TW" sz="2000" b="1" dirty="0">
              <a:latin typeface="+mn-ea"/>
            </a:endParaRPr>
          </a:p>
          <a:p>
            <a:pPr marL="809625" indent="-2762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000" b="1" dirty="0" smtClean="0">
                <a:latin typeface="+mn-ea"/>
              </a:rPr>
              <a:t>能應用：在多元與真實情境中利用及採用已知的知能</a:t>
            </a:r>
            <a:endParaRPr lang="en-US" altLang="zh-TW" sz="2000" b="1" dirty="0" smtClean="0">
              <a:latin typeface="+mn-ea"/>
            </a:endParaRPr>
          </a:p>
          <a:p>
            <a:pPr marL="809625" indent="-2762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000" b="1" dirty="0" smtClean="0">
                <a:latin typeface="+mn-ea"/>
              </a:rPr>
              <a:t>有觀點：能批判、有自我觀點、能照見全局</a:t>
            </a:r>
            <a:endParaRPr lang="en-US" altLang="zh-TW" sz="2000" b="1" dirty="0" smtClean="0">
              <a:latin typeface="+mn-ea"/>
            </a:endParaRPr>
          </a:p>
          <a:p>
            <a:pPr marL="809625" indent="-2762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000" b="1" dirty="0" smtClean="0">
                <a:latin typeface="+mn-ea"/>
              </a:rPr>
              <a:t>同理心：能依經驗察覺怪異與不合理</a:t>
            </a:r>
            <a:r>
              <a:rPr lang="zh-TW" altLang="en-US" sz="2000" b="1" dirty="0">
                <a:latin typeface="+mn-ea"/>
              </a:rPr>
              <a:t>，</a:t>
            </a:r>
            <a:r>
              <a:rPr lang="zh-TW" altLang="en-US" sz="2000" b="1" dirty="0" smtClean="0">
                <a:latin typeface="+mn-ea"/>
              </a:rPr>
              <a:t>與價值判斷</a:t>
            </a:r>
            <a:endParaRPr lang="en-US" altLang="zh-TW" sz="2000" b="1" dirty="0" smtClean="0">
              <a:latin typeface="+mn-ea"/>
            </a:endParaRPr>
          </a:p>
          <a:p>
            <a:pPr marL="809625" indent="-276225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000" b="1" dirty="0" smtClean="0">
                <a:latin typeface="+mn-ea"/>
              </a:rPr>
              <a:t>自知之明：後設認知</a:t>
            </a:r>
            <a:r>
              <a:rPr lang="zh-TW" altLang="en-US" sz="2000" b="1" dirty="0">
                <a:latin typeface="+mn-ea"/>
              </a:rPr>
              <a:t>覺察力</a:t>
            </a:r>
            <a:r>
              <a:rPr lang="zh-TW" altLang="en-US" sz="2000" b="1" dirty="0" smtClean="0">
                <a:latin typeface="+mn-ea"/>
              </a:rPr>
              <a:t>，能自我省思</a:t>
            </a:r>
            <a:endParaRPr lang="en-US" altLang="zh-TW" sz="2000" b="1" dirty="0" smtClean="0">
              <a:latin typeface="+mn-ea"/>
            </a:endParaRPr>
          </a:p>
          <a:p>
            <a:pPr marL="638175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 startAt="2"/>
            </a:pPr>
            <a:r>
              <a:rPr lang="zh-TW" altLang="en-US" sz="2000" b="1" dirty="0" smtClean="0">
                <a:latin typeface="+mn-ea"/>
              </a:rPr>
              <a:t>理解層面功能：澄清學生達成的理解、澄清評量任務、澄清有益學生理解的學習活動，避免陷入專家盲點</a:t>
            </a:r>
            <a:endParaRPr lang="en-US" altLang="zh-TW" sz="2000" b="1" dirty="0">
              <a:latin typeface="+mn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31284"/>
            <a:ext cx="2049785" cy="161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59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3912" y="404664"/>
            <a:ext cx="6764288" cy="7920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05-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本質性問題</a:t>
            </a:r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理解的敲門磚</a:t>
            </a:r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新細明體"/>
                <a:ea typeface="新細明體"/>
                <a:cs typeface="Times New Roman" panose="02020603050405020304" pitchFamily="18" charset="0"/>
              </a:rPr>
              <a:t/>
            </a:r>
            <a:b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新細明體"/>
                <a:ea typeface="新細明體"/>
                <a:cs typeface="Times New Roman" panose="02020603050405020304" pitchFamily="18" charset="0"/>
              </a:rPr>
            </a:br>
            <a:r>
              <a:rPr lang="en-US" altLang="zh-TW" sz="2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Essential Questions: Doorways to Understanding</a:t>
            </a:r>
            <a:endParaRPr lang="zh-TW" altLang="en-US" sz="2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30981" y="1340768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>
                <a:latin typeface="+mn-ea"/>
              </a:rPr>
              <a:t>大概念的路標</a:t>
            </a:r>
            <a:r>
              <a:rPr lang="zh-TW" altLang="en-US" sz="2000" b="1" dirty="0" smtClean="0">
                <a:latin typeface="+mn-ea"/>
              </a:rPr>
              <a:t>：最佳問題會指向大</a:t>
            </a:r>
            <a:r>
              <a:rPr lang="zh-TW" altLang="en-US" sz="2000" b="1" dirty="0">
                <a:latin typeface="+mn-ea"/>
              </a:rPr>
              <a:t>概念</a:t>
            </a:r>
            <a:r>
              <a:rPr lang="zh-TW" altLang="en-US" sz="2000" b="1" dirty="0" smtClean="0">
                <a:latin typeface="+mn-ea"/>
              </a:rPr>
              <a:t>，具有入口功能</a:t>
            </a:r>
            <a:endParaRPr lang="en-US" altLang="zh-TW" sz="2000" b="1" dirty="0" smtClean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>
                <a:latin typeface="+mn-ea"/>
              </a:rPr>
              <a:t>最佳</a:t>
            </a:r>
            <a:r>
              <a:rPr lang="zh-TW" altLang="en-US" sz="2000" b="1" dirty="0" smtClean="0">
                <a:latin typeface="+mn-ea"/>
              </a:rPr>
              <a:t>問題：讓學習者探究關鍵</a:t>
            </a:r>
            <a:r>
              <a:rPr lang="zh-TW" altLang="en-US" sz="2000" b="1" dirty="0">
                <a:latin typeface="+mn-ea"/>
              </a:rPr>
              <a:t>概念</a:t>
            </a:r>
            <a:r>
              <a:rPr lang="zh-TW" altLang="en-US" sz="2000" b="1" dirty="0" smtClean="0">
                <a:latin typeface="+mn-ea"/>
              </a:rPr>
              <a:t>、發現問題、使深化理解</a:t>
            </a:r>
            <a:endParaRPr lang="en-US" altLang="zh-TW" sz="2000" b="1" dirty="0" smtClean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本質性問題：指促使我們進到事物核心、精髓的問題</a:t>
            </a:r>
            <a:endParaRPr lang="en-US" altLang="zh-TW" sz="2000" b="1" dirty="0" smtClean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>
                <a:latin typeface="+mn-ea"/>
              </a:rPr>
              <a:t>本質性</a:t>
            </a:r>
            <a:r>
              <a:rPr lang="zh-TW" altLang="en-US" sz="2000" b="1" dirty="0" smtClean="0">
                <a:latin typeface="+mn-ea"/>
              </a:rPr>
              <a:t>問題根據</a:t>
            </a:r>
            <a:r>
              <a:rPr lang="zh-TW" altLang="en-US" sz="2000" b="1" dirty="0">
                <a:latin typeface="+mn-ea"/>
              </a:rPr>
              <a:t>大概念架構，具總括特性、一般性、可遷移性，能強化課程連貫、連結，較有價值</a:t>
            </a:r>
            <a:endParaRPr lang="en-US" altLang="zh-TW" sz="2000" b="1" dirty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本質性的意涵：</a:t>
            </a:r>
            <a:endParaRPr lang="en-US" altLang="zh-TW" sz="2000" b="1" dirty="0" smtClean="0">
              <a:latin typeface="+mn-ea"/>
            </a:endParaRPr>
          </a:p>
          <a:p>
            <a:pPr marL="715963" indent="-2730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000" b="1" dirty="0" smtClean="0">
                <a:latin typeface="+mn-ea"/>
              </a:rPr>
              <a:t>在生活各方面不斷重現的</a:t>
            </a:r>
            <a:endParaRPr lang="en-US" altLang="zh-TW" sz="2000" b="1" dirty="0" smtClean="0">
              <a:latin typeface="+mn-ea"/>
            </a:endParaRPr>
          </a:p>
          <a:p>
            <a:pPr marL="715963" indent="-2730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000" b="1" dirty="0">
                <a:latin typeface="+mn-ea"/>
              </a:rPr>
              <a:t>學門內的核心概念和</a:t>
            </a:r>
            <a:r>
              <a:rPr lang="zh-TW" altLang="en-US" sz="2000" b="1" dirty="0" smtClean="0">
                <a:latin typeface="+mn-ea"/>
              </a:rPr>
              <a:t>問題</a:t>
            </a:r>
            <a:endParaRPr lang="en-US" altLang="zh-TW" sz="2000" b="1" dirty="0" smtClean="0">
              <a:latin typeface="+mn-ea"/>
            </a:endParaRPr>
          </a:p>
          <a:p>
            <a:pPr marL="715963" indent="-2730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000" b="1" dirty="0">
                <a:latin typeface="+mn-ea"/>
              </a:rPr>
              <a:t>能協助理解的</a:t>
            </a:r>
            <a:r>
              <a:rPr lang="zh-TW" altLang="en-US" sz="2000" b="1" dirty="0" smtClean="0">
                <a:latin typeface="+mn-ea"/>
              </a:rPr>
              <a:t>知識、概念、技能</a:t>
            </a:r>
            <a:endParaRPr lang="en-US" altLang="zh-TW" sz="2000" b="1" dirty="0" smtClean="0">
              <a:latin typeface="+mn-ea"/>
            </a:endParaRPr>
          </a:p>
          <a:p>
            <a:pPr marL="715963" indent="-2730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000" b="1" dirty="0" smtClean="0">
                <a:latin typeface="+mn-ea"/>
              </a:rPr>
              <a:t>能夠吸引一群特定多元的學習者</a:t>
            </a:r>
            <a:endParaRPr lang="en-US" altLang="zh-TW" sz="2000" b="1" dirty="0">
              <a:latin typeface="+mn-e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61048"/>
            <a:ext cx="1583040" cy="232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4" y="4653136"/>
            <a:ext cx="1332017" cy="156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686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3912" y="404664"/>
            <a:ext cx="6764288" cy="7920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06-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建構理解</a:t>
            </a:r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新細明體"/>
                <a:ea typeface="新細明體"/>
                <a:cs typeface="Times New Roman" panose="02020603050405020304" pitchFamily="18" charset="0"/>
              </a:rPr>
              <a:t/>
            </a:r>
            <a:b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新細明體"/>
                <a:ea typeface="新細明體"/>
                <a:cs typeface="Times New Roman" panose="02020603050405020304" pitchFamily="18" charset="0"/>
              </a:rPr>
            </a:br>
            <a:r>
              <a:rPr lang="en-US" altLang="zh-TW" sz="2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Crafting Understandings</a:t>
            </a:r>
            <a:endParaRPr lang="zh-TW" altLang="en-US" sz="2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30981" y="1340768"/>
            <a:ext cx="74168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建構理解的建議：</a:t>
            </a:r>
            <a:endParaRPr lang="en-US" altLang="zh-TW" sz="2000" b="1" dirty="0" smtClean="0">
              <a:latin typeface="+mn-ea"/>
            </a:endParaRPr>
          </a:p>
          <a:p>
            <a:pPr marL="715963" indent="-2730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000" b="1" dirty="0" smtClean="0">
                <a:latin typeface="+mn-ea"/>
              </a:rPr>
              <a:t>優先事項：課程單元聚焦於少數理解陳述、有關可遷移的大概念上</a:t>
            </a:r>
            <a:endParaRPr lang="en-US" altLang="zh-TW" sz="2000" b="1" dirty="0" smtClean="0">
              <a:latin typeface="+mn-ea"/>
            </a:endParaRPr>
          </a:p>
          <a:p>
            <a:pPr marL="715963" indent="-2730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000" b="1" dirty="0">
                <a:latin typeface="+mn-ea"/>
              </a:rPr>
              <a:t>以建議事項</a:t>
            </a:r>
            <a:r>
              <a:rPr lang="zh-TW" altLang="en-US" sz="2000" b="1" dirty="0" smtClean="0">
                <a:latin typeface="+mn-ea"/>
              </a:rPr>
              <a:t>陳述：例如：學生將會理解</a:t>
            </a:r>
            <a:r>
              <a:rPr lang="en-US" altLang="zh-TW" sz="2000" b="1" dirty="0" smtClean="0">
                <a:latin typeface="+mn-ea"/>
              </a:rPr>
              <a:t>………</a:t>
            </a:r>
          </a:p>
          <a:p>
            <a:pPr marL="715963" indent="-2730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000" b="1" dirty="0" smtClean="0">
                <a:latin typeface="+mn-ea"/>
              </a:rPr>
              <a:t>使用清晰、不含糊語詞</a:t>
            </a:r>
            <a:r>
              <a:rPr lang="en-US" altLang="zh-TW" sz="2000" b="1" dirty="0" smtClean="0">
                <a:latin typeface="+mn-ea"/>
              </a:rPr>
              <a:t>-</a:t>
            </a:r>
            <a:r>
              <a:rPr lang="zh-TW" altLang="en-US" sz="2000" b="1" dirty="0" smtClean="0">
                <a:latin typeface="+mn-ea"/>
              </a:rPr>
              <a:t>像具體、有洞見的通則</a:t>
            </a:r>
            <a:endParaRPr lang="en-US" altLang="zh-TW" sz="2000" b="1" dirty="0" smtClean="0">
              <a:latin typeface="+mn-ea"/>
            </a:endParaRPr>
          </a:p>
          <a:p>
            <a:pPr marL="715963" indent="-2730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000" b="1" dirty="0">
                <a:latin typeface="+mn-ea"/>
              </a:rPr>
              <a:t>理解有二</a:t>
            </a:r>
            <a:r>
              <a:rPr lang="zh-TW" altLang="en-US" sz="2000" b="1" dirty="0" smtClean="0">
                <a:latin typeface="+mn-ea"/>
              </a:rPr>
              <a:t>種：</a:t>
            </a:r>
            <a:endParaRPr lang="en-US" altLang="zh-TW" sz="2000" b="1" dirty="0" smtClean="0">
              <a:latin typeface="+mn-ea"/>
            </a:endParaRPr>
          </a:p>
          <a:p>
            <a:pPr marL="987425" indent="-271463" defTabSz="1349375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zh-TW" altLang="en-US" sz="2000" b="1" dirty="0" smtClean="0">
                <a:latin typeface="+mn-ea"/>
              </a:rPr>
              <a:t>主題式理解：具有單元的限定</a:t>
            </a:r>
            <a:endParaRPr lang="en-US" altLang="zh-TW" sz="2000" b="1" dirty="0" smtClean="0">
              <a:latin typeface="+mn-ea"/>
            </a:endParaRPr>
          </a:p>
          <a:p>
            <a:pPr marL="987425" indent="-271463" defTabSz="1349375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zh-TW" altLang="en-US" sz="2000" b="1" dirty="0">
                <a:latin typeface="+mn-ea"/>
              </a:rPr>
              <a:t>總括式</a:t>
            </a:r>
            <a:r>
              <a:rPr lang="zh-TW" altLang="en-US" sz="2000" b="1" dirty="0" smtClean="0">
                <a:latin typeface="+mn-ea"/>
              </a:rPr>
              <a:t>理解：較廣泛，可以連結到其它單元及科目</a:t>
            </a:r>
            <a:endParaRPr lang="en-US" altLang="zh-TW" sz="2000" b="1" dirty="0">
              <a:latin typeface="+mn-e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73908"/>
            <a:ext cx="4484787" cy="185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030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3912" y="404664"/>
            <a:ext cx="6764288" cy="7920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07-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像評量者一樣的思考</a:t>
            </a:r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新細明體"/>
                <a:ea typeface="新細明體"/>
                <a:cs typeface="Times New Roman" panose="02020603050405020304" pitchFamily="18" charset="0"/>
              </a:rPr>
              <a:t/>
            </a:r>
            <a:b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新細明體"/>
                <a:ea typeface="新細明體"/>
                <a:cs typeface="Times New Roman" panose="02020603050405020304" pitchFamily="18" charset="0"/>
              </a:rPr>
            </a:br>
            <a:r>
              <a:rPr lang="en-US" altLang="zh-TW" sz="2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Thinking like an Assessor</a:t>
            </a:r>
            <a:endParaRPr lang="zh-TW" altLang="en-US" sz="2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30981" y="1340768"/>
            <a:ext cx="74168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評量者的思考：</a:t>
            </a:r>
            <a:endParaRPr lang="en-US" altLang="zh-TW" sz="2000" b="1" dirty="0" smtClean="0">
              <a:latin typeface="+mn-ea"/>
            </a:endParaRPr>
          </a:p>
          <a:p>
            <a:pPr marL="715963" indent="-2730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000" b="1" dirty="0" smtClean="0">
                <a:latin typeface="+mn-ea"/>
              </a:rPr>
              <a:t>以關鍵的</a:t>
            </a:r>
            <a:r>
              <a:rPr lang="zh-TW" altLang="en-US" sz="2000" b="1" dirty="0">
                <a:latin typeface="+mn-ea"/>
              </a:rPr>
              <a:t>概念</a:t>
            </a:r>
            <a:r>
              <a:rPr lang="zh-TW" altLang="en-US" sz="2000" b="1" dirty="0" smtClean="0">
                <a:latin typeface="+mn-ea"/>
              </a:rPr>
              <a:t>，發展評量的細目</a:t>
            </a:r>
            <a:endParaRPr lang="en-US" altLang="zh-TW" sz="2000" b="1" dirty="0" smtClean="0">
              <a:latin typeface="+mn-ea"/>
            </a:endParaRPr>
          </a:p>
          <a:p>
            <a:pPr marL="715963" indent="-2730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000" b="1" dirty="0">
                <a:latin typeface="+mn-ea"/>
              </a:rPr>
              <a:t>決定標準與評分</a:t>
            </a:r>
            <a:r>
              <a:rPr lang="zh-TW" altLang="en-US" sz="2000" b="1" dirty="0" smtClean="0">
                <a:latin typeface="+mn-ea"/>
              </a:rPr>
              <a:t>指標</a:t>
            </a:r>
            <a:endParaRPr lang="en-US" altLang="zh-TW" sz="2000" b="1" dirty="0" smtClean="0">
              <a:latin typeface="+mn-ea"/>
            </a:endParaRPr>
          </a:p>
          <a:p>
            <a:pPr marL="715963" indent="-2730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000" b="1" dirty="0">
                <a:latin typeface="+mn-ea"/>
              </a:rPr>
              <a:t>檢視評量的信度與效</a:t>
            </a:r>
            <a:r>
              <a:rPr lang="zh-TW" altLang="en-US" sz="2000" b="1" dirty="0" smtClean="0">
                <a:latin typeface="+mn-ea"/>
              </a:rPr>
              <a:t>度</a:t>
            </a:r>
            <a:endParaRPr lang="en-US" altLang="zh-TW" sz="2000" b="1" dirty="0" smtClean="0">
              <a:latin typeface="+mn-ea"/>
            </a:endParaRPr>
          </a:p>
          <a:p>
            <a:pPr marL="442913" indent="-442913">
              <a:spcBef>
                <a:spcPts val="600"/>
              </a:spcBef>
              <a:spcAft>
                <a:spcPts val="600"/>
              </a:spcAft>
              <a:buFont typeface="+mj-ea"/>
              <a:buAutoNum type="ea1ChtPeriod" startAt="2"/>
            </a:pPr>
            <a:r>
              <a:rPr lang="zh-TW" altLang="en-US" sz="2000" b="1" dirty="0" smtClean="0">
                <a:latin typeface="+mn-ea"/>
              </a:rPr>
              <a:t>根據問題與實作來設計評量</a:t>
            </a:r>
            <a:endParaRPr lang="en-US" altLang="zh-TW" sz="2000" b="1" dirty="0" smtClean="0">
              <a:latin typeface="+mn-ea"/>
            </a:endParaRPr>
          </a:p>
          <a:p>
            <a:pPr marL="442913" indent="-442913">
              <a:spcBef>
                <a:spcPts val="600"/>
              </a:spcBef>
              <a:spcAft>
                <a:spcPts val="600"/>
              </a:spcAft>
              <a:buFont typeface="+mj-ea"/>
              <a:buAutoNum type="ea1ChtPeriod" startAt="2"/>
            </a:pPr>
            <a:r>
              <a:rPr lang="en-US" altLang="zh-TW" sz="2000" b="1" dirty="0" smtClean="0">
                <a:latin typeface="+mn-ea"/>
              </a:rPr>
              <a:t>GRASPS</a:t>
            </a:r>
            <a:r>
              <a:rPr lang="zh-TW" altLang="en-US" sz="2000" b="1" dirty="0" smtClean="0">
                <a:latin typeface="+mn-ea"/>
              </a:rPr>
              <a:t>發展實作任務：</a:t>
            </a:r>
            <a:r>
              <a:rPr lang="en-US" altLang="zh-TW" sz="2000" b="1" dirty="0">
                <a:latin typeface="+mn-ea"/>
              </a:rPr>
              <a:t>Goal</a:t>
            </a:r>
            <a:r>
              <a:rPr lang="zh-TW" altLang="en-US" sz="2000" b="1" dirty="0" smtClean="0">
                <a:latin typeface="+mn-ea"/>
              </a:rPr>
              <a:t>、</a:t>
            </a:r>
            <a:r>
              <a:rPr lang="en-US" altLang="zh-TW" sz="2000" b="1" dirty="0" smtClean="0">
                <a:latin typeface="+mn-ea"/>
              </a:rPr>
              <a:t>Role</a:t>
            </a:r>
            <a:r>
              <a:rPr lang="zh-TW" altLang="en-US" sz="2000" b="1" dirty="0" smtClean="0">
                <a:latin typeface="+mn-ea"/>
              </a:rPr>
              <a:t> 、</a:t>
            </a:r>
            <a:r>
              <a:rPr lang="en-US" altLang="zh-TW" sz="2000" b="1" dirty="0" smtClean="0">
                <a:latin typeface="+mn-ea"/>
              </a:rPr>
              <a:t>Audience</a:t>
            </a:r>
            <a:r>
              <a:rPr lang="zh-TW" altLang="en-US" sz="2000" b="1" dirty="0" smtClean="0">
                <a:latin typeface="+mn-ea"/>
              </a:rPr>
              <a:t> 、</a:t>
            </a:r>
            <a:r>
              <a:rPr lang="en-US" altLang="zh-TW" sz="2000" b="1" dirty="0" smtClean="0">
                <a:latin typeface="+mn-ea"/>
              </a:rPr>
              <a:t>Situation</a:t>
            </a:r>
            <a:r>
              <a:rPr lang="zh-TW" altLang="en-US" sz="2000" b="1" dirty="0" smtClean="0">
                <a:latin typeface="+mn-ea"/>
              </a:rPr>
              <a:t> 、</a:t>
            </a:r>
            <a:r>
              <a:rPr lang="en-US" altLang="zh-TW" sz="2000" b="1" dirty="0" smtClean="0">
                <a:latin typeface="+mn-ea"/>
              </a:rPr>
              <a:t>Performance</a:t>
            </a:r>
            <a:r>
              <a:rPr lang="zh-TW" altLang="en-US" sz="2000" b="1" dirty="0" smtClean="0">
                <a:latin typeface="+mn-ea"/>
              </a:rPr>
              <a:t> 、</a:t>
            </a:r>
            <a:r>
              <a:rPr lang="en-US" altLang="zh-TW" sz="2000" b="1" dirty="0" smtClean="0">
                <a:latin typeface="+mn-ea"/>
              </a:rPr>
              <a:t>Standard</a:t>
            </a:r>
          </a:p>
          <a:p>
            <a:pPr marL="442913" indent="-442913">
              <a:spcBef>
                <a:spcPts val="600"/>
              </a:spcBef>
              <a:spcAft>
                <a:spcPts val="600"/>
              </a:spcAft>
              <a:buFont typeface="+mj-ea"/>
              <a:buAutoNum type="ea1ChtPeriod" startAt="2"/>
            </a:pPr>
            <a:r>
              <a:rPr lang="zh-TW" altLang="en-US" sz="2000" b="1" dirty="0">
                <a:latin typeface="+mn-ea"/>
              </a:rPr>
              <a:t>使用六個層面做為評量</a:t>
            </a:r>
            <a:r>
              <a:rPr lang="zh-TW" altLang="en-US" sz="2000" b="1" dirty="0" smtClean="0">
                <a:latin typeface="+mn-ea"/>
              </a:rPr>
              <a:t>藍本：說明、詮釋、應用、觀點、同理心、後設學習</a:t>
            </a:r>
            <a:endParaRPr lang="en-US" altLang="zh-TW" sz="2000" b="1" dirty="0" smtClean="0">
              <a:latin typeface="+mn-ea"/>
            </a:endParaRPr>
          </a:p>
          <a:p>
            <a:pPr marL="442913" indent="-442913">
              <a:spcBef>
                <a:spcPts val="600"/>
              </a:spcBef>
              <a:spcAft>
                <a:spcPts val="600"/>
              </a:spcAft>
              <a:buFont typeface="+mj-ea"/>
              <a:buAutoNum type="ea1ChtPeriod" startAt="2"/>
            </a:pPr>
            <a:r>
              <a:rPr lang="zh-TW" altLang="en-US" sz="2000" b="1" dirty="0">
                <a:latin typeface="+mn-ea"/>
              </a:rPr>
              <a:t>使用本質性問題來評量</a:t>
            </a:r>
            <a:endParaRPr lang="en-US" altLang="zh-TW" sz="2000" b="1" dirty="0">
              <a:latin typeface="+mn-ea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93991"/>
            <a:ext cx="4412779" cy="182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31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3912" y="404664"/>
            <a:ext cx="6764288" cy="7920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08-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指標與效度</a:t>
            </a:r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Criteria </a:t>
            </a:r>
            <a:r>
              <a:rPr lang="en-US" altLang="zh-TW" sz="2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and Validity</a:t>
            </a:r>
            <a:endParaRPr lang="zh-TW" altLang="en-US" sz="2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30981" y="1340768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指標：用來評估某種</a:t>
            </a:r>
            <a:r>
              <a:rPr lang="zh-TW" altLang="en-US" sz="2000" b="1" dirty="0">
                <a:latin typeface="+mn-ea"/>
              </a:rPr>
              <a:t>特質</a:t>
            </a:r>
            <a:r>
              <a:rPr lang="zh-TW" altLang="en-US" sz="2000" b="1" dirty="0" smtClean="0">
                <a:latin typeface="+mn-ea"/>
              </a:rPr>
              <a:t>，以連續線形式來描述品質</a:t>
            </a:r>
            <a:endParaRPr lang="en-US" altLang="zh-TW" sz="2000" b="1" dirty="0" smtClean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評量理解：指標應涵概理解的六個層面</a:t>
            </a:r>
            <a:r>
              <a:rPr lang="en-US" altLang="zh-TW" sz="1400" b="1" dirty="0" smtClean="0">
                <a:latin typeface="+mn-ea"/>
              </a:rPr>
              <a:t>(</a:t>
            </a:r>
            <a:r>
              <a:rPr lang="zh-TW" altLang="en-US" sz="1400" b="1" dirty="0" smtClean="0">
                <a:latin typeface="+mn-ea"/>
              </a:rPr>
              <a:t>細目請參閱書籍</a:t>
            </a:r>
            <a:r>
              <a:rPr lang="en-US" altLang="zh-TW" sz="1400" b="1" dirty="0" smtClean="0">
                <a:latin typeface="+mn-ea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效度的挑戰：提高指標測量特質的</a:t>
            </a:r>
            <a:r>
              <a:rPr lang="zh-TW" altLang="en-US" sz="2000" b="1" dirty="0">
                <a:latin typeface="+mn-ea"/>
              </a:rPr>
              <a:t>精確度</a:t>
            </a:r>
            <a:r>
              <a:rPr lang="zh-TW" altLang="en-US" sz="2000" b="1" dirty="0" smtClean="0">
                <a:latin typeface="+mn-ea"/>
              </a:rPr>
              <a:t>，即指標可以達成測量學生深度理解的程度</a:t>
            </a:r>
            <a:endParaRPr lang="en-US" altLang="zh-TW" sz="2000" b="1" dirty="0" smtClean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>
                <a:latin typeface="+mn-ea"/>
              </a:rPr>
              <a:t>信度的</a:t>
            </a:r>
            <a:r>
              <a:rPr lang="zh-TW" altLang="en-US" sz="2000" b="1" dirty="0" smtClean="0">
                <a:latin typeface="+mn-ea"/>
              </a:rPr>
              <a:t>要求：指標測量應具有高度的穩定程度</a:t>
            </a:r>
            <a:endParaRPr lang="en-US" altLang="zh-TW" sz="2000" b="1" dirty="0" smtClean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>
                <a:latin typeface="+mn-ea"/>
              </a:rPr>
              <a:t>教師每日的查核才</a:t>
            </a:r>
            <a:r>
              <a:rPr lang="zh-TW" altLang="en-US" sz="2000" b="1" dirty="0" smtClean="0">
                <a:latin typeface="+mn-ea"/>
              </a:rPr>
              <a:t>是瞭解學生</a:t>
            </a:r>
            <a:r>
              <a:rPr lang="zh-TW" altLang="en-US" sz="2000" b="1" dirty="0">
                <a:latin typeface="+mn-ea"/>
              </a:rPr>
              <a:t>是否理解的最佳</a:t>
            </a:r>
            <a:r>
              <a:rPr lang="zh-TW" altLang="en-US" sz="2000" b="1" dirty="0" smtClean="0">
                <a:latin typeface="+mn-ea"/>
              </a:rPr>
              <a:t>工具</a:t>
            </a:r>
            <a:endParaRPr lang="en-US" altLang="zh-TW" sz="2000" b="1" dirty="0">
              <a:latin typeface="+mn-ea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443" y="4219934"/>
            <a:ext cx="6229900" cy="216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680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278836"/>
            <a:ext cx="2448272" cy="157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3912" y="404664"/>
            <a:ext cx="6764288" cy="7920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09-</a:t>
            </a:r>
            <a:r>
              <a:rPr lang="zh-TW" alt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計畫學習活動</a:t>
            </a:r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Planning </a:t>
            </a:r>
            <a:r>
              <a:rPr lang="en-US" altLang="zh-TW" sz="2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for Learning</a:t>
            </a:r>
            <a:endParaRPr lang="zh-TW" altLang="en-US" sz="2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30981" y="1340768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最佳開始：能夠吸引注意和有效</a:t>
            </a:r>
            <a:endParaRPr lang="en-US" altLang="zh-TW" sz="2000" b="1" dirty="0" smtClean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>
                <a:latin typeface="+mn-ea"/>
              </a:rPr>
              <a:t>最佳課程設計</a:t>
            </a:r>
            <a:r>
              <a:rPr lang="zh-TW" altLang="en-US" sz="2000" b="1" dirty="0" smtClean="0">
                <a:latin typeface="+mn-ea"/>
              </a:rPr>
              <a:t>特徵：符合</a:t>
            </a:r>
            <a:r>
              <a:rPr lang="en-US" altLang="zh-TW" sz="2000" b="1" dirty="0" smtClean="0">
                <a:latin typeface="+mn-ea"/>
              </a:rPr>
              <a:t>WHERETO</a:t>
            </a:r>
            <a:r>
              <a:rPr lang="zh-TW" altLang="en-US" sz="2000" b="1" dirty="0" smtClean="0">
                <a:latin typeface="+mn-ea"/>
              </a:rPr>
              <a:t>要素</a:t>
            </a:r>
            <a:endParaRPr lang="en-US" altLang="zh-TW" sz="2000" b="1" dirty="0" smtClean="0">
              <a:latin typeface="+mn-ea"/>
            </a:endParaRPr>
          </a:p>
          <a:p>
            <a:pPr marL="442913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b="1" dirty="0" smtClean="0">
                <a:latin typeface="+mn-ea"/>
              </a:rPr>
              <a:t>W</a:t>
            </a:r>
            <a:r>
              <a:rPr lang="zh-TW" altLang="en-US" sz="2000" b="1" dirty="0" smtClean="0">
                <a:latin typeface="+mn-ea"/>
              </a:rPr>
              <a:t>：確認學生知道單元方向</a:t>
            </a:r>
            <a:r>
              <a:rPr lang="en-US" altLang="zh-TW" sz="2000" b="1" dirty="0" smtClean="0">
                <a:latin typeface="+mn-ea"/>
              </a:rPr>
              <a:t>(where)</a:t>
            </a:r>
            <a:r>
              <a:rPr lang="zh-TW" altLang="en-US" sz="2000" b="1" dirty="0" smtClean="0">
                <a:latin typeface="+mn-ea"/>
              </a:rPr>
              <a:t>與</a:t>
            </a:r>
            <a:r>
              <a:rPr lang="zh-TW" altLang="en-US" sz="2000" b="1" dirty="0">
                <a:latin typeface="+mn-ea"/>
              </a:rPr>
              <a:t>是</a:t>
            </a:r>
            <a:r>
              <a:rPr lang="zh-TW" altLang="en-US" sz="2000" b="1" dirty="0" smtClean="0">
                <a:latin typeface="+mn-ea"/>
              </a:rPr>
              <a:t>什麼</a:t>
            </a:r>
            <a:r>
              <a:rPr lang="en-US" altLang="zh-TW" sz="2000" b="1" dirty="0" smtClean="0">
                <a:latin typeface="+mn-ea"/>
              </a:rPr>
              <a:t>(what)</a:t>
            </a:r>
          </a:p>
          <a:p>
            <a:pPr marL="442913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b="1" dirty="0" smtClean="0">
                <a:latin typeface="+mn-ea"/>
              </a:rPr>
              <a:t>H</a:t>
            </a:r>
            <a:r>
              <a:rPr lang="zh-TW" altLang="en-US" sz="2000" b="1" dirty="0" smtClean="0">
                <a:latin typeface="+mn-ea"/>
              </a:rPr>
              <a:t>：引起</a:t>
            </a:r>
            <a:r>
              <a:rPr lang="en-US" altLang="zh-TW" sz="2000" b="1" dirty="0" smtClean="0">
                <a:latin typeface="+mn-ea"/>
              </a:rPr>
              <a:t>(hook)</a:t>
            </a:r>
            <a:r>
              <a:rPr lang="zh-TW" altLang="en-US" sz="2000" b="1" dirty="0" smtClean="0">
                <a:latin typeface="+mn-ea"/>
              </a:rPr>
              <a:t>學生</a:t>
            </a:r>
            <a:r>
              <a:rPr lang="zh-TW" altLang="en-US" sz="2000" b="1" dirty="0">
                <a:latin typeface="+mn-ea"/>
              </a:rPr>
              <a:t>興趣</a:t>
            </a:r>
            <a:r>
              <a:rPr lang="zh-TW" altLang="en-US" sz="2000" b="1" dirty="0" smtClean="0">
                <a:latin typeface="+mn-ea"/>
              </a:rPr>
              <a:t>，過程中能維持</a:t>
            </a:r>
            <a:r>
              <a:rPr lang="en-US" altLang="zh-TW" sz="2000" b="1" dirty="0" smtClean="0">
                <a:latin typeface="+mn-ea"/>
              </a:rPr>
              <a:t>(hold)</a:t>
            </a:r>
            <a:r>
              <a:rPr lang="zh-TW" altLang="en-US" sz="2000" b="1" dirty="0" smtClean="0">
                <a:latin typeface="+mn-ea"/>
              </a:rPr>
              <a:t>學生注意力</a:t>
            </a:r>
            <a:endParaRPr lang="en-US" altLang="zh-TW" sz="2000" b="1" dirty="0" smtClean="0">
              <a:latin typeface="+mn-ea"/>
            </a:endParaRPr>
          </a:p>
          <a:p>
            <a:pPr marL="442913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b="1" dirty="0" smtClean="0">
                <a:latin typeface="+mn-ea"/>
              </a:rPr>
              <a:t>E</a:t>
            </a:r>
            <a:r>
              <a:rPr lang="zh-TW" altLang="en-US" sz="2000" b="1" dirty="0" smtClean="0">
                <a:latin typeface="+mn-ea"/>
              </a:rPr>
              <a:t>：能</a:t>
            </a:r>
            <a:r>
              <a:rPr lang="zh-TW" altLang="en-US" sz="2000" b="1" dirty="0">
                <a:latin typeface="+mn-ea"/>
              </a:rPr>
              <a:t>以先備知識做準備</a:t>
            </a:r>
            <a:r>
              <a:rPr lang="en-US" altLang="zh-TW" sz="2000" b="1" dirty="0" smtClean="0">
                <a:latin typeface="+mn-ea"/>
              </a:rPr>
              <a:t>(equip)</a:t>
            </a:r>
            <a:r>
              <a:rPr lang="zh-TW" altLang="en-US" sz="2000" b="1" dirty="0" smtClean="0">
                <a:latin typeface="+mn-ea"/>
              </a:rPr>
              <a:t>，</a:t>
            </a:r>
            <a:r>
              <a:rPr lang="zh-TW" altLang="en-US" sz="2000" b="1" dirty="0">
                <a:latin typeface="+mn-ea"/>
              </a:rPr>
              <a:t>達成實作表現的</a:t>
            </a:r>
            <a:r>
              <a:rPr lang="zh-TW" altLang="en-US" sz="2000" b="1" dirty="0" smtClean="0">
                <a:latin typeface="+mn-ea"/>
              </a:rPr>
              <a:t>標</a:t>
            </a:r>
            <a:endParaRPr lang="en-US" altLang="zh-TW" sz="2000" b="1" dirty="0" smtClean="0">
              <a:latin typeface="+mn-ea"/>
            </a:endParaRPr>
          </a:p>
          <a:p>
            <a:pPr marL="442913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b="1" dirty="0" smtClean="0">
                <a:latin typeface="+mn-ea"/>
              </a:rPr>
              <a:t>R</a:t>
            </a:r>
            <a:r>
              <a:rPr lang="zh-TW" altLang="en-US" sz="2000" b="1" dirty="0" smtClean="0">
                <a:latin typeface="+mn-ea"/>
              </a:rPr>
              <a:t>：提供</a:t>
            </a:r>
            <a:r>
              <a:rPr lang="zh-TW" altLang="en-US" sz="2000" b="1" dirty="0">
                <a:latin typeface="+mn-ea"/>
              </a:rPr>
              <a:t>機會重新思考</a:t>
            </a:r>
            <a:r>
              <a:rPr lang="en-US" altLang="zh-TW" sz="2000" b="1" dirty="0" smtClean="0">
                <a:latin typeface="+mn-ea"/>
              </a:rPr>
              <a:t>(</a:t>
            </a:r>
            <a:r>
              <a:rPr lang="en-US" altLang="zh-TW" sz="2000" b="1" dirty="0">
                <a:latin typeface="+mn-ea"/>
              </a:rPr>
              <a:t>rethink)</a:t>
            </a:r>
            <a:r>
              <a:rPr lang="zh-TW" altLang="en-US" sz="2000" b="1" dirty="0" smtClean="0">
                <a:latin typeface="+mn-ea"/>
              </a:rPr>
              <a:t>、</a:t>
            </a:r>
            <a:r>
              <a:rPr lang="zh-TW" altLang="en-US" sz="2000" b="1" dirty="0">
                <a:latin typeface="+mn-ea"/>
              </a:rPr>
              <a:t>反省</a:t>
            </a:r>
            <a:r>
              <a:rPr lang="en-US" altLang="zh-TW" sz="2000" b="1" dirty="0" smtClean="0">
                <a:latin typeface="+mn-ea"/>
              </a:rPr>
              <a:t>(reflect)</a:t>
            </a:r>
            <a:r>
              <a:rPr lang="zh-TW" altLang="en-US" sz="2000" b="1" dirty="0" smtClean="0">
                <a:latin typeface="+mn-ea"/>
              </a:rPr>
              <a:t>與修正</a:t>
            </a:r>
            <a:r>
              <a:rPr lang="en-US" altLang="zh-TW" sz="2000" b="1" dirty="0" smtClean="0">
                <a:latin typeface="+mn-ea"/>
              </a:rPr>
              <a:t>(revise)</a:t>
            </a:r>
          </a:p>
          <a:p>
            <a:pPr marL="442913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b="1" dirty="0" smtClean="0">
                <a:latin typeface="+mn-ea"/>
              </a:rPr>
              <a:t>E</a:t>
            </a:r>
            <a:r>
              <a:rPr lang="zh-TW" altLang="en-US" sz="2000" b="1" dirty="0" smtClean="0">
                <a:latin typeface="+mn-ea"/>
              </a:rPr>
              <a:t>：</a:t>
            </a:r>
            <a:r>
              <a:rPr lang="zh-TW" altLang="en-US" sz="2000" b="1" dirty="0">
                <a:latin typeface="+mn-ea"/>
              </a:rPr>
              <a:t>提供機會讓學生評鑑</a:t>
            </a:r>
            <a:r>
              <a:rPr lang="en-US" altLang="zh-TW" sz="2000" b="1" dirty="0" smtClean="0">
                <a:latin typeface="+mn-ea"/>
              </a:rPr>
              <a:t>(evaluate)</a:t>
            </a:r>
            <a:r>
              <a:rPr lang="zh-TW" altLang="en-US" sz="2000" b="1" dirty="0" smtClean="0">
                <a:latin typeface="+mn-ea"/>
              </a:rPr>
              <a:t>自己進步與自我評量</a:t>
            </a:r>
            <a:endParaRPr lang="en-US" altLang="zh-TW" sz="2000" b="1" dirty="0" smtClean="0">
              <a:latin typeface="+mn-ea"/>
            </a:endParaRPr>
          </a:p>
          <a:p>
            <a:pPr marL="806450" indent="-363538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b="1" dirty="0" smtClean="0">
                <a:latin typeface="+mn-ea"/>
              </a:rPr>
              <a:t>T</a:t>
            </a:r>
            <a:r>
              <a:rPr lang="zh-TW" altLang="en-US" sz="2000" b="1" dirty="0" smtClean="0">
                <a:latin typeface="+mn-ea"/>
              </a:rPr>
              <a:t>：因材施教</a:t>
            </a:r>
            <a:r>
              <a:rPr lang="en-US" altLang="zh-TW" sz="2000" b="1" dirty="0" smtClean="0">
                <a:latin typeface="+mn-ea"/>
              </a:rPr>
              <a:t>(tailored)</a:t>
            </a:r>
            <a:r>
              <a:rPr lang="zh-TW" altLang="en-US" sz="2000" b="1" dirty="0" smtClean="0">
                <a:latin typeface="+mn-ea"/>
              </a:rPr>
              <a:t>反應學生個別才能、興趣、學習風格與學習需求</a:t>
            </a:r>
            <a:endParaRPr lang="en-US" altLang="zh-TW" sz="2000" b="1" dirty="0" smtClean="0">
              <a:latin typeface="+mn-ea"/>
            </a:endParaRPr>
          </a:p>
          <a:p>
            <a:pPr marL="442913">
              <a:spcBef>
                <a:spcPts val="600"/>
              </a:spcBef>
              <a:spcAft>
                <a:spcPts val="600"/>
              </a:spcAft>
            </a:pPr>
            <a:r>
              <a:rPr lang="en-US" altLang="zh-TW" sz="2000" b="1" dirty="0" smtClean="0">
                <a:latin typeface="+mn-ea"/>
              </a:rPr>
              <a:t>O</a:t>
            </a:r>
            <a:r>
              <a:rPr lang="zh-TW" altLang="en-US" sz="2000" b="1" dirty="0" smtClean="0">
                <a:latin typeface="+mn-ea"/>
              </a:rPr>
              <a:t>：有組織的教學活動</a:t>
            </a:r>
            <a:r>
              <a:rPr lang="en-US" altLang="zh-TW" sz="2000" b="1" dirty="0" smtClean="0">
                <a:latin typeface="+mn-ea"/>
              </a:rPr>
              <a:t>(organized)</a:t>
            </a:r>
            <a:r>
              <a:rPr lang="zh-TW" altLang="en-US" sz="2000" b="1" dirty="0" smtClean="0">
                <a:latin typeface="+mn-ea"/>
              </a:rPr>
              <a:t>，由淺入深循序漸進</a:t>
            </a:r>
            <a:endParaRPr lang="en-US" altLang="zh-TW" sz="2000" b="1" dirty="0">
              <a:latin typeface="+mn-ea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706613"/>
            <a:ext cx="1440160" cy="106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996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3912" y="404664"/>
            <a:ext cx="6764288" cy="7920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10-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理解導向的教學</a:t>
            </a:r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-1</a:t>
            </a:r>
            <a:b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Teaching for Understanding</a:t>
            </a:r>
            <a:endParaRPr lang="zh-TW" altLang="en-US" sz="2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30981" y="1340768"/>
            <a:ext cx="741682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跨內容教學的需要：避免按進度與按內容教學</a:t>
            </a:r>
            <a:endParaRPr lang="en-US" altLang="zh-TW" sz="2000" b="1" dirty="0" smtClean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去除教科書</a:t>
            </a:r>
            <a:r>
              <a:rPr lang="zh-TW" altLang="en-US" sz="2000" b="1" dirty="0">
                <a:latin typeface="+mn-ea"/>
              </a:rPr>
              <a:t>的限制</a:t>
            </a:r>
            <a:r>
              <a:rPr lang="zh-TW" altLang="en-US" sz="2000" b="1" dirty="0" smtClean="0">
                <a:latin typeface="+mn-ea"/>
              </a:rPr>
              <a:t>：教科書簡化專家</a:t>
            </a:r>
            <a:r>
              <a:rPr lang="zh-TW" altLang="en-US" sz="2000" b="1" dirty="0">
                <a:latin typeface="+mn-ea"/>
              </a:rPr>
              <a:t>的知識</a:t>
            </a:r>
            <a:r>
              <a:rPr lang="zh-TW" altLang="en-US" sz="2000" b="1" dirty="0" smtClean="0">
                <a:latin typeface="+mn-ea"/>
              </a:rPr>
              <a:t>，符合</a:t>
            </a:r>
            <a:r>
              <a:rPr lang="en-US" altLang="zh-TW" sz="2000" b="1" dirty="0" smtClean="0">
                <a:latin typeface="+mn-ea"/>
              </a:rPr>
              <a:t>50</a:t>
            </a:r>
            <a:r>
              <a:rPr lang="zh-TW" altLang="en-US" sz="2000" b="1" dirty="0" smtClean="0">
                <a:latin typeface="+mn-ea"/>
              </a:rPr>
              <a:t>州教師及利益團體需求</a:t>
            </a:r>
            <a:endParaRPr lang="en-US" altLang="zh-TW" sz="2000" b="1" dirty="0" smtClean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良好教學前準備：認真考慮設計學習</a:t>
            </a:r>
            <a:r>
              <a:rPr lang="zh-TW" altLang="en-US" sz="2000" b="1" dirty="0">
                <a:latin typeface="+mn-ea"/>
              </a:rPr>
              <a:t>經驗</a:t>
            </a:r>
            <a:r>
              <a:rPr lang="zh-TW" altLang="en-US" sz="2000" b="1" dirty="0" smtClean="0">
                <a:latin typeface="+mn-ea"/>
              </a:rPr>
              <a:t>、</a:t>
            </a:r>
            <a:r>
              <a:rPr lang="zh-TW" altLang="en-US" sz="2000" b="1" dirty="0">
                <a:latin typeface="+mn-ea"/>
              </a:rPr>
              <a:t>引導</a:t>
            </a:r>
            <a:r>
              <a:rPr lang="zh-TW" altLang="en-US" sz="2000" b="1" dirty="0" smtClean="0">
                <a:latin typeface="+mn-ea"/>
              </a:rPr>
              <a:t>技巧</a:t>
            </a:r>
            <a:r>
              <a:rPr lang="zh-TW" altLang="en-US" sz="2000" b="1" dirty="0">
                <a:latin typeface="+mn-ea"/>
              </a:rPr>
              <a:t>、</a:t>
            </a:r>
            <a:r>
              <a:rPr lang="zh-TW" altLang="en-US" sz="2000" b="1" dirty="0" smtClean="0">
                <a:latin typeface="+mn-ea"/>
              </a:rPr>
              <a:t>提出正確問題，並使概念、知識、技能看起來真實且值得學習</a:t>
            </a:r>
            <a:endParaRPr lang="en-US" altLang="zh-TW" sz="2000" b="1" dirty="0" smtClean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>
                <a:latin typeface="+mn-ea"/>
              </a:rPr>
              <a:t>深入</a:t>
            </a:r>
            <a:r>
              <a:rPr lang="zh-TW" altLang="en-US" sz="2000" b="1" dirty="0" smtClean="0">
                <a:latin typeface="+mn-ea"/>
              </a:rPr>
              <a:t>學科的思考：刻意明確要求學生找出議題、問題、差異、令人費解的難題、以及隱藏的不一致</a:t>
            </a:r>
            <a:endParaRPr lang="en-US" altLang="zh-TW" sz="2000" b="1" dirty="0" smtClean="0">
              <a:latin typeface="+mn-ea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04720"/>
            <a:ext cx="2879175" cy="19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393" y="4302349"/>
            <a:ext cx="1220366" cy="19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99978"/>
            <a:ext cx="1479905" cy="192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83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3912" y="404664"/>
            <a:ext cx="6764288" cy="7920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10-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理解導向的教學</a:t>
            </a:r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-2</a:t>
            </a:r>
            <a:b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Teaching for Understanding</a:t>
            </a:r>
            <a:endParaRPr lang="zh-TW" altLang="en-US" sz="2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30981" y="1340768"/>
            <a:ext cx="74168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 startAt="5"/>
            </a:pPr>
            <a:r>
              <a:rPr lang="zh-TW" altLang="en-US" sz="2000" b="1" dirty="0" smtClean="0">
                <a:latin typeface="+mn-ea"/>
              </a:rPr>
              <a:t>不過度簡化教學：以潛在和浮現問題作欲理解的主要問題</a:t>
            </a:r>
            <a:endParaRPr lang="en-US" altLang="zh-TW" sz="2000" b="1" dirty="0" smtClean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 startAt="5"/>
            </a:pPr>
            <a:r>
              <a:rPr lang="zh-TW" altLang="en-US" sz="2000" b="1" dirty="0" smtClean="0">
                <a:latin typeface="+mn-ea"/>
              </a:rPr>
              <a:t>有目的思考與如何教</a:t>
            </a:r>
            <a:r>
              <a:rPr lang="zh-TW" altLang="en-US" sz="2000" b="1" dirty="0">
                <a:latin typeface="+mn-ea"/>
              </a:rPr>
              <a:t>：</a:t>
            </a:r>
            <a:r>
              <a:rPr lang="zh-TW" altLang="en-US" sz="2000" b="1" dirty="0" smtClean="0">
                <a:latin typeface="+mn-ea"/>
              </a:rPr>
              <a:t>融合教學目標、學生特性、教學情境</a:t>
            </a:r>
            <a:endParaRPr lang="en-US" altLang="zh-TW" sz="2000" b="1" dirty="0" smtClean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 startAt="5"/>
            </a:pPr>
            <a:r>
              <a:rPr lang="zh-TW" altLang="en-US" sz="2000" b="1" dirty="0">
                <a:latin typeface="+mn-ea"/>
              </a:rPr>
              <a:t>以學生需求為</a:t>
            </a:r>
            <a:r>
              <a:rPr lang="zh-TW" altLang="en-US" sz="2000" b="1" dirty="0" smtClean="0">
                <a:latin typeface="+mn-ea"/>
              </a:rPr>
              <a:t>考量：不是只考慮到教學的便利性</a:t>
            </a:r>
            <a:endParaRPr lang="en-US" altLang="zh-TW" sz="2000" b="1" dirty="0" smtClean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 startAt="5"/>
            </a:pPr>
            <a:r>
              <a:rPr lang="zh-TW" altLang="en-US" sz="2000" b="1" dirty="0">
                <a:latin typeface="+mn-ea"/>
              </a:rPr>
              <a:t>重視教學</a:t>
            </a:r>
            <a:r>
              <a:rPr lang="zh-TW" altLang="en-US" sz="2000" b="1" dirty="0" smtClean="0">
                <a:latin typeface="+mn-ea"/>
              </a:rPr>
              <a:t>時機：以理解為教學</a:t>
            </a:r>
            <a:r>
              <a:rPr lang="zh-TW" altLang="en-US" sz="2000" b="1" dirty="0">
                <a:latin typeface="+mn-ea"/>
              </a:rPr>
              <a:t>目標時</a:t>
            </a:r>
            <a:r>
              <a:rPr lang="zh-TW" altLang="en-US" sz="2000" b="1" dirty="0" smtClean="0">
                <a:latin typeface="+mn-ea"/>
              </a:rPr>
              <a:t>，應知何時是講課時機</a:t>
            </a:r>
            <a:endParaRPr lang="en-US" altLang="zh-TW" sz="2000" b="1" dirty="0" smtClean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 startAt="5"/>
            </a:pPr>
            <a:r>
              <a:rPr lang="zh-TW" altLang="en-US" sz="2000" b="1" dirty="0">
                <a:latin typeface="+mn-ea"/>
              </a:rPr>
              <a:t>採用更多形成性評鑑</a:t>
            </a:r>
            <a:r>
              <a:rPr lang="zh-TW" altLang="en-US" sz="2000" b="1" dirty="0" smtClean="0">
                <a:latin typeface="+mn-ea"/>
              </a:rPr>
              <a:t>輔助：評量不應僅有總結性用途</a:t>
            </a:r>
            <a:endParaRPr lang="en-US" altLang="zh-TW" sz="2000" b="1" dirty="0" smtClean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 startAt="5"/>
            </a:pPr>
            <a:r>
              <a:rPr lang="zh-TW" altLang="en-US" sz="2000" b="1" dirty="0" smtClean="0">
                <a:latin typeface="+mn-ea"/>
              </a:rPr>
              <a:t>重視應用知識與技能：理解是有關智慧的實作表現，大概念的遷移及運用，而非只是回想</a:t>
            </a:r>
            <a:endParaRPr lang="en-US" altLang="zh-TW" sz="2000" b="1" dirty="0">
              <a:latin typeface="+mn-ea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2748"/>
            <a:ext cx="3083752" cy="231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81128"/>
            <a:ext cx="2771649" cy="203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291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3912" y="404664"/>
            <a:ext cx="6764288" cy="64807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閱讀前知識界定</a:t>
            </a:r>
            <a:endParaRPr lang="zh-TW" alt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1403648" y="1619489"/>
            <a:ext cx="2304256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本體論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/>
              <a:t>（</a:t>
            </a:r>
            <a:r>
              <a:rPr lang="en-US" altLang="zh-TW" dirty="0"/>
              <a:t>Ontology</a:t>
            </a:r>
            <a:r>
              <a:rPr lang="zh-TW" altLang="en-US" dirty="0"/>
              <a:t>）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1403648" y="3131657"/>
            <a:ext cx="2304256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認識論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知識論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/>
              <a:t>（</a:t>
            </a:r>
            <a:r>
              <a:rPr lang="en-US" altLang="zh-TW" dirty="0"/>
              <a:t>Epistemology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1415400" y="4715833"/>
            <a:ext cx="2304256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方法論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dirty="0" smtClean="0"/>
              <a:t>（</a:t>
            </a:r>
            <a:r>
              <a:rPr lang="en-US" altLang="zh-TW" dirty="0"/>
              <a:t>Methodology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5" name="向下箭號 4"/>
          <p:cNvSpPr/>
          <p:nvPr/>
        </p:nvSpPr>
        <p:spPr>
          <a:xfrm>
            <a:off x="2339752" y="2627601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下箭號 8"/>
          <p:cNvSpPr/>
          <p:nvPr/>
        </p:nvSpPr>
        <p:spPr>
          <a:xfrm>
            <a:off x="2339752" y="4139769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4355976" y="1501602"/>
            <a:ext cx="3956532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400" b="1" dirty="0" smtClean="0"/>
              <a:t>我的知識分類法</a:t>
            </a:r>
            <a:endParaRPr lang="en-US" altLang="zh-TW" sz="24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400" b="1" dirty="0" smtClean="0"/>
              <a:t>專業工作者觀點</a:t>
            </a:r>
            <a:endParaRPr lang="en-US" altLang="zh-TW" sz="24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400" b="1" dirty="0"/>
              <a:t>實證主義</a:t>
            </a:r>
            <a:endParaRPr lang="en-US" altLang="zh-TW" sz="24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400" b="1" dirty="0"/>
              <a:t>不喜歡官方</a:t>
            </a:r>
            <a:r>
              <a:rPr lang="zh-TW" altLang="en-US" sz="2400" b="1" dirty="0" smtClean="0"/>
              <a:t>研習原因探討</a:t>
            </a:r>
            <a:endParaRPr lang="en-US" altLang="zh-TW" sz="24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400" b="1" dirty="0" smtClean="0"/>
              <a:t>學術研究者觀點</a:t>
            </a:r>
            <a:endParaRPr lang="en-US" altLang="zh-TW" sz="24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400" b="1" dirty="0" smtClean="0"/>
              <a:t>實證</a:t>
            </a:r>
            <a:r>
              <a:rPr lang="en-US" altLang="zh-TW" sz="2400" b="1" dirty="0" smtClean="0">
                <a:sym typeface="Wingdings" panose="05000000000000000000" pitchFamily="2" charset="2"/>
              </a:rPr>
              <a:t></a:t>
            </a:r>
            <a:r>
              <a:rPr lang="zh-TW" altLang="en-US" sz="2400" b="1" dirty="0" smtClean="0"/>
              <a:t>詮譯</a:t>
            </a:r>
            <a:r>
              <a:rPr lang="en-US" altLang="zh-TW" sz="2400" b="1" dirty="0" smtClean="0">
                <a:sym typeface="Wingdings" panose="05000000000000000000" pitchFamily="2" charset="2"/>
              </a:rPr>
              <a:t></a:t>
            </a:r>
            <a:r>
              <a:rPr lang="zh-TW" altLang="en-US" sz="2400" b="1" dirty="0" smtClean="0"/>
              <a:t>批判</a:t>
            </a:r>
            <a:endParaRPr lang="en-US" altLang="zh-TW" sz="24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400" b="1" dirty="0" smtClean="0"/>
              <a:t>存而不論</a:t>
            </a:r>
            <a:endParaRPr lang="en-US" altLang="zh-TW" sz="24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400" b="1" dirty="0"/>
              <a:t>視域融合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852" y="5877272"/>
            <a:ext cx="4365752" cy="85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739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3912" y="404664"/>
            <a:ext cx="6764288" cy="7920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11-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設計</a:t>
            </a:r>
            <a:r>
              <a:rPr lang="zh-TW" alt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的過程</a:t>
            </a:r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The Design Process</a:t>
            </a:r>
            <a:endParaRPr lang="zh-TW" altLang="en-US" sz="2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30981" y="1340768"/>
            <a:ext cx="741682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課程設計必須遵循逆向思考三個邏輯</a:t>
            </a:r>
            <a:endParaRPr lang="en-US" altLang="zh-TW" sz="2000" b="1" dirty="0" smtClean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>
                <a:latin typeface="+mn-ea"/>
              </a:rPr>
              <a:t>課程設計並沒有也不存在任何標準化程序與步驟</a:t>
            </a:r>
            <a:endParaRPr lang="en-US" altLang="zh-TW" sz="2000" b="1" dirty="0" smtClean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課程</a:t>
            </a:r>
            <a:r>
              <a:rPr lang="zh-TW" altLang="en-US" sz="2000" b="1" dirty="0" smtClean="0">
                <a:latin typeface="+mn-ea"/>
              </a:rPr>
              <a:t>設計入口：六個常見的</a:t>
            </a:r>
            <a:r>
              <a:rPr lang="zh-TW" altLang="en-US" sz="2000" b="1" dirty="0" smtClean="0">
                <a:latin typeface="+mn-ea"/>
              </a:rPr>
              <a:t>起點</a:t>
            </a:r>
            <a:endParaRPr lang="en-US" altLang="zh-TW" sz="2000" b="1" dirty="0" smtClean="0">
              <a:latin typeface="+mn-ea"/>
            </a:endParaRPr>
          </a:p>
          <a:p>
            <a:pPr marL="715963" indent="-2730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000" b="1" dirty="0" smtClean="0">
                <a:latin typeface="+mn-ea"/>
              </a:rPr>
              <a:t>從學科學習標準來開始</a:t>
            </a:r>
            <a:endParaRPr lang="en-US" altLang="zh-TW" sz="2000" b="1" dirty="0" smtClean="0">
              <a:latin typeface="+mn-ea"/>
            </a:endParaRPr>
          </a:p>
          <a:p>
            <a:pPr marL="715963" indent="-2730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000" b="1" dirty="0" smtClean="0">
                <a:latin typeface="+mn-ea"/>
              </a:rPr>
              <a:t>從考慮所期望的真實應用開始</a:t>
            </a:r>
            <a:endParaRPr lang="en-US" altLang="zh-TW" sz="2000" b="1" dirty="0" smtClean="0">
              <a:latin typeface="+mn-ea"/>
            </a:endParaRPr>
          </a:p>
          <a:p>
            <a:pPr marL="715963" indent="-2730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000" b="1" dirty="0">
                <a:latin typeface="+mn-ea"/>
              </a:rPr>
              <a:t>以關鍵的學習資源或偏好學習活動</a:t>
            </a:r>
            <a:r>
              <a:rPr lang="zh-TW" altLang="en-US" sz="2000" b="1" dirty="0" smtClean="0">
                <a:latin typeface="+mn-ea"/>
              </a:rPr>
              <a:t>開始</a:t>
            </a:r>
            <a:endParaRPr lang="en-US" altLang="zh-TW" sz="2000" b="1" dirty="0" smtClean="0">
              <a:latin typeface="+mn-ea"/>
            </a:endParaRPr>
          </a:p>
          <a:p>
            <a:pPr marL="715963" indent="-2730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000" b="1" dirty="0" smtClean="0">
                <a:latin typeface="+mn-ea"/>
              </a:rPr>
              <a:t>從重要的技能開始</a:t>
            </a:r>
            <a:endParaRPr lang="en-US" altLang="zh-TW" sz="2000" b="1" dirty="0" smtClean="0">
              <a:latin typeface="+mn-ea"/>
            </a:endParaRPr>
          </a:p>
          <a:p>
            <a:pPr marL="715963" indent="-2730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000" b="1" dirty="0">
                <a:latin typeface="+mn-ea"/>
              </a:rPr>
              <a:t>從關鍵的評量</a:t>
            </a:r>
            <a:r>
              <a:rPr lang="zh-TW" altLang="en-US" sz="2000" b="1" dirty="0" smtClean="0">
                <a:latin typeface="+mn-ea"/>
              </a:rPr>
              <a:t>開始</a:t>
            </a:r>
            <a:endParaRPr lang="en-US" altLang="zh-TW" sz="2000" b="1" dirty="0" smtClean="0">
              <a:latin typeface="+mn-ea"/>
            </a:endParaRPr>
          </a:p>
          <a:p>
            <a:pPr marL="715963" indent="-2730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000" b="1" dirty="0">
                <a:latin typeface="+mn-ea"/>
              </a:rPr>
              <a:t>從既有的課程單元來</a:t>
            </a:r>
            <a:r>
              <a:rPr lang="zh-TW" altLang="en-US" sz="2000" b="1" dirty="0" smtClean="0">
                <a:latin typeface="+mn-ea"/>
              </a:rPr>
              <a:t>開始</a:t>
            </a:r>
            <a:endParaRPr lang="en-US" altLang="zh-TW" sz="2000" b="1" dirty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 startAt="4"/>
            </a:pPr>
            <a:r>
              <a:rPr lang="zh-TW" altLang="en-US" sz="2000" b="1" dirty="0">
                <a:latin typeface="+mn-ea"/>
              </a:rPr>
              <a:t>建議從既有的課程設計修正開始</a:t>
            </a:r>
            <a:endParaRPr lang="en-US" altLang="zh-TW" sz="2000" b="1" dirty="0" smtClean="0"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2680345" cy="264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14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3912" y="404664"/>
            <a:ext cx="6764288" cy="7920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12-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整體課程</a:t>
            </a:r>
            <a:r>
              <a:rPr lang="zh-TW" alt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：以</a:t>
            </a:r>
            <a:r>
              <a:rPr lang="en-US" altLang="zh-TW" sz="3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UbD</a:t>
            </a:r>
            <a:r>
              <a:rPr lang="zh-TW" alt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為課程架構</a:t>
            </a:r>
            <a:r>
              <a:rPr lang="en-US" altLang="zh-TW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The Big Picture: </a:t>
            </a:r>
            <a:r>
              <a:rPr lang="en-US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UbD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as Curriculum Framework</a:t>
            </a:r>
            <a:endParaRPr lang="zh-TW" altLang="en-US" sz="2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30981" y="134076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巨觀與微觀課程</a:t>
            </a:r>
            <a:r>
              <a:rPr lang="en-US" altLang="zh-TW" sz="2000" b="1" dirty="0" smtClean="0">
                <a:latin typeface="+mn-ea"/>
              </a:rPr>
              <a:t>-</a:t>
            </a:r>
            <a:r>
              <a:rPr lang="zh-TW" altLang="en-US" sz="2000" b="1" dirty="0" smtClean="0">
                <a:latin typeface="+mn-ea"/>
              </a:rPr>
              <a:t>重理解設計架構圖</a:t>
            </a:r>
            <a:endParaRPr lang="en-US" altLang="zh-TW" sz="2000" b="1" dirty="0" smtClean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40951" y="1940890"/>
            <a:ext cx="1800200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學區的課程目標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60917" y="2876994"/>
            <a:ext cx="1800200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領域學習標準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40951" y="3813098"/>
            <a:ext cx="1800200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課程設計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40951" y="4749202"/>
            <a:ext cx="1800200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單元設計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93551" y="1940890"/>
            <a:ext cx="229587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</a:rPr>
              <a:t>跨學科理解</a:t>
            </a:r>
            <a:r>
              <a:rPr lang="zh-TW" altLang="en-US" sz="1200" dirty="0" smtClean="0">
                <a:solidFill>
                  <a:schemeClr val="tx1"/>
                </a:solidFill>
                <a:latin typeface="新細明體"/>
                <a:ea typeface="新細明體"/>
              </a:rPr>
              <a:t>、問題、心智習性、技能、任務、評分指標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19872" y="2732978"/>
            <a:ext cx="229587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dirty="0" smtClean="0">
                <a:solidFill>
                  <a:schemeClr val="tx1"/>
                </a:solidFill>
              </a:rPr>
              <a:t>1.</a:t>
            </a:r>
            <a:r>
              <a:rPr lang="zh-TW" altLang="en-US" sz="1200" dirty="0" smtClean="0">
                <a:solidFill>
                  <a:schemeClr val="tx1"/>
                </a:solidFill>
              </a:rPr>
              <a:t>總括的持久理解</a:t>
            </a:r>
            <a:endParaRPr lang="en-US" altLang="zh-TW" sz="1200" dirty="0" smtClean="0">
              <a:solidFill>
                <a:schemeClr val="tx1"/>
              </a:solidFill>
            </a:endParaRPr>
          </a:p>
          <a:p>
            <a:r>
              <a:rPr lang="en-US" altLang="zh-TW" sz="1200" dirty="0" smtClean="0">
                <a:solidFill>
                  <a:schemeClr val="tx1"/>
                </a:solidFill>
              </a:rPr>
              <a:t>2.</a:t>
            </a:r>
            <a:r>
              <a:rPr lang="zh-TW" altLang="en-US" sz="1200" dirty="0" smtClean="0">
                <a:solidFill>
                  <a:schemeClr val="tx1"/>
                </a:solidFill>
              </a:rPr>
              <a:t>課程</a:t>
            </a:r>
            <a:r>
              <a:rPr lang="zh-TW" altLang="en-US" sz="1200" dirty="0">
                <a:solidFill>
                  <a:schemeClr val="tx1"/>
                </a:solidFill>
              </a:rPr>
              <a:t>層次的任務和評分</a:t>
            </a:r>
            <a:r>
              <a:rPr lang="zh-TW" altLang="en-US" sz="1200" dirty="0" smtClean="0">
                <a:solidFill>
                  <a:schemeClr val="tx1"/>
                </a:solidFill>
              </a:rPr>
              <a:t>指標</a:t>
            </a:r>
            <a:endParaRPr lang="en-US" altLang="zh-TW" sz="1200" dirty="0" smtClean="0">
              <a:solidFill>
                <a:schemeClr val="tx1"/>
              </a:solidFill>
            </a:endParaRPr>
          </a:p>
          <a:p>
            <a:r>
              <a:rPr lang="en-US" altLang="zh-TW" sz="1200" dirty="0" smtClean="0">
                <a:solidFill>
                  <a:schemeClr val="tx1"/>
                </a:solidFill>
              </a:rPr>
              <a:t>3.</a:t>
            </a:r>
            <a:r>
              <a:rPr lang="zh-TW" altLang="en-US" sz="1200" dirty="0" smtClean="0">
                <a:solidFill>
                  <a:schemeClr val="tx1"/>
                </a:solidFill>
              </a:rPr>
              <a:t>總括</a:t>
            </a:r>
            <a:r>
              <a:rPr lang="zh-TW" altLang="en-US" sz="1200" dirty="0">
                <a:solidFill>
                  <a:schemeClr val="tx1"/>
                </a:solidFill>
              </a:rPr>
              <a:t>的主要問題</a:t>
            </a:r>
          </a:p>
        </p:txBody>
      </p:sp>
      <p:sp>
        <p:nvSpPr>
          <p:cNvPr id="12" name="矩形 11"/>
          <p:cNvSpPr/>
          <p:nvPr/>
        </p:nvSpPr>
        <p:spPr>
          <a:xfrm>
            <a:off x="3422805" y="3669082"/>
            <a:ext cx="229587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dirty="0" smtClean="0">
                <a:solidFill>
                  <a:schemeClr val="tx1"/>
                </a:solidFill>
              </a:rPr>
              <a:t>1.</a:t>
            </a:r>
            <a:r>
              <a:rPr lang="zh-TW" altLang="en-US" sz="1200" dirty="0" smtClean="0">
                <a:solidFill>
                  <a:schemeClr val="tx1"/>
                </a:solidFill>
              </a:rPr>
              <a:t>科目的</a:t>
            </a:r>
            <a:r>
              <a:rPr lang="en-US" altLang="zh-TW" sz="1200" dirty="0" smtClean="0">
                <a:solidFill>
                  <a:schemeClr val="tx1"/>
                </a:solidFill>
              </a:rPr>
              <a:t>(</a:t>
            </a:r>
            <a:r>
              <a:rPr lang="zh-TW" altLang="en-US" sz="1200" dirty="0" smtClean="0">
                <a:solidFill>
                  <a:schemeClr val="tx1"/>
                </a:solidFill>
              </a:rPr>
              <a:t>主題的</a:t>
            </a:r>
            <a:r>
              <a:rPr lang="en-US" altLang="zh-TW" sz="1200" dirty="0" smtClean="0">
                <a:solidFill>
                  <a:schemeClr val="tx1"/>
                </a:solidFill>
              </a:rPr>
              <a:t>)</a:t>
            </a:r>
            <a:r>
              <a:rPr lang="zh-TW" altLang="en-US" sz="1200" dirty="0" smtClean="0">
                <a:solidFill>
                  <a:schemeClr val="tx1"/>
                </a:solidFill>
              </a:rPr>
              <a:t>理解事項</a:t>
            </a:r>
            <a:endParaRPr lang="en-US" altLang="zh-TW" sz="1200" dirty="0" smtClean="0">
              <a:solidFill>
                <a:schemeClr val="tx1"/>
              </a:solidFill>
            </a:endParaRPr>
          </a:p>
          <a:p>
            <a:r>
              <a:rPr lang="en-US" altLang="zh-TW" sz="1200" dirty="0" smtClean="0">
                <a:solidFill>
                  <a:schemeClr val="tx1"/>
                </a:solidFill>
              </a:rPr>
              <a:t>2.</a:t>
            </a:r>
            <a:r>
              <a:rPr lang="zh-TW" altLang="en-US" sz="1200" dirty="0" smtClean="0">
                <a:solidFill>
                  <a:schemeClr val="tx1"/>
                </a:solidFill>
              </a:rPr>
              <a:t>科目層次</a:t>
            </a:r>
            <a:r>
              <a:rPr lang="zh-TW" altLang="en-US" sz="1200" dirty="0">
                <a:solidFill>
                  <a:schemeClr val="tx1"/>
                </a:solidFill>
              </a:rPr>
              <a:t>的任務和評分</a:t>
            </a:r>
            <a:r>
              <a:rPr lang="zh-TW" altLang="en-US" sz="1200" dirty="0" smtClean="0">
                <a:solidFill>
                  <a:schemeClr val="tx1"/>
                </a:solidFill>
              </a:rPr>
              <a:t>指標</a:t>
            </a:r>
            <a:endParaRPr lang="en-US" altLang="zh-TW" sz="1200" dirty="0" smtClean="0">
              <a:solidFill>
                <a:schemeClr val="tx1"/>
              </a:solidFill>
            </a:endParaRPr>
          </a:p>
          <a:p>
            <a:r>
              <a:rPr lang="en-US" altLang="zh-TW" sz="1200" dirty="0" smtClean="0">
                <a:solidFill>
                  <a:schemeClr val="tx1"/>
                </a:solidFill>
              </a:rPr>
              <a:t>3.</a:t>
            </a:r>
            <a:r>
              <a:rPr lang="zh-TW" altLang="en-US" sz="1200" dirty="0">
                <a:solidFill>
                  <a:schemeClr val="tx1"/>
                </a:solidFill>
              </a:rPr>
              <a:t>科目的</a:t>
            </a:r>
            <a:r>
              <a:rPr lang="en-US" altLang="zh-TW" sz="1200" dirty="0">
                <a:solidFill>
                  <a:schemeClr val="tx1"/>
                </a:solidFill>
              </a:rPr>
              <a:t>(</a:t>
            </a:r>
            <a:r>
              <a:rPr lang="zh-TW" altLang="en-US" sz="1200" dirty="0">
                <a:solidFill>
                  <a:schemeClr val="tx1"/>
                </a:solidFill>
              </a:rPr>
              <a:t>主題的</a:t>
            </a:r>
            <a:r>
              <a:rPr lang="en-US" altLang="zh-TW" sz="1200" dirty="0">
                <a:solidFill>
                  <a:schemeClr val="tx1"/>
                </a:solidFill>
              </a:rPr>
              <a:t>)</a:t>
            </a:r>
            <a:r>
              <a:rPr lang="zh-TW" altLang="en-US" sz="1200" dirty="0" smtClean="0">
                <a:solidFill>
                  <a:schemeClr val="tx1"/>
                </a:solidFill>
              </a:rPr>
              <a:t>的</a:t>
            </a:r>
            <a:r>
              <a:rPr lang="zh-TW" altLang="en-US" sz="1200" dirty="0">
                <a:solidFill>
                  <a:schemeClr val="tx1"/>
                </a:solidFill>
              </a:rPr>
              <a:t>主要問題</a:t>
            </a:r>
          </a:p>
        </p:txBody>
      </p:sp>
      <p:sp>
        <p:nvSpPr>
          <p:cNvPr id="14" name="矩形 13"/>
          <p:cNvSpPr/>
          <p:nvPr/>
        </p:nvSpPr>
        <p:spPr>
          <a:xfrm>
            <a:off x="3423225" y="4605186"/>
            <a:ext cx="229587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dirty="0" smtClean="0">
                <a:solidFill>
                  <a:schemeClr val="tx1"/>
                </a:solidFill>
              </a:rPr>
              <a:t>1.</a:t>
            </a:r>
            <a:r>
              <a:rPr lang="zh-TW" altLang="en-US" sz="1200" dirty="0" smtClean="0">
                <a:solidFill>
                  <a:schemeClr val="tx1"/>
                </a:solidFill>
              </a:rPr>
              <a:t>單元的理解事項</a:t>
            </a:r>
            <a:endParaRPr lang="en-US" altLang="zh-TW" sz="1200" dirty="0" smtClean="0">
              <a:solidFill>
                <a:schemeClr val="tx1"/>
              </a:solidFill>
            </a:endParaRPr>
          </a:p>
          <a:p>
            <a:r>
              <a:rPr lang="en-US" altLang="zh-TW" sz="1200" dirty="0" smtClean="0">
                <a:solidFill>
                  <a:schemeClr val="tx1"/>
                </a:solidFill>
              </a:rPr>
              <a:t>2.</a:t>
            </a:r>
            <a:r>
              <a:rPr lang="zh-TW" altLang="en-US" sz="1200" dirty="0" smtClean="0">
                <a:solidFill>
                  <a:schemeClr val="tx1"/>
                </a:solidFill>
              </a:rPr>
              <a:t>單元層次</a:t>
            </a:r>
            <a:r>
              <a:rPr lang="zh-TW" altLang="en-US" sz="1200" dirty="0">
                <a:solidFill>
                  <a:schemeClr val="tx1"/>
                </a:solidFill>
              </a:rPr>
              <a:t>的任務和評分</a:t>
            </a:r>
            <a:r>
              <a:rPr lang="zh-TW" altLang="en-US" sz="1200" dirty="0" smtClean="0">
                <a:solidFill>
                  <a:schemeClr val="tx1"/>
                </a:solidFill>
              </a:rPr>
              <a:t>指標</a:t>
            </a:r>
            <a:endParaRPr lang="en-US" altLang="zh-TW" sz="1200" dirty="0" smtClean="0">
              <a:solidFill>
                <a:schemeClr val="tx1"/>
              </a:solidFill>
            </a:endParaRPr>
          </a:p>
          <a:p>
            <a:r>
              <a:rPr lang="en-US" altLang="zh-TW" sz="1200" dirty="0" smtClean="0">
                <a:solidFill>
                  <a:schemeClr val="tx1"/>
                </a:solidFill>
              </a:rPr>
              <a:t>3.</a:t>
            </a:r>
            <a:r>
              <a:rPr lang="zh-TW" altLang="en-US" sz="1200" dirty="0" smtClean="0">
                <a:solidFill>
                  <a:schemeClr val="tx1"/>
                </a:solidFill>
              </a:rPr>
              <a:t>單元的</a:t>
            </a:r>
            <a:r>
              <a:rPr lang="en-US" altLang="zh-TW" sz="1200" dirty="0">
                <a:solidFill>
                  <a:schemeClr val="tx1"/>
                </a:solidFill>
              </a:rPr>
              <a:t>(</a:t>
            </a:r>
            <a:r>
              <a:rPr lang="zh-TW" altLang="en-US" sz="1200" dirty="0">
                <a:solidFill>
                  <a:schemeClr val="tx1"/>
                </a:solidFill>
              </a:rPr>
              <a:t>主題的</a:t>
            </a:r>
            <a:r>
              <a:rPr lang="en-US" altLang="zh-TW" sz="1200" dirty="0">
                <a:solidFill>
                  <a:schemeClr val="tx1"/>
                </a:solidFill>
              </a:rPr>
              <a:t>)</a:t>
            </a:r>
            <a:r>
              <a:rPr lang="zh-TW" altLang="en-US" sz="1200" dirty="0" smtClean="0">
                <a:solidFill>
                  <a:schemeClr val="tx1"/>
                </a:solidFill>
              </a:rPr>
              <a:t>的</a:t>
            </a:r>
            <a:r>
              <a:rPr lang="zh-TW" altLang="en-US" sz="1200" dirty="0">
                <a:solidFill>
                  <a:schemeClr val="tx1"/>
                </a:solidFill>
              </a:rPr>
              <a:t>主要問題</a:t>
            </a:r>
          </a:p>
        </p:txBody>
      </p:sp>
      <p:cxnSp>
        <p:nvCxnSpPr>
          <p:cNvPr id="5" name="直線接點 4"/>
          <p:cNvCxnSpPr/>
          <p:nvPr/>
        </p:nvCxnSpPr>
        <p:spPr>
          <a:xfrm>
            <a:off x="3261117" y="2156914"/>
            <a:ext cx="152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3267472" y="3111805"/>
            <a:ext cx="152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3247143" y="4029122"/>
            <a:ext cx="152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3261117" y="4965226"/>
            <a:ext cx="152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向下箭號 14"/>
          <p:cNvSpPr/>
          <p:nvPr/>
        </p:nvSpPr>
        <p:spPr>
          <a:xfrm>
            <a:off x="2193799" y="2402452"/>
            <a:ext cx="288032" cy="36004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67" y="3266793"/>
            <a:ext cx="4699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67" y="4212627"/>
            <a:ext cx="4699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5108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3912" y="404664"/>
            <a:ext cx="6764288" cy="7920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12-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對</a:t>
            </a:r>
            <a:r>
              <a:rPr lang="zh-TW" alt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，但是</a:t>
            </a:r>
            <a:r>
              <a:rPr lang="en-US" altLang="zh-TW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“Yes, but . . .”</a:t>
            </a:r>
            <a:endParaRPr lang="zh-TW" altLang="en-US" sz="2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30981" y="1340768"/>
            <a:ext cx="741682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慣用的藉口</a:t>
            </a:r>
            <a:endParaRPr lang="en-US" altLang="zh-TW" sz="2000" b="1" dirty="0" smtClean="0">
              <a:latin typeface="+mn-ea"/>
            </a:endParaRPr>
          </a:p>
          <a:p>
            <a:pPr marL="715963" indent="-2730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對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</a:rPr>
              <a:t>，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但是</a:t>
            </a:r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……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我們的教學必須順應市府與國家測驗</a:t>
            </a:r>
            <a:endParaRPr lang="en-US" altLang="zh-TW" sz="2000" b="1" dirty="0" smtClean="0">
              <a:solidFill>
                <a:srgbClr val="FF0000"/>
              </a:solidFill>
              <a:latin typeface="+mn-ea"/>
            </a:endParaRPr>
          </a:p>
          <a:p>
            <a:pPr marL="715963" indent="-2730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000" b="1" dirty="0">
                <a:solidFill>
                  <a:srgbClr val="FF0000"/>
                </a:solidFill>
                <a:latin typeface="+mn-ea"/>
              </a:rPr>
              <a:t>對，但是</a:t>
            </a:r>
            <a:r>
              <a:rPr lang="en-US" altLang="zh-TW" sz="2000" b="1" dirty="0">
                <a:solidFill>
                  <a:srgbClr val="FF0000"/>
                </a:solidFill>
                <a:latin typeface="+mn-ea"/>
              </a:rPr>
              <a:t>……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我們有太多的課程內容心須涵蓋</a:t>
            </a:r>
            <a:endParaRPr lang="en-US" altLang="zh-TW" sz="2000" b="1" dirty="0" smtClean="0">
              <a:solidFill>
                <a:srgbClr val="FF0000"/>
              </a:solidFill>
              <a:latin typeface="+mn-ea"/>
            </a:endParaRPr>
          </a:p>
          <a:p>
            <a:pPr marL="715963" indent="-27305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zh-TW" altLang="en-US" sz="2000" b="1" dirty="0">
                <a:solidFill>
                  <a:srgbClr val="FF0000"/>
                </a:solidFill>
                <a:latin typeface="+mn-ea"/>
              </a:rPr>
              <a:t>對，但是</a:t>
            </a:r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……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要做的課程及評量工作很困難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</a:rPr>
              <a:t>，我就是沒有時間把它</a:t>
            </a: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做好</a:t>
            </a:r>
            <a:endParaRPr lang="en-US" altLang="zh-TW" sz="2000" b="1" dirty="0">
              <a:latin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4"/>
            <a:ext cx="5334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035303" y="4869159"/>
            <a:ext cx="429957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TW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Do </a:t>
            </a:r>
            <a:r>
              <a:rPr lang="en-US" altLang="zh-TW" sz="2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anose="020F0704030504030204" pitchFamily="34" charset="0"/>
              </a:rPr>
              <a:t>something just do it</a:t>
            </a:r>
            <a:endParaRPr lang="zh-TW" altLang="en-US" sz="28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3912" y="404664"/>
            <a:ext cx="6764288" cy="7920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結語</a:t>
            </a:r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開始做</a:t>
            </a:r>
            <a:r>
              <a:rPr lang="en-US" altLang="zh-TW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End-</a:t>
            </a:r>
            <a:r>
              <a:rPr lang="en-US" altLang="zh-TW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start </a:t>
            </a:r>
            <a:r>
              <a:rPr lang="en-US" altLang="zh-TW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your work</a:t>
            </a:r>
            <a:endParaRPr lang="zh-TW" altLang="en-US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30981" y="1340768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>
                <a:latin typeface="+mn-ea"/>
              </a:rPr>
              <a:t>建議</a:t>
            </a:r>
            <a:r>
              <a:rPr lang="zh-TW" altLang="en-US" sz="2000" b="1" dirty="0" smtClean="0">
                <a:latin typeface="+mn-ea"/>
              </a:rPr>
              <a:t>查詢</a:t>
            </a:r>
            <a:r>
              <a:rPr lang="en-US" altLang="zh-TW" sz="2000" b="1" dirty="0" err="1" smtClean="0">
                <a:latin typeface="+mn-ea"/>
              </a:rPr>
              <a:t>UbD</a:t>
            </a:r>
            <a:r>
              <a:rPr lang="zh-TW" altLang="en-US" sz="2000" b="1" dirty="0" smtClean="0">
                <a:latin typeface="+mn-ea"/>
              </a:rPr>
              <a:t>交</a:t>
            </a:r>
            <a:r>
              <a:rPr lang="zh-TW" altLang="en-US" sz="2000" b="1" dirty="0">
                <a:latin typeface="+mn-ea"/>
              </a:rPr>
              <a:t>流網：</a:t>
            </a:r>
            <a:r>
              <a:rPr lang="en-US" altLang="zh-TW" sz="2000" b="1" dirty="0">
                <a:latin typeface="+mn-ea"/>
                <a:hlinkClick r:id="rId2"/>
              </a:rPr>
              <a:t>h</a:t>
            </a:r>
            <a:r>
              <a:rPr lang="en-US" altLang="zh-TW" sz="2000" b="1" dirty="0" smtClean="0">
                <a:latin typeface="+mn-ea"/>
                <a:hlinkClick r:id="rId2"/>
              </a:rPr>
              <a:t>ttp://ubdexchange.org</a:t>
            </a:r>
            <a:endParaRPr lang="en-US" altLang="zh-TW" sz="2000" b="1" dirty="0" smtClean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>
                <a:latin typeface="+mn-ea"/>
              </a:rPr>
              <a:t>透過同儕合作加強</a:t>
            </a:r>
            <a:r>
              <a:rPr lang="zh-TW" altLang="en-US" sz="2000" b="1" dirty="0" smtClean="0">
                <a:latin typeface="+mn-ea"/>
              </a:rPr>
              <a:t>努力</a:t>
            </a:r>
            <a:endParaRPr lang="en-US" altLang="zh-TW" sz="2000" b="1" dirty="0" smtClean="0">
              <a:latin typeface="+mn-ea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>
                <a:latin typeface="+mn-ea"/>
              </a:rPr>
              <a:t>將您的想法開始付諸行動</a:t>
            </a:r>
            <a:endParaRPr lang="en-US" altLang="zh-TW" sz="2000" b="1" dirty="0" smtClean="0">
              <a:latin typeface="+mn-ea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27" y="2694321"/>
            <a:ext cx="5973332" cy="398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5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3912" y="404664"/>
            <a:ext cx="6764288" cy="64807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議題再界定</a:t>
            </a:r>
            <a:endParaRPr lang="zh-TW" alt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331640" y="1196752"/>
            <a:ext cx="741682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400" b="1" dirty="0" smtClean="0"/>
              <a:t>重理解的課程設計</a:t>
            </a:r>
            <a:endParaRPr lang="en-US" altLang="zh-TW" sz="24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en-US" altLang="zh-TW" sz="2400" b="1" dirty="0" smtClean="0">
                <a:solidFill>
                  <a:srgbClr val="FF0000"/>
                </a:solidFill>
              </a:rPr>
              <a:t>Understanding by design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en-US" altLang="zh-TW" sz="2400" b="1" dirty="0" smtClean="0"/>
              <a:t>Understanding by design model of curriculum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en-US" altLang="zh-TW" sz="2400" b="1" dirty="0" smtClean="0"/>
              <a:t>Understanding by design lesson plan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en-US" altLang="zh-TW" sz="2400" b="1" dirty="0" smtClean="0"/>
              <a:t>Understanding by design method of teaching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400" b="1" dirty="0"/>
              <a:t>理解導向的教學計畫設計</a:t>
            </a:r>
            <a:endParaRPr lang="en-US" altLang="zh-TW" sz="24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16930"/>
            <a:ext cx="6297367" cy="233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44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3912" y="404664"/>
            <a:ext cx="6764288" cy="64807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課程規劃架構圖</a:t>
            </a:r>
            <a:endParaRPr lang="zh-TW" alt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70" y="1196752"/>
            <a:ext cx="7477602" cy="32178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145" y="4786803"/>
            <a:ext cx="2741290" cy="171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53136"/>
            <a:ext cx="3776449" cy="182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41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4828515"/>
            <a:ext cx="3625999" cy="1811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66970"/>
            <a:ext cx="2736304" cy="279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3912" y="404664"/>
            <a:ext cx="6764288" cy="64807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課程目標模式起源</a:t>
            </a:r>
            <a:endParaRPr lang="zh-TW" alt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31640" y="1196752"/>
            <a:ext cx="741682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/>
              <a:t>背景</a:t>
            </a:r>
            <a:r>
              <a:rPr lang="zh-TW" altLang="en-US" sz="2000" b="1" dirty="0"/>
              <a:t>：杜</a:t>
            </a:r>
            <a:r>
              <a:rPr lang="zh-TW" altLang="en-US" sz="2000" b="1" dirty="0" smtClean="0"/>
              <a:t>威</a:t>
            </a:r>
            <a:r>
              <a:rPr lang="en-US" altLang="zh-TW" sz="2000" b="1" dirty="0" smtClean="0"/>
              <a:t>-</a:t>
            </a:r>
            <a:r>
              <a:rPr lang="zh-TW" altLang="en-US" sz="2000" b="1" dirty="0"/>
              <a:t>進步主義</a:t>
            </a:r>
            <a:r>
              <a:rPr lang="en-US" altLang="zh-TW" sz="2000" b="1" dirty="0"/>
              <a:t>-</a:t>
            </a:r>
            <a:r>
              <a:rPr lang="zh-TW" altLang="en-US" sz="2000" b="1" dirty="0"/>
              <a:t>以兒童為中心的教育</a:t>
            </a:r>
            <a:r>
              <a:rPr lang="zh-TW" altLang="en-US" sz="2000" b="1" dirty="0" smtClean="0"/>
              <a:t>觀</a:t>
            </a:r>
            <a:r>
              <a:rPr lang="zh-TW" altLang="en-US" sz="2000" b="1" dirty="0"/>
              <a:t>，與經濟大蕭條</a:t>
            </a:r>
            <a:endParaRPr lang="en-US" altLang="zh-TW" sz="2000" b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/>
              <a:t>國防即教育</a:t>
            </a:r>
            <a:r>
              <a:rPr lang="zh-TW" altLang="en-US" sz="2000" b="1" dirty="0" smtClean="0">
                <a:latin typeface="新細明體"/>
                <a:ea typeface="新細明體"/>
              </a:rPr>
              <a:t>：</a:t>
            </a:r>
            <a:r>
              <a:rPr lang="zh-TW" altLang="en-US" sz="2000" b="1" dirty="0"/>
              <a:t>鑑</a:t>
            </a:r>
            <a:r>
              <a:rPr lang="zh-TW" altLang="en-US" sz="2000" b="1" dirty="0" smtClean="0"/>
              <a:t>於一次</a:t>
            </a:r>
            <a:r>
              <a:rPr lang="zh-TW" altLang="en-US" sz="2000" b="1" dirty="0"/>
              <a:t>大戰時士兵都僅有小學</a:t>
            </a:r>
            <a:r>
              <a:rPr lang="zh-TW" altLang="en-US" sz="2000" b="1" dirty="0" smtClean="0"/>
              <a:t>程度</a:t>
            </a:r>
            <a:endParaRPr lang="en-US" altLang="zh-TW" sz="20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/>
              <a:t>泰勒</a:t>
            </a:r>
            <a:r>
              <a:rPr lang="en-US" altLang="zh-TW" sz="2000" b="1" dirty="0"/>
              <a:t>(R.W. Tyler)</a:t>
            </a:r>
            <a:r>
              <a:rPr lang="zh-TW" altLang="en-US" sz="2000" b="1" dirty="0"/>
              <a:t>八年計畫：</a:t>
            </a:r>
            <a:r>
              <a:rPr lang="en-US" altLang="zh-TW" sz="2000" b="1" dirty="0"/>
              <a:t>1933</a:t>
            </a:r>
            <a:r>
              <a:rPr lang="zh-TW" altLang="en-US" sz="2000" b="1" dirty="0"/>
              <a:t>年進行教育</a:t>
            </a:r>
            <a:r>
              <a:rPr lang="zh-TW" altLang="en-US" sz="2000" b="1" dirty="0" smtClean="0"/>
              <a:t>研究</a:t>
            </a:r>
            <a:endParaRPr lang="en-US" altLang="zh-TW" sz="20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/>
              <a:t>研究成果</a:t>
            </a:r>
            <a:r>
              <a:rPr lang="zh-TW" altLang="en-US" sz="2000" b="1" dirty="0" smtClean="0">
                <a:latin typeface="新細明體"/>
                <a:ea typeface="新細明體"/>
              </a:rPr>
              <a:t>：</a:t>
            </a:r>
            <a:r>
              <a:rPr lang="zh-TW" altLang="en-US" sz="2000" b="1" dirty="0" smtClean="0"/>
              <a:t>創造目標模式的課程設計，</a:t>
            </a:r>
            <a:r>
              <a:rPr lang="zh-TW" altLang="en-US" sz="2000" b="1" dirty="0"/>
              <a:t>與形成性</a:t>
            </a:r>
            <a:r>
              <a:rPr lang="zh-TW" altLang="en-US" sz="2000" b="1" dirty="0" smtClean="0"/>
              <a:t>評鑑語詞</a:t>
            </a:r>
            <a:endParaRPr lang="en-US" altLang="zh-TW" sz="20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/>
              <a:t>課程設計模式</a:t>
            </a:r>
            <a:r>
              <a:rPr lang="zh-TW" altLang="en-US" sz="2000" b="1" dirty="0" smtClean="0">
                <a:latin typeface="新細明體"/>
                <a:ea typeface="新細明體"/>
              </a:rPr>
              <a:t>：</a:t>
            </a:r>
            <a:r>
              <a:rPr lang="zh-TW" altLang="en-US" sz="2000" b="1" dirty="0"/>
              <a:t>目標、歷程、情境等模式</a:t>
            </a:r>
            <a:endParaRPr lang="en-US" altLang="zh-TW" sz="2000" b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/>
              <a:t>重點</a:t>
            </a:r>
            <a:r>
              <a:rPr lang="en-US" altLang="zh-TW" sz="2000" b="1" dirty="0" smtClean="0"/>
              <a:t>1</a:t>
            </a:r>
            <a:r>
              <a:rPr lang="zh-TW" altLang="en-US" sz="2000" b="1" dirty="0" smtClean="0"/>
              <a:t>：以目標</a:t>
            </a:r>
            <a:r>
              <a:rPr lang="zh-TW" altLang="en-US" sz="2000" b="1" dirty="0"/>
              <a:t>評量的結果作為其教學改進之</a:t>
            </a:r>
            <a:r>
              <a:rPr lang="zh-TW" altLang="en-US" sz="2000" b="1" dirty="0" smtClean="0"/>
              <a:t>依據</a:t>
            </a:r>
            <a:endParaRPr lang="en-US" altLang="zh-TW" sz="20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/>
              <a:t>重點</a:t>
            </a:r>
            <a:r>
              <a:rPr lang="en-US" altLang="zh-TW" sz="2000" b="1" dirty="0" smtClean="0"/>
              <a:t>2</a:t>
            </a:r>
            <a:r>
              <a:rPr lang="zh-TW" altLang="en-US" sz="2000" b="1" dirty="0" smtClean="0">
                <a:latin typeface="新細明體"/>
                <a:ea typeface="新細明體"/>
              </a:rPr>
              <a:t>：</a:t>
            </a:r>
            <a:r>
              <a:rPr lang="zh-TW" altLang="en-US" sz="2000" b="1" dirty="0"/>
              <a:t>具體性操作型評量</a:t>
            </a:r>
            <a:r>
              <a:rPr lang="zh-TW" altLang="en-US" sz="2000" b="1" dirty="0" smtClean="0"/>
              <a:t>特徵</a:t>
            </a:r>
            <a:endParaRPr lang="en-US" altLang="zh-TW" sz="20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/>
              <a:t>本書思維理念相當符合泰勒</a:t>
            </a:r>
            <a:r>
              <a:rPr lang="en-US" altLang="zh-TW" sz="2000" b="1" dirty="0"/>
              <a:t>(</a:t>
            </a:r>
            <a:r>
              <a:rPr lang="zh-TW" altLang="en-US" sz="2000" b="1" dirty="0"/>
              <a:t>目標模式</a:t>
            </a:r>
            <a:r>
              <a:rPr lang="en-US" altLang="zh-TW" sz="2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126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62945" y="332656"/>
            <a:ext cx="6764288" cy="10081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從</a:t>
            </a:r>
            <a:r>
              <a:rPr lang="zh-TW" alt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課程實施三觀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看本書</a:t>
            </a:r>
            <a:r>
              <a:rPr lang="en-US" altLang="zh-TW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1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</a:t>
            </a:r>
            <a:r>
              <a:rPr lang="en-US" altLang="zh-TW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urriculum </a:t>
            </a:r>
            <a:r>
              <a:rPr lang="en-US" altLang="zh-TW" sz="2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perspectives</a:t>
            </a:r>
            <a:endParaRPr lang="zh-TW" altLang="en-US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36677" y="2446425"/>
            <a:ext cx="7416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/>
              <a:t>目標導向</a:t>
            </a:r>
            <a:r>
              <a:rPr lang="zh-TW" altLang="en-US" sz="2000" b="1" dirty="0" smtClean="0">
                <a:latin typeface="新細明體"/>
                <a:ea typeface="新細明體"/>
              </a:rPr>
              <a:t>：</a:t>
            </a:r>
            <a:r>
              <a:rPr lang="zh-TW" altLang="en-US" sz="2000" b="1" dirty="0"/>
              <a:t>偏向忠實觀方冋的課程實施</a:t>
            </a:r>
            <a:r>
              <a:rPr lang="zh-TW" altLang="en-US" sz="2000" b="1" dirty="0" smtClean="0"/>
              <a:t>模式</a:t>
            </a:r>
            <a:endParaRPr lang="en-US" altLang="zh-TW" sz="20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/>
              <a:t>教育行政模式</a:t>
            </a:r>
            <a:r>
              <a:rPr lang="zh-TW" altLang="en-US" sz="2000" b="1" dirty="0" smtClean="0">
                <a:latin typeface="新細明體"/>
                <a:ea typeface="新細明體"/>
              </a:rPr>
              <a:t>：</a:t>
            </a:r>
            <a:r>
              <a:rPr lang="zh-TW" altLang="en-US" sz="2000" b="1" dirty="0" smtClean="0"/>
              <a:t>中央集權 </a:t>
            </a:r>
            <a:r>
              <a:rPr lang="en-US" altLang="zh-TW" sz="2000" b="1" dirty="0" err="1" smtClean="0"/>
              <a:t>vs</a:t>
            </a:r>
            <a:r>
              <a:rPr lang="zh-TW" altLang="en-US" sz="2000" b="1" dirty="0" smtClean="0"/>
              <a:t> 地方分權</a:t>
            </a:r>
            <a:endParaRPr lang="en-US" altLang="zh-TW" sz="20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/>
              <a:t>全球化</a:t>
            </a:r>
            <a:r>
              <a:rPr lang="zh-TW" altLang="en-US" sz="2000" b="1" dirty="0" smtClean="0"/>
              <a:t>影響</a:t>
            </a:r>
            <a:r>
              <a:rPr lang="zh-TW" altLang="en-US" sz="2000" b="1" dirty="0" smtClean="0">
                <a:latin typeface="新細明體"/>
                <a:ea typeface="新細明體"/>
              </a:rPr>
              <a:t>：</a:t>
            </a:r>
            <a:r>
              <a:rPr lang="zh-TW" altLang="en-US" sz="2000" b="1" dirty="0"/>
              <a:t>各國有朝向中央集權移動之</a:t>
            </a:r>
            <a:r>
              <a:rPr lang="zh-TW" altLang="en-US" sz="2000" b="1" dirty="0" smtClean="0"/>
              <a:t>傾向</a:t>
            </a:r>
            <a:endParaRPr lang="en-US" altLang="zh-TW" sz="20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/>
              <a:t>對</a:t>
            </a:r>
            <a:r>
              <a:rPr lang="zh-TW" altLang="en-US" sz="2000" b="1" dirty="0"/>
              <a:t>學生成就重視：國際性評鑑重視，國內標準制訂</a:t>
            </a:r>
            <a:endParaRPr lang="en-US" altLang="zh-TW" sz="2000" b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/>
              <a:t>州</a:t>
            </a:r>
            <a:r>
              <a:rPr lang="zh-TW" altLang="en-US" sz="2000" b="1" dirty="0" smtClean="0"/>
              <a:t>年進步</a:t>
            </a:r>
            <a:r>
              <a:rPr lang="zh-TW" altLang="en-US" sz="2000" b="1" dirty="0"/>
              <a:t>標準</a:t>
            </a:r>
            <a:r>
              <a:rPr lang="en-US" altLang="zh-TW" sz="2000" b="1" dirty="0"/>
              <a:t>(AYP</a:t>
            </a:r>
            <a:r>
              <a:rPr lang="en-US" altLang="zh-TW" sz="2000" b="1" dirty="0" smtClean="0"/>
              <a:t>)</a:t>
            </a:r>
            <a:r>
              <a:rPr lang="zh-TW" altLang="en-US" sz="2000" b="1" dirty="0"/>
              <a:t>、豁免、特許學校、學校績效責任報告</a:t>
            </a:r>
            <a:r>
              <a:rPr lang="zh-TW" altLang="en-US" sz="2000" b="1" dirty="0" smtClean="0"/>
              <a:t>卡</a:t>
            </a:r>
            <a:endParaRPr lang="en-US" altLang="zh-TW" sz="20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>
                <a:solidFill>
                  <a:srgbClr val="FF0000"/>
                </a:solidFill>
              </a:rPr>
              <a:t>本書是典型目標模式課程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思維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>
                <a:solidFill>
                  <a:srgbClr val="FF0000"/>
                </a:solidFill>
              </a:rPr>
              <a:t>本書在課程實施屬於偏向忠實觀之課程實施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思維</a:t>
            </a:r>
            <a:endParaRPr lang="en-US" altLang="zh-TW" sz="2000" b="1" dirty="0">
              <a:solidFill>
                <a:srgbClr val="FF000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30" y="1484784"/>
            <a:ext cx="7812360" cy="6570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852" y="5616524"/>
            <a:ext cx="3354649" cy="112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79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62945" y="332656"/>
            <a:ext cx="6764288" cy="93610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理解導向的課程</a:t>
            </a:r>
            <a:r>
              <a:rPr lang="zh-TW" alt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設計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內容</a:t>
            </a:r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Ubd</a:t>
            </a:r>
            <a:r>
              <a:rPr lang="en-US" altLang="zh-TW" sz="2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Content</a:t>
            </a:r>
            <a:endParaRPr lang="zh-TW" altLang="en-US" sz="2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38117" y="1268760"/>
            <a:ext cx="74168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. Backward Design</a:t>
            </a:r>
          </a:p>
          <a:p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. Understanding </a:t>
            </a:r>
            <a:r>
              <a:rPr lang="en-US" altLang="zh-TW" sz="20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. Gaining Clarity on Our Goals</a:t>
            </a:r>
          </a:p>
          <a:p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. The Six Facets of Understanding</a:t>
            </a:r>
          </a:p>
          <a:p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. Essential Questions: Doorways to Understanding</a:t>
            </a:r>
          </a:p>
          <a:p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. Crafting Understandings</a:t>
            </a:r>
          </a:p>
          <a:p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. Thinking like an Assessor</a:t>
            </a:r>
          </a:p>
          <a:p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. Criteria and Validity</a:t>
            </a:r>
          </a:p>
          <a:p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Chapter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. Planning for Learning</a:t>
            </a:r>
          </a:p>
          <a:p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Chapter 10. Teaching for Understanding</a:t>
            </a:r>
          </a:p>
          <a:p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Chapter 11. The Design Process</a:t>
            </a:r>
          </a:p>
          <a:p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Chapter 12. The Big Picture: </a:t>
            </a:r>
            <a:r>
              <a:rPr lang="en-US" altLang="zh-TW" sz="2000" dirty="0" err="1">
                <a:latin typeface="Arial" panose="020B0604020202020204" pitchFamily="34" charset="0"/>
                <a:cs typeface="Arial" panose="020B0604020202020204" pitchFamily="34" charset="0"/>
              </a:rPr>
              <a:t>UbD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 as Curriculum Framework</a:t>
            </a:r>
          </a:p>
          <a:p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Chapter 13. “Yes, but . . </a:t>
            </a:r>
            <a:r>
              <a:rPr lang="en-US" altLang="zh-TW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28018"/>
            <a:ext cx="1567061" cy="159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28017"/>
            <a:ext cx="1228353" cy="15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936" y="5434198"/>
            <a:ext cx="1045991" cy="129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34198"/>
            <a:ext cx="1045991" cy="129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099738" y="6293365"/>
            <a:ext cx="8883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b="1" dirty="0">
                <a:solidFill>
                  <a:schemeClr val="bg1"/>
                </a:solidFill>
              </a:rPr>
              <a:t>JAY </a:t>
            </a:r>
            <a:endParaRPr lang="en-US" altLang="zh-TW" sz="1100" b="1" dirty="0" smtClean="0">
              <a:solidFill>
                <a:schemeClr val="bg1"/>
              </a:solidFill>
            </a:endParaRPr>
          </a:p>
          <a:p>
            <a:r>
              <a:rPr lang="en-US" altLang="zh-TW" sz="1100" b="1" dirty="0" smtClean="0">
                <a:solidFill>
                  <a:schemeClr val="bg1"/>
                </a:solidFill>
              </a:rPr>
              <a:t>MCTIGHE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32477" y="6288215"/>
            <a:ext cx="8771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b="1" dirty="0">
                <a:solidFill>
                  <a:schemeClr val="bg1"/>
                </a:solidFill>
              </a:rPr>
              <a:t>GRANT </a:t>
            </a:r>
            <a:endParaRPr lang="en-US" altLang="zh-TW" sz="1100" b="1" dirty="0" smtClean="0">
              <a:solidFill>
                <a:schemeClr val="bg1"/>
              </a:solidFill>
            </a:endParaRPr>
          </a:p>
          <a:p>
            <a:r>
              <a:rPr lang="en-US" altLang="zh-TW" sz="1100" b="1" dirty="0" smtClean="0">
                <a:solidFill>
                  <a:schemeClr val="bg1"/>
                </a:solidFill>
              </a:rPr>
              <a:t>WIGGINS</a:t>
            </a:r>
            <a:endParaRPr lang="zh-TW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2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3912" y="404664"/>
            <a:ext cx="6764288" cy="86409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01-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逆向設計</a:t>
            </a:r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Backward design</a:t>
            </a:r>
            <a:endParaRPr lang="zh-TW" alt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403648" y="1619489"/>
            <a:ext cx="2304256" cy="864096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1 .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確認期望學習結果</a:t>
            </a:r>
            <a:endParaRPr lang="zh-TW" altLang="en-US" sz="1600" dirty="0"/>
          </a:p>
        </p:txBody>
      </p:sp>
      <p:sp>
        <p:nvSpPr>
          <p:cNvPr id="8" name="圓角矩形 7"/>
          <p:cNvSpPr/>
          <p:nvPr/>
        </p:nvSpPr>
        <p:spPr>
          <a:xfrm>
            <a:off x="1403648" y="3131657"/>
            <a:ext cx="2304256" cy="864096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評量指標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2 .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決定可接受學習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endParaRPr lang="zh-TW" altLang="en-US" sz="1400" dirty="0"/>
          </a:p>
        </p:txBody>
      </p:sp>
      <p:sp>
        <p:nvSpPr>
          <p:cNvPr id="9" name="圓角矩形 8"/>
          <p:cNvSpPr/>
          <p:nvPr/>
        </p:nvSpPr>
        <p:spPr>
          <a:xfrm>
            <a:off x="1415400" y="4715833"/>
            <a:ext cx="2304256" cy="864096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活動設計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3 .</a:t>
            </a:r>
            <a:r>
              <a:rPr lang="zh-TW" altLang="en-US" sz="1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設計學習經驗與教學活動</a:t>
            </a:r>
            <a:endParaRPr lang="zh-TW" altLang="en-US" sz="1200" dirty="0"/>
          </a:p>
        </p:txBody>
      </p:sp>
      <p:sp>
        <p:nvSpPr>
          <p:cNvPr id="10" name="向下箭號 9"/>
          <p:cNvSpPr/>
          <p:nvPr/>
        </p:nvSpPr>
        <p:spPr>
          <a:xfrm>
            <a:off x="2339752" y="2627601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>
            <a:off x="2339752" y="4139769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067944" y="1501601"/>
            <a:ext cx="3865161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/>
              <a:t>假定</a:t>
            </a:r>
            <a:r>
              <a:rPr lang="zh-TW" altLang="en-US" sz="2000" b="1" dirty="0"/>
              <a:t>：</a:t>
            </a:r>
            <a:r>
              <a:rPr lang="zh-TW" altLang="en-US" sz="2000" b="1" dirty="0" smtClean="0"/>
              <a:t>目前現況是</a:t>
            </a:r>
            <a:r>
              <a:rPr lang="zh-TW" altLang="en-US" sz="2000" b="1" dirty="0"/>
              <a:t>正</a:t>
            </a:r>
            <a:r>
              <a:rPr lang="zh-TW" altLang="en-US" sz="2000" b="1" dirty="0" smtClean="0"/>
              <a:t>向</a:t>
            </a:r>
            <a:endParaRPr lang="en-US" altLang="zh-TW" sz="20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/>
              <a:t>重輸入</a:t>
            </a:r>
            <a:r>
              <a:rPr lang="zh-TW" altLang="en-US" sz="2000" b="1" dirty="0" smtClean="0">
                <a:latin typeface="新細明體"/>
                <a:ea typeface="新細明體"/>
              </a:rPr>
              <a:t>：</a:t>
            </a:r>
            <a:r>
              <a:rPr lang="zh-TW" altLang="en-US" sz="2000" b="1" dirty="0" smtClean="0"/>
              <a:t>活動本位、</a:t>
            </a:r>
            <a:r>
              <a:rPr lang="zh-TW" altLang="en-US" sz="2000" b="1" dirty="0"/>
              <a:t>內容</a:t>
            </a:r>
            <a:r>
              <a:rPr lang="zh-TW" altLang="en-US" sz="2000" b="1" dirty="0" smtClean="0"/>
              <a:t>講述</a:t>
            </a:r>
            <a:endParaRPr lang="en-US" altLang="zh-TW" sz="2000" b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/>
              <a:t>再思考</a:t>
            </a:r>
            <a:r>
              <a:rPr lang="zh-TW" altLang="en-US" sz="2000" b="1" dirty="0" smtClean="0">
                <a:latin typeface="新細明體"/>
                <a:ea typeface="新細明體"/>
              </a:rPr>
              <a:t>：</a:t>
            </a:r>
            <a:r>
              <a:rPr lang="zh-TW" altLang="en-US" sz="2000" b="1" dirty="0" smtClean="0"/>
              <a:t>逆向 </a:t>
            </a:r>
            <a:r>
              <a:rPr lang="en-US" altLang="zh-TW" sz="2000" b="1" dirty="0" err="1" smtClean="0"/>
              <a:t>vs</a:t>
            </a:r>
            <a:r>
              <a:rPr lang="zh-TW" altLang="en-US" sz="2000" b="1" dirty="0" smtClean="0"/>
              <a:t> 正向</a:t>
            </a:r>
            <a:endParaRPr lang="en-US" altLang="zh-TW" sz="20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/>
              <a:t>逆向</a:t>
            </a:r>
            <a:r>
              <a:rPr lang="zh-TW" altLang="en-US" sz="2000" b="1" dirty="0" smtClean="0"/>
              <a:t>設計</a:t>
            </a:r>
            <a:r>
              <a:rPr lang="zh-TW" altLang="en-US" sz="2000" b="1" dirty="0" smtClean="0">
                <a:latin typeface="新細明體"/>
                <a:ea typeface="新細明體"/>
              </a:rPr>
              <a:t>：</a:t>
            </a:r>
            <a:r>
              <a:rPr lang="zh-TW" altLang="en-US" sz="2000" b="1" dirty="0" smtClean="0"/>
              <a:t>是</a:t>
            </a:r>
            <a:r>
              <a:rPr lang="zh-TW" altLang="en-US" sz="2000" b="1" dirty="0"/>
              <a:t>有目的的</a:t>
            </a:r>
            <a:r>
              <a:rPr lang="zh-TW" altLang="en-US" sz="2000" b="1" dirty="0" smtClean="0"/>
              <a:t>活動</a:t>
            </a:r>
            <a:endParaRPr lang="en-US" altLang="zh-TW" sz="20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/>
              <a:t>科學</a:t>
            </a:r>
            <a:r>
              <a:rPr lang="zh-TW" altLang="en-US" sz="2000" b="1" dirty="0" smtClean="0"/>
              <a:t>觀點</a:t>
            </a:r>
            <a:r>
              <a:rPr lang="zh-TW" altLang="en-US" sz="2000" b="1" dirty="0" smtClean="0">
                <a:latin typeface="新細明體"/>
                <a:ea typeface="新細明體"/>
              </a:rPr>
              <a:t>：</a:t>
            </a:r>
            <a:r>
              <a:rPr lang="zh-TW" altLang="en-US" sz="2000" b="1" dirty="0"/>
              <a:t>演譯</a:t>
            </a:r>
            <a:r>
              <a:rPr lang="zh-TW" altLang="en-US" sz="2000" b="1" dirty="0" smtClean="0"/>
              <a:t>法思維方法論</a:t>
            </a:r>
            <a:endParaRPr lang="en-US" altLang="zh-TW" sz="2000" b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endParaRPr lang="en-US" altLang="zh-TW" sz="2400" b="1" dirty="0"/>
          </a:p>
        </p:txBody>
      </p:sp>
      <p:pic>
        <p:nvPicPr>
          <p:cNvPr id="1028" name="Picture 4" descr="http://2.bp.blogspot.com/-x4T2NCqYYsg/UAM5z5kkM6I/AAAAAAAAFf4/kq2DNcq2VlY/s400/inductive-vs-deductive-reasoningqw.gi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45574"/>
            <a:ext cx="2757686" cy="275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067944" y="6106362"/>
            <a:ext cx="463780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TW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deduction </a:t>
            </a:r>
            <a:r>
              <a:rPr lang="en-US" altLang="zh-TW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vs</a:t>
            </a:r>
            <a:r>
              <a:rPr lang="en-US" altLang="zh-TW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induction</a:t>
            </a:r>
            <a:endParaRPr lang="zh-TW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635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87882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3912" y="404664"/>
            <a:ext cx="6764288" cy="79208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02-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理解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新細明體"/>
                <a:ea typeface="新細明體"/>
                <a:cs typeface="Times New Roman" panose="02020603050405020304" pitchFamily="18" charset="0"/>
              </a:rPr>
              <a:t>「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理解</a:t>
            </a:r>
            <a:r>
              <a:rPr lang="zh-TW" alt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新細明體"/>
                <a:ea typeface="新細明體"/>
                <a:cs typeface="Times New Roman" panose="02020603050405020304" pitchFamily="18" charset="0"/>
              </a:rPr>
              <a:t>」</a:t>
            </a:r>
            <a: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新細明體"/>
                <a:ea typeface="新細明體"/>
                <a:cs typeface="Times New Roman" panose="02020603050405020304" pitchFamily="18" charset="0"/>
              </a:rPr>
              <a:t/>
            </a:r>
            <a:br>
              <a:rPr lang="en-US" altLang="zh-TW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新細明體"/>
                <a:ea typeface="新細明體"/>
                <a:cs typeface="Times New Roman" panose="02020603050405020304" pitchFamily="18" charset="0"/>
              </a:rPr>
            </a:br>
            <a:r>
              <a:rPr lang="en-US" altLang="zh-TW" sz="2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Understanding </a:t>
            </a:r>
            <a:r>
              <a:rPr lang="zh-TW" altLang="en-US" sz="2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新細明體"/>
                <a:ea typeface="新細明體"/>
                <a:cs typeface="Times New Roman" panose="02020603050405020304" pitchFamily="18" charset="0"/>
              </a:rPr>
              <a:t> </a:t>
            </a:r>
            <a:r>
              <a:rPr lang="en-US" altLang="zh-TW" sz="2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understanding</a:t>
            </a:r>
            <a:endParaRPr lang="zh-TW" altLang="en-US" sz="2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330981" y="1340768"/>
            <a:ext cx="741682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名詞的理解</a:t>
            </a:r>
            <a:endParaRPr lang="en-US" altLang="zh-TW" sz="2000" b="1" dirty="0" smtClean="0">
              <a:latin typeface="+mn-ea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en-US" altLang="zh-TW" sz="2000" b="1" dirty="0" smtClean="0">
                <a:latin typeface="+mn-ea"/>
              </a:rPr>
              <a:t>Bloom</a:t>
            </a:r>
            <a:r>
              <a:rPr lang="zh-TW" altLang="en-US" sz="2000" b="1" dirty="0" smtClean="0">
                <a:latin typeface="+mn-ea"/>
              </a:rPr>
              <a:t>認知目標：知識、理解、應用、分析、綜合、評鑑</a:t>
            </a:r>
            <a:endParaRPr lang="en-US" altLang="zh-TW" sz="2000" b="1" dirty="0" smtClean="0">
              <a:latin typeface="+mn-ea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是</a:t>
            </a:r>
            <a:r>
              <a:rPr lang="zh-TW" altLang="en-US" sz="2000" b="1" dirty="0">
                <a:latin typeface="+mn-ea"/>
              </a:rPr>
              <a:t>有意義的</a:t>
            </a:r>
            <a:r>
              <a:rPr lang="zh-TW" altLang="en-US" sz="2000" b="1" dirty="0" smtClean="0">
                <a:latin typeface="+mn-ea"/>
              </a:rPr>
              <a:t>推論</a:t>
            </a:r>
            <a:r>
              <a:rPr lang="zh-TW" altLang="en-US" sz="2000" b="1" dirty="0" smtClean="0">
                <a:latin typeface="新細明體"/>
                <a:ea typeface="新細明體"/>
              </a:rPr>
              <a:t>：</a:t>
            </a:r>
            <a:r>
              <a:rPr lang="zh-TW" altLang="en-US" sz="2000" b="1" dirty="0">
                <a:latin typeface="+mn-ea"/>
              </a:rPr>
              <a:t>以正確方式</a:t>
            </a:r>
            <a:r>
              <a:rPr lang="zh-TW" altLang="en-US" sz="2000" b="1" dirty="0" smtClean="0">
                <a:latin typeface="+mn-ea"/>
              </a:rPr>
              <a:t>思考</a:t>
            </a:r>
            <a:r>
              <a:rPr lang="zh-TW" altLang="en-US" sz="2000" b="1" dirty="0" smtClean="0">
                <a:latin typeface="新細明體"/>
                <a:ea typeface="新細明體"/>
              </a:rPr>
              <a:t>，</a:t>
            </a:r>
            <a:r>
              <a:rPr lang="zh-TW" altLang="en-US" sz="2000" b="1" dirty="0">
                <a:latin typeface="+mn-ea"/>
              </a:rPr>
              <a:t>非</a:t>
            </a:r>
            <a:r>
              <a:rPr lang="zh-TW" altLang="en-US" sz="2000" b="1" dirty="0" smtClean="0">
                <a:latin typeface="+mn-ea"/>
              </a:rPr>
              <a:t>意</a:t>
            </a:r>
            <a:r>
              <a:rPr lang="zh-TW" altLang="en-US" sz="2000" b="1" dirty="0">
                <a:latin typeface="+mn-ea"/>
              </a:rPr>
              <a:t>外</a:t>
            </a:r>
            <a:r>
              <a:rPr lang="zh-TW" altLang="en-US" sz="2000" b="1" dirty="0" smtClean="0">
                <a:latin typeface="+mn-ea"/>
              </a:rPr>
              <a:t>或</a:t>
            </a:r>
            <a:r>
              <a:rPr lang="zh-TW" altLang="en-US" sz="2000" b="1" dirty="0">
                <a:latin typeface="+mn-ea"/>
              </a:rPr>
              <a:t>背誦而</a:t>
            </a:r>
            <a:r>
              <a:rPr lang="zh-TW" altLang="en-US" sz="2000" b="1" dirty="0" smtClean="0">
                <a:latin typeface="+mn-ea"/>
              </a:rPr>
              <a:t>成</a:t>
            </a:r>
            <a:endParaRPr lang="en-US" altLang="zh-TW" sz="2000" b="1" dirty="0" smtClean="0">
              <a:latin typeface="+mn-ea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>
                <a:latin typeface="+mn-ea"/>
              </a:rPr>
              <a:t>是可遷移的</a:t>
            </a:r>
            <a:r>
              <a:rPr lang="zh-TW" altLang="en-US" sz="2000" b="1" dirty="0" smtClean="0">
                <a:latin typeface="+mn-ea"/>
              </a:rPr>
              <a:t>能力</a:t>
            </a:r>
            <a:r>
              <a:rPr lang="zh-TW" altLang="en-US" sz="2000" b="1" dirty="0" smtClean="0">
                <a:latin typeface="新細明體"/>
                <a:ea typeface="新細明體"/>
              </a:rPr>
              <a:t>：</a:t>
            </a:r>
            <a:r>
              <a:rPr lang="zh-TW" altLang="en-US" sz="2000" b="1" dirty="0" smtClean="0">
                <a:latin typeface="+mn-ea"/>
              </a:rPr>
              <a:t>教師無法給學生所有知識</a:t>
            </a:r>
            <a:r>
              <a:rPr lang="zh-TW" altLang="en-US" sz="2000" b="1" dirty="0" smtClean="0">
                <a:latin typeface="新細明體"/>
                <a:ea typeface="新細明體"/>
              </a:rPr>
              <a:t>，</a:t>
            </a:r>
            <a:r>
              <a:rPr lang="zh-TW" altLang="en-US" sz="2000" b="1" dirty="0" smtClean="0">
                <a:latin typeface="+mn-ea"/>
              </a:rPr>
              <a:t>自行學習能力</a:t>
            </a:r>
            <a:endParaRPr lang="en-US" altLang="zh-TW" sz="2000" b="1" dirty="0" smtClean="0">
              <a:latin typeface="+mn-ea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真正理解的判斷：能回想學習結果</a:t>
            </a:r>
            <a:r>
              <a:rPr lang="zh-TW" altLang="en-US" sz="2000" b="1" dirty="0" smtClean="0">
                <a:latin typeface="新細明體"/>
                <a:ea typeface="新細明體"/>
              </a:rPr>
              <a:t>，</a:t>
            </a:r>
            <a:r>
              <a:rPr lang="zh-TW" altLang="en-US" sz="2000" b="1" dirty="0">
                <a:latin typeface="+mn-ea"/>
              </a:rPr>
              <a:t>明智彈性有創意的</a:t>
            </a:r>
            <a:r>
              <a:rPr lang="zh-TW" altLang="en-US" sz="2000" b="1" dirty="0" smtClean="0">
                <a:latin typeface="+mn-ea"/>
              </a:rPr>
              <a:t>使用</a:t>
            </a:r>
            <a:endParaRPr lang="en-US" altLang="zh-TW" sz="2000" b="1" dirty="0" smtClean="0">
              <a:latin typeface="+mn-ea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en-US" sz="2000" b="1" dirty="0" smtClean="0">
                <a:latin typeface="+mn-ea"/>
              </a:rPr>
              <a:t>理解錯誤的理解</a:t>
            </a:r>
            <a:r>
              <a:rPr lang="zh-TW" altLang="en-US" sz="2000" b="1" dirty="0" smtClean="0">
                <a:latin typeface="新細明體"/>
                <a:ea typeface="新細明體"/>
              </a:rPr>
              <a:t>：</a:t>
            </a:r>
            <a:r>
              <a:rPr lang="zh-TW" altLang="en-US" sz="2000" b="1" dirty="0">
                <a:latin typeface="+mn-ea"/>
              </a:rPr>
              <a:t>協助教師發現及消除阻礙學生理解的因素</a:t>
            </a:r>
            <a:endParaRPr lang="en-US" altLang="zh-TW" sz="2000" b="1" dirty="0">
              <a:latin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74772"/>
            <a:ext cx="3744416" cy="257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788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971</TotalTime>
  <Words>1853</Words>
  <Application>Microsoft Office PowerPoint</Application>
  <PresentationFormat>如螢幕大小 (4:3)</PresentationFormat>
  <Paragraphs>193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夏至</vt:lpstr>
      <vt:lpstr>重理解的課程設計 Understanding by Design</vt:lpstr>
      <vt:lpstr>閱讀前知識界定</vt:lpstr>
      <vt:lpstr>議題再界定</vt:lpstr>
      <vt:lpstr>課程規劃架構圖</vt:lpstr>
      <vt:lpstr>課程目標模式起源</vt:lpstr>
      <vt:lpstr>從課程實施三觀看本書 Curriculum perspectives</vt:lpstr>
      <vt:lpstr>理解導向的課程設計內容 Ubd Content</vt:lpstr>
      <vt:lpstr>01-逆向設計 Backward design</vt:lpstr>
      <vt:lpstr>02-理解「理解」 Understanding  understanding</vt:lpstr>
      <vt:lpstr>03-澄清目標-1 Gaining Clarity on Our Goals</vt:lpstr>
      <vt:lpstr>03-澄清目標-2 Gaining Clarity on Our Goals</vt:lpstr>
      <vt:lpstr>04-理解的六個層面 The Six Facets of Understanding</vt:lpstr>
      <vt:lpstr>05-本質性問題-理解的敲門磚 Essential Questions: Doorways to Understanding</vt:lpstr>
      <vt:lpstr>06-建構理解 Crafting Understandings</vt:lpstr>
      <vt:lpstr>07-像評量者一樣的思考 Thinking like an Assessor</vt:lpstr>
      <vt:lpstr>08-指標與效度 Criteria and Validity</vt:lpstr>
      <vt:lpstr>09-計畫學習活動 Planning for Learning</vt:lpstr>
      <vt:lpstr>10-理解導向的教學-1 Teaching for Understanding</vt:lpstr>
      <vt:lpstr>10-理解導向的教學-2 Teaching for Understanding</vt:lpstr>
      <vt:lpstr>11-設計的過程 The Design Process</vt:lpstr>
      <vt:lpstr>12-整體課程：以UbD為課程架構 The Big Picture: UbD as Curriculum Framework</vt:lpstr>
      <vt:lpstr>12-對，但是 “Yes, but . . .”</vt:lpstr>
      <vt:lpstr>結語-開始做 End-start your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重理解的課程設計 Understanding by Design</dc:title>
  <dc:creator>Kimba-Office</dc:creator>
  <cp:lastModifiedBy>Kimba-Office</cp:lastModifiedBy>
  <cp:revision>72</cp:revision>
  <dcterms:created xsi:type="dcterms:W3CDTF">2013-10-07T06:35:59Z</dcterms:created>
  <dcterms:modified xsi:type="dcterms:W3CDTF">2013-10-11T02:20:16Z</dcterms:modified>
</cp:coreProperties>
</file>