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5" r:id="rId3"/>
    <p:sldId id="264" r:id="rId4"/>
    <p:sldId id="267" r:id="rId5"/>
    <p:sldId id="266" r:id="rId6"/>
    <p:sldId id="269" r:id="rId7"/>
    <p:sldId id="268" r:id="rId8"/>
    <p:sldId id="273" r:id="rId9"/>
    <p:sldId id="272" r:id="rId10"/>
    <p:sldId id="271" r:id="rId11"/>
    <p:sldId id="270" r:id="rId12"/>
    <p:sldId id="276" r:id="rId13"/>
    <p:sldId id="275" r:id="rId14"/>
    <p:sldId id="277" r:id="rId15"/>
    <p:sldId id="274" r:id="rId16"/>
    <p:sldId id="280" r:id="rId17"/>
    <p:sldId id="284" r:id="rId18"/>
    <p:sldId id="278" r:id="rId19"/>
    <p:sldId id="262" r:id="rId20"/>
    <p:sldId id="279" r:id="rId21"/>
    <p:sldId id="283" r:id="rId22"/>
    <p:sldId id="282" r:id="rId2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CC"/>
    <a:srgbClr val="00CC00"/>
    <a:srgbClr val="008000"/>
    <a:srgbClr val="000066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95" autoAdjust="0"/>
  </p:normalViewPr>
  <p:slideViewPr>
    <p:cSldViewPr>
      <p:cViewPr varScale="1">
        <p:scale>
          <a:sx n="66" d="100"/>
          <a:sy n="66" d="100"/>
        </p:scale>
        <p:origin x="125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0"/>
    </p:cViewPr>
  </p:sorterViewPr>
  <p:notesViewPr>
    <p:cSldViewPr>
      <p:cViewPr varScale="1">
        <p:scale>
          <a:sx n="38" d="100"/>
          <a:sy n="38" d="100"/>
        </p:scale>
        <p:origin x="-2328" y="-5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E38DD-DEB3-43AC-871A-F57947576277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CA7A8-6F38-4915-B761-68951FFD523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1148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92E75-5E91-45BD-BF00-DCD821606FAA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C3CF7-8742-47C4-B3FD-40B8D446B86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184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C3CF7-8742-47C4-B3FD-40B8D446B866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5216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C3CF7-8742-47C4-B3FD-40B8D446B866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177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72AE7F-EB23-4179-A88B-835BD3837C20}" type="datetimeFigureOut">
              <a:rPr lang="zh-TW" altLang="en-US" smtClean="0"/>
              <a:pPr/>
              <a:t>2016/2/6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B8CDE8-7D3E-4F1B-AB37-C0BC5CC36D2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../../&#30495;&#24859;&#25214;&#40635;&#29033;/&#30495;&#24859;&#25214;&#40635;&#29033;&#24433;&#29255;/news/&#29579;&#21697;&#12289;&#40613;&#30070;&#21214;&#30475;&#37325;&#12300;&#25475;&#24257;&#25152;&#12301;&#12288;&#23416;&#12300;&#24398;&#33136;&#21746;&#23416;&#12301;.mp4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280920" cy="1828800"/>
          </a:xfrm>
        </p:spPr>
        <p:txBody>
          <a:bodyPr>
            <a:normAutofit/>
          </a:bodyPr>
          <a:lstStyle/>
          <a:p>
            <a:pPr algn="ctr"/>
            <a:r>
              <a:rPr lang="zh-TW" altLang="zh-TW" sz="5400" i="1" dirty="0" smtClean="0">
                <a:solidFill>
                  <a:srgbClr val="FFFF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新民高中「七個習慣」融入班級經營活化教案設計</a:t>
            </a:r>
            <a:r>
              <a:rPr lang="zh-TW" altLang="en-US" i="1" dirty="0" smtClean="0">
                <a:solidFill>
                  <a:srgbClr val="FFFF00"/>
                </a:solidFill>
                <a:effectLst/>
                <a:latin typeface="微軟正黑體" pitchFamily="34" charset="-120"/>
                <a:ea typeface="微軟正黑體" pitchFamily="34" charset="-120"/>
              </a:rPr>
              <a:t>   </a:t>
            </a:r>
            <a:endParaRPr lang="zh-TW" altLang="en-US" i="1" dirty="0">
              <a:solidFill>
                <a:srgbClr val="FFFF0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59632" y="4005064"/>
            <a:ext cx="7278632" cy="1752600"/>
          </a:xfrm>
        </p:spPr>
        <p:txBody>
          <a:bodyPr/>
          <a:lstStyle/>
          <a:p>
            <a:pPr algn="l"/>
            <a:r>
              <a:rPr lang="zh-TW" alt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教案主題：</a:t>
            </a:r>
            <a:r>
              <a:rPr lang="zh-TW" altLang="zh-TW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真愛找麻煩──整潔工作</a:t>
            </a:r>
            <a:endParaRPr lang="en-US" altLang="zh-TW" sz="32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lang="zh-TW" altLang="zh-TW" sz="3200" b="1" spc="5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設 計 者</a:t>
            </a:r>
            <a:r>
              <a:rPr lang="zh-TW" altLang="en-US" sz="3200" b="1" spc="2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吳政旻</a:t>
            </a:r>
            <a:endParaRPr lang="en-US" altLang="zh-TW" sz="32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lang="zh-TW" altLang="zh-TW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實施對象</a:t>
            </a:r>
            <a:r>
              <a:rPr lang="zh-TW" alt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貿一甲班學生</a:t>
            </a:r>
            <a:endParaRPr lang="en-US" altLang="zh-TW" sz="32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l"/>
            <a:endParaRPr lang="zh-TW" altLang="en-US" spc="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395536" y="1412776"/>
            <a:ext cx="8424936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1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文章導讀及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kumimoji="0" lang="zh-TW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</a:rPr>
              <a:t>影片欣賞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t="20601" r="45284" b="17949"/>
          <a:stretch/>
        </p:blipFill>
        <p:spPr>
          <a:xfrm>
            <a:off x="2978170" y="2204863"/>
            <a:ext cx="3215904" cy="41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t="25455" r="25900" b="21476"/>
          <a:stretch/>
        </p:blipFill>
        <p:spPr>
          <a:xfrm>
            <a:off x="539552" y="3140968"/>
            <a:ext cx="288032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圖片 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11714" r="41493" b="50325"/>
          <a:stretch>
            <a:fillRect/>
          </a:stretch>
        </p:blipFill>
        <p:spPr bwMode="auto">
          <a:xfrm>
            <a:off x="5888305" y="1916831"/>
            <a:ext cx="2716143" cy="1656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 l="11127" t="30334" r="42052" b="19023"/>
          <a:stretch>
            <a:fillRect/>
          </a:stretch>
        </p:blipFill>
        <p:spPr bwMode="auto">
          <a:xfrm>
            <a:off x="5796136" y="4048871"/>
            <a:ext cx="2870011" cy="174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L="715963" lvl="0" indent="-350838">
              <a:spcBef>
                <a:spcPts val="900"/>
              </a:spcBef>
              <a:buClr>
                <a:schemeClr val="accent3"/>
              </a:buClr>
              <a:buSzPct val="95000"/>
            </a:pPr>
            <a:endParaRPr lang="en-US" altLang="zh-TW" sz="12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715963" lvl="0" indent="-449263">
              <a:spcBef>
                <a:spcPts val="900"/>
              </a:spcBef>
              <a:buClr>
                <a:schemeClr val="accent3"/>
              </a:buClr>
              <a:buSzPct val="95000"/>
            </a:pPr>
            <a:r>
              <a:rPr lang="zh-TW" altLang="en-US" sz="3200" b="1" spc="200" dirty="0" smtClean="0">
                <a:solidFill>
                  <a:schemeClr val="bg1"/>
                </a:solidFill>
                <a:latin typeface="+mj-ea"/>
                <a:ea typeface="+mj-ea"/>
              </a:rPr>
              <a:t>三、找出問題</a:t>
            </a:r>
            <a:endParaRPr lang="en-US" altLang="zh-TW" sz="3200" b="1" spc="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indent="534988"/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結合「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主動積極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indent="534988"/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分組討論，找出整潔工作未臻理想的因素。</a:t>
            </a:r>
          </a:p>
          <a:p>
            <a:pPr indent="534988"/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學生進行整潔工作時常見的缺失有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:</a:t>
            </a: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indent="801688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未能準時到校。</a:t>
            </a:r>
          </a:p>
          <a:p>
            <a:pPr indent="801688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未能妥善運用時間。</a:t>
            </a:r>
          </a:p>
          <a:p>
            <a:pPr indent="801688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打掃不徹底、疏忽小細節。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    </a:t>
            </a: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indent="801688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垃圾分類不確實。</a:t>
            </a:r>
          </a:p>
          <a:p>
            <a:pPr indent="801688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未能相互協助。</a:t>
            </a:r>
          </a:p>
          <a:p>
            <a:pPr indent="801688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未運用適當工具。</a:t>
            </a:r>
            <a:endParaRPr lang="en-US" altLang="zh-TW" sz="2800" b="1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340768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zh-TW" sz="9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zh-TW" sz="9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zh-TW" sz="9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      ●</a:t>
            </a:r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進行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分組討論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zh-TW" sz="2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kumimoji="0" lang="en-US" altLang="zh-TW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zh-TW" sz="2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zh-TW" sz="9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zh-TW" sz="9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zh-TW" sz="9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zh-TW" sz="9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zh-TW" sz="9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                        </a:t>
            </a: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找出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整潔工作的缺失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圖片 4" descr="DSC064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708920"/>
            <a:ext cx="374441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 descr="DSC06443.JPG"/>
          <p:cNvPicPr>
            <a:picLocks noChangeAspect="1"/>
          </p:cNvPicPr>
          <p:nvPr/>
        </p:nvPicPr>
        <p:blipFill>
          <a:blip r:embed="rId3" cstate="print"/>
          <a:srcRect l="3333" t="4444" r="3333"/>
          <a:stretch>
            <a:fillRect/>
          </a:stretch>
        </p:blipFill>
        <p:spPr>
          <a:xfrm>
            <a:off x="4499992" y="1844824"/>
            <a:ext cx="403244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L="1249363" lvl="0">
              <a:spcBef>
                <a:spcPts val="900"/>
              </a:spcBef>
              <a:buClr>
                <a:schemeClr val="accent3"/>
              </a:buClr>
              <a:buSzPct val="95000"/>
            </a:pPr>
            <a:endParaRPr lang="en-US" altLang="zh-TW" sz="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249363" lvl="0">
              <a:spcBef>
                <a:spcPts val="900"/>
              </a:spcBef>
              <a:buClr>
                <a:schemeClr val="accent3"/>
              </a:buClr>
              <a:buSzPct val="95000"/>
            </a:pPr>
            <a:endParaRPr lang="en-US" altLang="zh-TW" sz="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249363" lvl="0">
              <a:spcBef>
                <a:spcPts val="900"/>
              </a:spcBef>
              <a:buClr>
                <a:schemeClr val="accent3"/>
              </a:buClr>
              <a:buSzPct val="95000"/>
            </a:pPr>
            <a:endParaRPr lang="en-US" altLang="zh-TW" sz="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715963" lvl="0" indent="-449263">
              <a:spcBef>
                <a:spcPts val="900"/>
              </a:spcBef>
              <a:buClr>
                <a:schemeClr val="accent3"/>
              </a:buClr>
              <a:buSzPct val="95000"/>
            </a:pPr>
            <a:r>
              <a:rPr lang="zh-TW" altLang="en-US" sz="3200" b="1" spc="200" dirty="0" smtClean="0">
                <a:solidFill>
                  <a:schemeClr val="bg1"/>
                </a:solidFill>
                <a:latin typeface="+mj-ea"/>
                <a:ea typeface="+mj-ea"/>
              </a:rPr>
              <a:t>四、麻衣相法</a:t>
            </a:r>
            <a:endParaRPr lang="en-US" altLang="zh-TW" sz="3200" b="1" spc="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marL="633413" indent="-182563">
              <a:spcBef>
                <a:spcPts val="600"/>
              </a:spcBef>
            </a:pP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結合「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知彼解己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 、 「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不斷更新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」。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633413" lvl="0" indent="-182563">
              <a:spcBef>
                <a:spcPts val="600"/>
              </a:spcBef>
            </a:pP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各組請推舉打掃認真、愛護整潔的優良學習典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633413" lvl="0"/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範，並請分享其日常行為與工作表現。</a:t>
            </a:r>
          </a:p>
          <a:p>
            <a:pPr marL="633413" lvl="0" indent="-182563">
              <a:spcBef>
                <a:spcPts val="600"/>
              </a:spcBef>
            </a:pP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本組整潔工作中，有哪些是組員容易疏忽或未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633413" lvl="0"/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注意的地方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633413" indent="-182563">
              <a:spcBef>
                <a:spcPts val="600"/>
              </a:spcBef>
            </a:pP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我們該如何讓本組的整潔工作更加落實？</a:t>
            </a:r>
            <a:endParaRPr lang="en-US" altLang="zh-TW" sz="2800" b="1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altLang="zh-TW" sz="12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633413" lvl="0" indent="-268288">
              <a:spcBef>
                <a:spcPts val="600"/>
              </a:spcBef>
            </a:pPr>
            <a:r>
              <a:rPr lang="zh-TW" altLang="en-US" sz="12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●</a:t>
            </a:r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分享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愛護整潔的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633413" lvl="0" indent="-268288">
              <a:spcBef>
                <a:spcPts val="600"/>
              </a:spcBef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        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優良學習典範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圖片 5" descr="DSC06452.JPG"/>
          <p:cNvPicPr>
            <a:picLocks noChangeAspect="1"/>
          </p:cNvPicPr>
          <p:nvPr/>
        </p:nvPicPr>
        <p:blipFill>
          <a:blip r:embed="rId2" cstate="print"/>
          <a:srcRect l="5894" t="22006" r="32804"/>
          <a:stretch>
            <a:fillRect/>
          </a:stretch>
        </p:blipFill>
        <p:spPr>
          <a:xfrm>
            <a:off x="4572000" y="1844824"/>
            <a:ext cx="4074963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DSC06449.JPG"/>
          <p:cNvPicPr>
            <a:picLocks noChangeAspect="1"/>
          </p:cNvPicPr>
          <p:nvPr/>
        </p:nvPicPr>
        <p:blipFill>
          <a:blip r:embed="rId3" cstate="print"/>
          <a:srcRect l="21658" t="25480" r="8272" b="6573"/>
          <a:stretch>
            <a:fillRect/>
          </a:stretch>
        </p:blipFill>
        <p:spPr>
          <a:xfrm>
            <a:off x="683568" y="2924944"/>
            <a:ext cx="4131458" cy="300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L="1249363" lvl="0">
              <a:spcBef>
                <a:spcPts val="900"/>
              </a:spcBef>
              <a:buClr>
                <a:schemeClr val="accent3"/>
              </a:buClr>
              <a:buSzPct val="95000"/>
            </a:pPr>
            <a:endParaRPr lang="en-US" altLang="zh-TW" sz="24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363538" lvl="0">
              <a:spcBef>
                <a:spcPts val="900"/>
              </a:spcBef>
              <a:buClr>
                <a:schemeClr val="accent3"/>
              </a:buClr>
              <a:buSzPct val="95000"/>
            </a:pPr>
            <a:r>
              <a:rPr lang="zh-TW" altLang="en-US" sz="3200" b="1" spc="200" dirty="0" smtClean="0">
                <a:solidFill>
                  <a:schemeClr val="bg1"/>
                </a:solidFill>
                <a:latin typeface="+mj-ea"/>
                <a:ea typeface="+mj-ea"/>
              </a:rPr>
              <a:t>五、煩言瑣語</a:t>
            </a:r>
            <a:endParaRPr lang="en-US" altLang="zh-TW" sz="3200" b="1" spc="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marL="363538" lvl="0">
              <a:spcBef>
                <a:spcPts val="900"/>
              </a:spcBef>
              <a:buClr>
                <a:schemeClr val="accent3"/>
              </a:buClr>
              <a:buSzPct val="95000"/>
            </a:pP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結合「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統合綜效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」。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365125"/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課程中，聆聽到哪一句話最能夠打動我，讓我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633413"/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認真從事整潔工作呢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                        </a:t>
            </a:r>
            <a:endParaRPr lang="en-US" altLang="zh-TW" sz="2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365125"/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              </a:t>
            </a: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450850">
              <a:spcBef>
                <a:spcPts val="600"/>
              </a:spcBef>
            </a:pPr>
            <a:endParaRPr lang="en-US" altLang="zh-TW" sz="1600" b="1" spc="200" dirty="0" smtClean="0">
              <a:solidFill>
                <a:schemeClr val="bg1"/>
              </a:solidFill>
              <a:latin typeface="+mj-ea"/>
            </a:endParaRPr>
          </a:p>
          <a:p>
            <a:pPr marL="450850">
              <a:spcBef>
                <a:spcPts val="600"/>
              </a:spcBef>
            </a:pPr>
            <a:endParaRPr lang="en-US" altLang="zh-TW" sz="1600" b="1" spc="2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7" name="圖片 6" descr="DSC06609.JPG"/>
          <p:cNvPicPr>
            <a:picLocks noChangeAspect="1"/>
          </p:cNvPicPr>
          <p:nvPr/>
        </p:nvPicPr>
        <p:blipFill>
          <a:blip r:embed="rId2" cstate="print"/>
          <a:srcRect l="27702" t="3471" r="27533" b="32067"/>
          <a:stretch>
            <a:fillRect/>
          </a:stretch>
        </p:blipFill>
        <p:spPr>
          <a:xfrm>
            <a:off x="1043608" y="4077072"/>
            <a:ext cx="173352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/>
          <p:cNvSpPr txBox="1"/>
          <p:nvPr/>
        </p:nvSpPr>
        <p:spPr>
          <a:xfrm>
            <a:off x="3203848" y="4293096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崔○翔同學分享</a:t>
            </a:r>
            <a:r>
              <a:rPr lang="en-US" altLang="zh-TW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學習成長最重要的條件就是要「謙虛」 ，透過彎腰清掃的體驗，是讓我們學習謙虛的最佳途徑 。</a:t>
            </a:r>
            <a:endParaRPr lang="zh-TW" altLang="en-US" sz="2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60792" t="21946" r="22605" b="44094"/>
          <a:stretch>
            <a:fillRect/>
          </a:stretch>
        </p:blipFill>
        <p:spPr bwMode="auto">
          <a:xfrm>
            <a:off x="827584" y="4149080"/>
            <a:ext cx="1656184" cy="190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59131" t="21946" r="22605" b="41141"/>
          <a:stretch>
            <a:fillRect/>
          </a:stretch>
        </p:blipFill>
        <p:spPr bwMode="auto">
          <a:xfrm>
            <a:off x="899592" y="1772816"/>
            <a:ext cx="158417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2915816" y="1844824"/>
            <a:ext cx="5040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陳○如同學分享</a:t>
            </a:r>
            <a:r>
              <a:rPr lang="en-US" altLang="zh-TW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鍵山秀三郎說：「平凡的事，非凡的努力。」這句話讓我領悟到雖然清掃環境是一件小事，但也不能隨便敷衍，應該不厭其煩貫徹到底，養成確實做事習慣。</a:t>
            </a:r>
            <a:endParaRPr lang="zh-TW" altLang="en-US" sz="2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987824" y="4149080"/>
            <a:ext cx="5040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劉○瑜同學分享</a:t>
            </a:r>
            <a:r>
              <a:rPr lang="en-US" altLang="zh-TW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影片中提到一句話</a:t>
            </a:r>
            <a:r>
              <a:rPr lang="en-US" altLang="zh-TW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「一家公司的好壞， 看廁所就知道了。」原來打掃工作雖然看似一件小事， 卻也不容忽視， 從小細節就看出一家公司的經營情況。</a:t>
            </a:r>
            <a:endParaRPr lang="zh-TW" altLang="en-US" sz="2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59131" t="20469" r="20945" b="39664"/>
          <a:stretch>
            <a:fillRect/>
          </a:stretch>
        </p:blipFill>
        <p:spPr bwMode="auto">
          <a:xfrm>
            <a:off x="755576" y="1700808"/>
            <a:ext cx="172819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55811" t="23422" r="23435" b="35236"/>
          <a:stretch>
            <a:fillRect/>
          </a:stretch>
        </p:blipFill>
        <p:spPr bwMode="auto">
          <a:xfrm>
            <a:off x="755576" y="4005064"/>
            <a:ext cx="18001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2915816" y="1772816"/>
            <a:ext cx="5040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黃○萱同學分享</a:t>
            </a:r>
            <a:r>
              <a:rPr lang="en-US" altLang="zh-TW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「事業成功的要訣就是在最平常、 微不足道的事情中，也能以積極認真的態度把事情做好」。從現在開始，我會以「做大事」的態度面對打掃工作。</a:t>
            </a:r>
            <a:endParaRPr lang="zh-TW" altLang="en-US" sz="2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987824" y="3861048"/>
            <a:ext cx="5040560" cy="2195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張○琳同學分享</a:t>
            </a:r>
            <a:r>
              <a:rPr lang="en-US" altLang="zh-TW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「打掃是習慣，是一種生活態度。」這句話讓我以更認真的態度去面對打掃，從整潔工作中就可以看出一個人的生活態度， 打掃雖然是一件小事， 但不可以用隨隨便便的態度去做。</a:t>
            </a:r>
            <a:endParaRPr lang="zh-TW" altLang="en-US" sz="2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L="633413"/>
            <a:endParaRPr lang="zh-TW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r>
              <a:rPr lang="zh-TW" altLang="en-US" sz="1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主席結論。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r>
              <a:rPr lang="zh-TW" altLang="en-US" sz="800" dirty="0" smtClean="0">
                <a:latin typeface="標楷體" pitchFamily="65" charset="-120"/>
                <a:ea typeface="標楷體" pitchFamily="65" charset="-120"/>
              </a:rPr>
              <a:t>      </a:t>
            </a:r>
            <a:endParaRPr lang="en-US" altLang="zh-TW" sz="8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endParaRPr lang="en-US" altLang="zh-TW" sz="800" dirty="0" smtClean="0">
              <a:latin typeface="標楷體" pitchFamily="65" charset="-120"/>
              <a:ea typeface="標楷體" pitchFamily="65" charset="-120"/>
            </a:endParaRPr>
          </a:p>
          <a:p>
            <a:pPr marL="365125"/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1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導師講評。</a:t>
            </a:r>
            <a:endParaRPr lang="en-US" altLang="zh-TW" sz="24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365125"/>
            <a:endParaRPr lang="zh-TW" altLang="zh-TW" sz="24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 descr="DSC06474.JPG"/>
          <p:cNvPicPr>
            <a:picLocks noChangeAspect="1"/>
          </p:cNvPicPr>
          <p:nvPr/>
        </p:nvPicPr>
        <p:blipFill>
          <a:blip r:embed="rId2" cstate="print"/>
          <a:srcRect l="4412" t="7843" r="2941" b="21569"/>
          <a:stretch>
            <a:fillRect/>
          </a:stretch>
        </p:blipFill>
        <p:spPr>
          <a:xfrm>
            <a:off x="755576" y="2348880"/>
            <a:ext cx="453650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/>
          <p:nvPr/>
        </p:nvPicPr>
        <p:blipFill>
          <a:blip r:embed="rId3" cstate="print"/>
          <a:srcRect l="17481" t="25192" r="23636"/>
          <a:stretch>
            <a:fillRect/>
          </a:stretch>
        </p:blipFill>
        <p:spPr bwMode="auto">
          <a:xfrm>
            <a:off x="4139952" y="3068960"/>
            <a:ext cx="4333096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8280920" cy="4968552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lvl="0" algn="l"/>
            <a:endParaRPr lang="en-US" altLang="zh-TW" sz="24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715963" lvl="0" indent="-265113" algn="l"/>
            <a:r>
              <a:rPr lang="zh-TW" altLang="en-US" sz="3200" b="1" spc="200" dirty="0" smtClean="0">
                <a:solidFill>
                  <a:schemeClr val="bg1"/>
                </a:solidFill>
                <a:latin typeface="+mj-ea"/>
                <a:ea typeface="+mj-ea"/>
              </a:rPr>
              <a:t>六、回饋反思</a:t>
            </a:r>
            <a:endParaRPr lang="en-US" altLang="zh-TW" sz="3200" b="1" spc="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marL="715963" lvl="0" indent="-265113" algn="l">
              <a:spcBef>
                <a:spcPts val="1200"/>
              </a:spcBef>
            </a:pPr>
            <a:r>
              <a:rPr lang="zh-TW" altLang="en-US" sz="1600" b="1" spc="200" dirty="0" smtClean="0">
                <a:solidFill>
                  <a:schemeClr val="bg1"/>
                </a:solidFill>
                <a:latin typeface="+mj-ea"/>
                <a:ea typeface="+mj-ea"/>
              </a:rPr>
              <a:t>   </a:t>
            </a: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填寫學習單</a:t>
            </a:r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715963" lvl="0" algn="l"/>
            <a:endParaRPr lang="en-US" altLang="zh-TW" sz="2800" b="1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5" name="圖片 4" descr="DSC06495.JPG"/>
          <p:cNvPicPr>
            <a:picLocks noChangeAspect="1"/>
          </p:cNvPicPr>
          <p:nvPr/>
        </p:nvPicPr>
        <p:blipFill>
          <a:blip r:embed="rId2" cstate="print"/>
          <a:srcRect l="15700" t="11214" r="9899" b="8481"/>
          <a:stretch>
            <a:fillRect/>
          </a:stretch>
        </p:blipFill>
        <p:spPr>
          <a:xfrm>
            <a:off x="3923928" y="2060848"/>
            <a:ext cx="453650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圖片 3" descr="DSC064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356992"/>
            <a:ext cx="3552396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R="45720" lvl="0">
              <a:buClr>
                <a:schemeClr val="accent3"/>
              </a:buClr>
              <a:buSzPct val="95000"/>
            </a:pPr>
            <a:endParaRPr lang="en-US" altLang="zh-TW" sz="2000" b="1" dirty="0" smtClean="0">
              <a:solidFill>
                <a:schemeClr val="bg1"/>
              </a:solidFill>
              <a:latin typeface="+mj-ea"/>
            </a:endParaRPr>
          </a:p>
          <a:p>
            <a:pPr marR="45720" lvl="0">
              <a:buClr>
                <a:schemeClr val="accent3"/>
              </a:buClr>
              <a:buSzPct val="95000"/>
            </a:pPr>
            <a:r>
              <a:rPr lang="zh-TW" altLang="en-US" sz="3200" b="1" dirty="0" smtClean="0">
                <a:solidFill>
                  <a:schemeClr val="bg1"/>
                </a:solidFill>
                <a:latin typeface="+mj-ea"/>
                <a:ea typeface="+mj-ea"/>
              </a:rPr>
              <a:t> 壹、</a:t>
            </a:r>
            <a:r>
              <a:rPr lang="zh-TW" altLang="en-US" sz="3200" b="1" spc="200" dirty="0" smtClean="0">
                <a:solidFill>
                  <a:schemeClr val="bg1"/>
                </a:solidFill>
                <a:latin typeface="+mj-ea"/>
                <a:ea typeface="+mj-ea"/>
              </a:rPr>
              <a:t>活動設計 </a:t>
            </a:r>
            <a:endParaRPr lang="en-US" altLang="zh-TW" sz="3200" b="1" spc="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marR="45720" lvl="0">
              <a:spcBef>
                <a:spcPts val="1200"/>
              </a:spcBef>
              <a:spcAft>
                <a:spcPts val="600"/>
              </a:spcAft>
              <a:buClr>
                <a:schemeClr val="accent3"/>
              </a:buClr>
              <a:buSzPct val="95000"/>
            </a:pPr>
            <a:r>
              <a:rPr lang="zh-TW" altLang="en-US" sz="2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一、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活動名稱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真愛找麻煩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—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整潔工作</a:t>
            </a:r>
            <a:endParaRPr lang="en-US" altLang="zh-TW" sz="24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614" t="10336" r="31955" b="27649"/>
          <a:stretch>
            <a:fillRect/>
          </a:stretch>
        </p:blipFill>
        <p:spPr bwMode="auto">
          <a:xfrm>
            <a:off x="2123728" y="3212976"/>
            <a:ext cx="4824536" cy="27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L="715963" lvl="0"/>
            <a:endParaRPr lang="en-US" altLang="zh-TW" sz="14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715963" lvl="0"/>
            <a:endParaRPr lang="en-US" altLang="zh-TW" sz="14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715963" lvl="0" indent="-265113"/>
            <a:endParaRPr lang="en-US" altLang="zh-TW" sz="16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715963" lvl="0" indent="-265113"/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同學分享在這堂課中我學到什麼</a:t>
            </a:r>
            <a:r>
              <a:rPr lang="en-US" altLang="zh-TW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zh-TW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有何收穫</a:t>
            </a:r>
            <a:r>
              <a:rPr lang="en-US" altLang="zh-TW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en-US" altLang="zh-TW" sz="2800" b="1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 l="61622" t="22000" r="17624" b="38189"/>
          <a:stretch>
            <a:fillRect/>
          </a:stretch>
        </p:blipFill>
        <p:spPr bwMode="auto">
          <a:xfrm>
            <a:off x="899592" y="3284984"/>
            <a:ext cx="1802673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字方塊 5"/>
          <p:cNvSpPr txBox="1"/>
          <p:nvPr/>
        </p:nvSpPr>
        <p:spPr>
          <a:xfrm>
            <a:off x="3131840" y="2996952"/>
            <a:ext cx="50405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柯○毓同學分享</a:t>
            </a:r>
            <a:r>
              <a:rPr lang="en-US" altLang="zh-TW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這堂課讓我學習到打掃工作雖然看似簡單，但大部分的人卻做得亂七八糟，因為他們認為打掃只是一件小事，不需要太認真，所以常常忽略一些小細節。經過這堂課後，讓我了解從打掃工作中就能看出一個人的生活態度與習慣。</a:t>
            </a:r>
            <a:endParaRPr lang="zh-TW" altLang="en-US" sz="2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8387" t="21946" r="17624" b="30805"/>
          <a:stretch>
            <a:fillRect/>
          </a:stretch>
        </p:blipFill>
        <p:spPr bwMode="auto">
          <a:xfrm>
            <a:off x="827584" y="1916832"/>
            <a:ext cx="182068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56642" t="21946" r="19284" b="30805"/>
          <a:stretch>
            <a:fillRect/>
          </a:stretch>
        </p:blipFill>
        <p:spPr bwMode="auto">
          <a:xfrm>
            <a:off x="827584" y="4077072"/>
            <a:ext cx="182720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3203848" y="1844824"/>
            <a:ext cx="5040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陳○慈同學分享</a:t>
            </a:r>
            <a:r>
              <a:rPr lang="en-US" altLang="zh-TW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從整潔工作中讓我領悟到，即使是基本的工作也要不厭其煩、貫徹到底將它做好，養成確實做事的習慣，凡事都不能敷衍了事，這是我們須具備的敬業態度。</a:t>
            </a:r>
            <a:endParaRPr lang="zh-TW" altLang="en-US" sz="2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03848" y="4077072"/>
            <a:ext cx="5040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張○君同學分享</a:t>
            </a:r>
            <a:r>
              <a:rPr lang="en-US" altLang="zh-TW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打掃工作看起來很簡單，但要做得完美則需要技巧，有些人只顧著做自己的整潔工作，卻忽略了互相協助，我們應該分工合作，才能將整潔工作做好。</a:t>
            </a:r>
            <a:endParaRPr lang="zh-TW" altLang="en-US" sz="2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57472" t="20662" r="18662" b="32598"/>
          <a:stretch>
            <a:fillRect/>
          </a:stretch>
        </p:blipFill>
        <p:spPr bwMode="auto">
          <a:xfrm>
            <a:off x="827584" y="4077072"/>
            <a:ext cx="183121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57472" t="20469" r="18454" b="30805"/>
          <a:stretch>
            <a:fillRect/>
          </a:stretch>
        </p:blipFill>
        <p:spPr bwMode="auto">
          <a:xfrm>
            <a:off x="827584" y="1844824"/>
            <a:ext cx="1800200" cy="204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3131840" y="1916832"/>
            <a:ext cx="5040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姜○均同學分享</a:t>
            </a:r>
            <a:r>
              <a:rPr lang="en-US" altLang="zh-TW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這堂課我學到透過日常生活中一些微小的行動，長久貫徹後就能形成巨大的力量。更學習到清掃能改變一個人的態度，使人更加謙虛，這堂課讓我收穫良多。</a:t>
            </a:r>
            <a:endParaRPr lang="zh-TW" altLang="en-US" sz="2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131840" y="4149080"/>
            <a:ext cx="5040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賴○蓁同學分享</a:t>
            </a:r>
            <a:r>
              <a:rPr lang="en-US" altLang="zh-TW" sz="22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</a:p>
          <a:p>
            <a:r>
              <a:rPr lang="zh-TW" altLang="en-US" sz="2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這堂課讓我知道，即使是生活中的小細節，我們也不能忽視，愈是簡單的工作愈是要認真並且確實的做好，一個企業的老闆，看中的是我們的做事態度。</a:t>
            </a:r>
            <a:endParaRPr lang="zh-TW" altLang="en-US" sz="22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980728"/>
            <a:ext cx="7851648" cy="1828800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rIns="18288">
            <a:normAutofit/>
          </a:bodyPr>
          <a:lstStyle/>
          <a:p>
            <a:pPr marR="45720" lvl="0">
              <a:spcBef>
                <a:spcPts val="600"/>
              </a:spcBef>
              <a:buClr>
                <a:schemeClr val="accent3"/>
              </a:buClr>
              <a:buSzPct val="95000"/>
            </a:pPr>
            <a:endParaRPr lang="en-US" altLang="zh-TW" sz="1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R="45720" lvl="0">
              <a:buClr>
                <a:schemeClr val="accent3"/>
              </a:buClr>
              <a:buSzPct val="95000"/>
            </a:pPr>
            <a:endParaRPr lang="en-US" altLang="zh-TW" sz="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R="45720" lvl="0">
              <a:buClr>
                <a:schemeClr val="accent3"/>
              </a:buClr>
              <a:buSzPct val="95000"/>
            </a:pPr>
            <a:endParaRPr lang="en-US" altLang="zh-TW" sz="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R="45720" lvl="0">
              <a:buClr>
                <a:schemeClr val="accent3"/>
              </a:buClr>
              <a:buSzPct val="95000"/>
            </a:pPr>
            <a:endParaRPr lang="en-US" altLang="zh-TW" sz="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R="45720" lvl="0">
              <a:buClr>
                <a:schemeClr val="accent3"/>
              </a:buClr>
              <a:buSzPct val="95000"/>
            </a:pPr>
            <a:endParaRPr lang="en-US" altLang="zh-TW" sz="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R="45720" lvl="0">
              <a:buClr>
                <a:schemeClr val="accent3"/>
              </a:buClr>
              <a:buSzPct val="95000"/>
            </a:pPr>
            <a:endParaRPr lang="en-US" altLang="zh-TW" sz="8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R="45720" lvl="0">
              <a:buClr>
                <a:schemeClr val="accent3"/>
              </a:buClr>
              <a:buSzPct val="95000"/>
            </a:pPr>
            <a:r>
              <a:rPr lang="zh-TW" altLang="en-US" sz="2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二、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設計理念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808038" marR="45720">
              <a:spcBef>
                <a:spcPts val="600"/>
              </a:spcBef>
              <a:buClr>
                <a:schemeClr val="accent3"/>
              </a:buClr>
              <a:buSzPct val="95000"/>
              <a:tabLst>
                <a:tab pos="7894638" algn="l"/>
              </a:tabLst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透由本活動融入成功的七個習慣：主動積極、以終為始、要事第一、雙贏思維、知彼解己、統合綜效、不斷更新。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808038" marR="45720">
              <a:spcBef>
                <a:spcPts val="600"/>
              </a:spcBef>
              <a:buClr>
                <a:schemeClr val="accent3"/>
              </a:buClr>
              <a:buSzPct val="95000"/>
            </a:pP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預期成效：落實整潔工作，塑造良好學習環境，培養學生「自律」、「分工合作」與「凡事徹底」的態度。</a:t>
            </a: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kumimoji="0" lang="zh-TW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628800"/>
            <a:ext cx="8280920" cy="4536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kumimoji="0" lang="zh-TW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altLang="zh-TW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kumimoji="0" lang="en-US" altLang="zh-TW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kumimoji="0" lang="en-US" altLang="zh-TW" sz="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US" altLang="zh-TW" sz="2800" dirty="0" smtClean="0">
                <a:solidFill>
                  <a:schemeClr val="bg1"/>
                </a:solidFill>
              </a:rPr>
              <a:t>  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三、</a:t>
            </a:r>
            <a:r>
              <a:rPr lang="zh-TW" altLang="zh-TW" sz="2800" b="1" dirty="0" smtClean="0">
                <a:latin typeface="標楷體" pitchFamily="65" charset="-120"/>
                <a:ea typeface="標楷體" pitchFamily="65" charset="-120"/>
              </a:rPr>
              <a:t>前置作業</a:t>
            </a:r>
            <a:endParaRPr lang="en-US" altLang="zh-TW" sz="2800" b="1" dirty="0" smtClean="0">
              <a:latin typeface="標楷體" pitchFamily="65" charset="-120"/>
              <a:ea typeface="標楷體" pitchFamily="65" charset="-120"/>
            </a:endParaRPr>
          </a:p>
          <a:p>
            <a:pPr marL="898525" lvl="0">
              <a:spcBef>
                <a:spcPts val="1200"/>
              </a:spcBef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所需設備、材料、道具：電腦、投影機、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898525" lvl="0" indent="350838" defTabSz="1249363"/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攝影機、相機、學習單。</a:t>
            </a:r>
          </a:p>
          <a:p>
            <a:pPr marL="898525" lvl="0">
              <a:spcBef>
                <a:spcPts val="1200"/>
              </a:spcBef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班級幹部事先召開籌備會議。</a:t>
            </a:r>
          </a:p>
          <a:p>
            <a:pPr marL="898525">
              <a:spcBef>
                <a:spcPts val="1200"/>
              </a:spcBef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蒐集相關影片資料。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en-US" altLang="zh-TW" sz="800" b="1" dirty="0" smtClean="0">
              <a:solidFill>
                <a:schemeClr val="bg1"/>
              </a:solidFill>
              <a:latin typeface="+mj-ea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zh-TW" altLang="en-US" sz="800" b="1" dirty="0" smtClean="0">
                <a:solidFill>
                  <a:schemeClr val="bg1"/>
                </a:solidFill>
                <a:latin typeface="+mj-ea"/>
              </a:rPr>
              <a:t>  </a:t>
            </a:r>
            <a:endParaRPr lang="en-US" altLang="zh-TW" sz="800" b="1" dirty="0" smtClean="0">
              <a:solidFill>
                <a:schemeClr val="bg1"/>
              </a:solidFill>
              <a:latin typeface="+mj-ea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en-US" altLang="zh-TW" sz="800" b="1" dirty="0" smtClean="0">
              <a:solidFill>
                <a:schemeClr val="bg1"/>
              </a:solidFill>
              <a:latin typeface="+mj-ea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en-US" altLang="zh-TW" sz="800" b="1" dirty="0" smtClean="0">
              <a:solidFill>
                <a:schemeClr val="bg1"/>
              </a:solidFill>
              <a:latin typeface="+mj-ea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en-US" altLang="zh-TW" sz="800" b="1" dirty="0" smtClean="0">
              <a:solidFill>
                <a:schemeClr val="bg1"/>
              </a:solidFill>
              <a:latin typeface="+mj-ea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zh-TW" altLang="en-US" sz="2800" b="1" dirty="0" smtClean="0">
                <a:solidFill>
                  <a:schemeClr val="bg1"/>
                </a:solidFill>
                <a:latin typeface="+mj-ea"/>
                <a:ea typeface="+mj-ea"/>
              </a:rPr>
              <a:t>   </a:t>
            </a:r>
            <a:r>
              <a:rPr lang="zh-TW" altLang="en-US" sz="28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四、</a:t>
            </a:r>
            <a:r>
              <a:rPr lang="zh-TW" altLang="en-US" sz="2800" b="1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活動內容</a:t>
            </a:r>
            <a:endParaRPr lang="en-US" altLang="zh-TW" sz="2800" b="1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082675" lvl="0" defTabSz="98425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US" altLang="zh-TW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利用班會時間實施。</a:t>
            </a:r>
            <a:endParaRPr lang="en-US" altLang="zh-TW" sz="2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082675" lvl="0" defTabSz="98425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US" altLang="zh-TW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導讀相關文章。</a:t>
            </a:r>
            <a:endParaRPr lang="en-US" altLang="zh-TW" sz="2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082675" lvl="0" defTabSz="98425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US" altLang="zh-TW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影片欣賞。</a:t>
            </a:r>
            <a:endParaRPr lang="en-US" altLang="zh-TW" sz="2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082675" lvl="0" defTabSz="98425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US" altLang="zh-TW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分組討論。</a:t>
            </a:r>
            <a:endParaRPr lang="en-US" altLang="zh-TW" sz="2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082675" lvl="0" defTabSz="98425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US" altLang="zh-TW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分享學習心得。</a:t>
            </a:r>
            <a:endParaRPr lang="en-US" altLang="zh-TW" sz="2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082675"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en-US" altLang="zh-TW" sz="800" b="1" dirty="0" smtClean="0">
              <a:solidFill>
                <a:schemeClr val="bg1"/>
              </a:solidFill>
              <a:latin typeface="+mj-ea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zh-TW" altLang="en-US" sz="800" b="1" dirty="0" smtClean="0">
                <a:solidFill>
                  <a:schemeClr val="bg1"/>
                </a:solidFill>
                <a:latin typeface="+mj-ea"/>
              </a:rPr>
              <a:t>  </a:t>
            </a:r>
            <a:endParaRPr lang="en-US" altLang="zh-TW" sz="800" b="1" dirty="0" smtClean="0">
              <a:solidFill>
                <a:schemeClr val="bg1"/>
              </a:solidFill>
              <a:latin typeface="+mj-ea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en-US" altLang="zh-TW" sz="800" b="1" dirty="0" smtClean="0">
              <a:solidFill>
                <a:schemeClr val="bg1"/>
              </a:solidFill>
              <a:latin typeface="+mj-ea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zh-TW" altLang="en-US" sz="3200" b="1" dirty="0" smtClean="0">
                <a:solidFill>
                  <a:schemeClr val="bg1"/>
                </a:solidFill>
                <a:latin typeface="+mj-ea"/>
                <a:ea typeface="+mj-ea"/>
              </a:rPr>
              <a:t>    貳、</a:t>
            </a:r>
            <a:r>
              <a:rPr lang="zh-TW" altLang="en-US" sz="3200" b="1" spc="200" dirty="0" smtClean="0">
                <a:solidFill>
                  <a:schemeClr val="bg1"/>
                </a:solidFill>
                <a:latin typeface="+mj-ea"/>
                <a:ea typeface="+mj-ea"/>
              </a:rPr>
              <a:t>活動步驟</a:t>
            </a:r>
            <a:endParaRPr lang="en-US" altLang="zh-TW" sz="3200" b="1" spc="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marL="1249363" lvl="0">
              <a:spcBef>
                <a:spcPts val="1200"/>
              </a:spcBef>
              <a:buClr>
                <a:schemeClr val="accent3"/>
              </a:buClr>
              <a:buSzPct val="95000"/>
            </a:pPr>
            <a:r>
              <a:rPr lang="zh-TW" altLang="en-US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一、  情告白</a:t>
            </a:r>
            <a:endParaRPr lang="en-US" altLang="zh-TW" sz="2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249363" lvl="0">
              <a:spcBef>
                <a:spcPts val="900"/>
              </a:spcBef>
              <a:buClr>
                <a:schemeClr val="accent3"/>
              </a:buClr>
              <a:buSzPct val="95000"/>
            </a:pPr>
            <a:r>
              <a:rPr lang="zh-TW" altLang="en-US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二、  的教育</a:t>
            </a:r>
            <a:endParaRPr lang="en-US" altLang="zh-TW" sz="2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249363" lvl="0">
              <a:spcBef>
                <a:spcPts val="900"/>
              </a:spcBef>
              <a:buClr>
                <a:schemeClr val="accent3"/>
              </a:buClr>
              <a:buSzPct val="95000"/>
            </a:pPr>
            <a:r>
              <a:rPr lang="zh-TW" altLang="en-US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三、  出問題</a:t>
            </a:r>
            <a:endParaRPr lang="en-US" altLang="zh-TW" sz="2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249363" lvl="0">
              <a:spcBef>
                <a:spcPts val="900"/>
              </a:spcBef>
              <a:buClr>
                <a:schemeClr val="accent3"/>
              </a:buClr>
              <a:buSzPct val="95000"/>
            </a:pPr>
            <a:r>
              <a:rPr lang="zh-TW" altLang="en-US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四、  衣相法</a:t>
            </a:r>
            <a:endParaRPr lang="en-US" altLang="zh-TW" sz="2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249363" lvl="0">
              <a:spcBef>
                <a:spcPts val="900"/>
              </a:spcBef>
              <a:buClr>
                <a:schemeClr val="accent3"/>
              </a:buClr>
              <a:buSzPct val="95000"/>
            </a:pPr>
            <a:r>
              <a:rPr lang="zh-TW" altLang="en-US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五、  言瑣語</a:t>
            </a:r>
            <a:endParaRPr lang="en-US" altLang="zh-TW" sz="2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1249363" lvl="0">
              <a:spcBef>
                <a:spcPts val="900"/>
              </a:spcBef>
              <a:buClr>
                <a:schemeClr val="accent3"/>
              </a:buClr>
              <a:buSzPct val="95000"/>
            </a:pPr>
            <a:r>
              <a:rPr lang="zh-TW" altLang="en-US" sz="2800" spc="2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六、回饋反思</a:t>
            </a:r>
            <a:endParaRPr lang="en-US" altLang="zh-TW" sz="28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441594" y="2549058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spc="200" dirty="0" smtClean="0">
                <a:solidFill>
                  <a:srgbClr val="3333CC"/>
                </a:solidFill>
                <a:latin typeface="+mj-ea"/>
                <a:ea typeface="+mj-ea"/>
              </a:rPr>
              <a:t>真</a:t>
            </a:r>
            <a:endParaRPr lang="zh-TW" altLang="en-US" sz="3200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411760" y="3068960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latin typeface="+mj-ea"/>
                <a:ea typeface="+mj-ea"/>
              </a:rPr>
              <a:t>愛</a:t>
            </a:r>
            <a:endParaRPr lang="zh-TW" altLang="en-US" sz="32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405575" y="3626126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latin typeface="+mj-ea"/>
                <a:ea typeface="+mj-ea"/>
              </a:rPr>
              <a:t>找</a:t>
            </a:r>
            <a:endParaRPr lang="zh-TW" altLang="en-US" sz="32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403906" y="4146630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latin typeface="+mj-ea"/>
                <a:ea typeface="+mj-ea"/>
              </a:rPr>
              <a:t>麻</a:t>
            </a:r>
            <a:endParaRPr lang="zh-TW" altLang="en-US" sz="32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419643" y="4711007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latin typeface="+mj-ea"/>
                <a:ea typeface="+mj-ea"/>
              </a:rPr>
              <a:t>煩</a:t>
            </a:r>
            <a:endParaRPr lang="zh-TW" altLang="en-US" sz="32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772400" cy="1362456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124744"/>
            <a:ext cx="8280920" cy="53285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marL="441325" lvl="0">
              <a:spcBef>
                <a:spcPts val="1200"/>
              </a:spcBef>
              <a:buClr>
                <a:schemeClr val="accent3"/>
              </a:buClr>
              <a:buSzPct val="95000"/>
            </a:pPr>
            <a:endParaRPr lang="en-US" altLang="zh-TW" sz="10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441325" lvl="0">
              <a:spcBef>
                <a:spcPts val="1200"/>
              </a:spcBef>
              <a:buClr>
                <a:schemeClr val="accent3"/>
              </a:buClr>
              <a:buSzPct val="95000"/>
            </a:pPr>
            <a:r>
              <a:rPr lang="zh-TW" altLang="en-US" sz="3200" b="1" spc="200" dirty="0" smtClean="0">
                <a:solidFill>
                  <a:schemeClr val="bg1"/>
                </a:solidFill>
                <a:latin typeface="+mj-ea"/>
                <a:ea typeface="+mj-ea"/>
              </a:rPr>
              <a:t>一、真情告白</a:t>
            </a:r>
            <a:endParaRPr lang="en-US" altLang="zh-TW" sz="3200" b="1" spc="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marL="441325">
              <a:spcBef>
                <a:spcPts val="600"/>
              </a:spcBef>
            </a:pP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結合「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要事第一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」。</a:t>
            </a:r>
            <a:endParaRPr lang="en-US" altLang="zh-TW" sz="16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441325">
              <a:spcBef>
                <a:spcPts val="600"/>
              </a:spcBef>
            </a:pP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由導師引言並說明本班有關整潔工作之規範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:</a:t>
            </a: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715963" lvl="0">
              <a:spcBef>
                <a:spcPts val="600"/>
              </a:spcBef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明訂同學應到校時間，並完成簽到，責成副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1082675" lvl="0"/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班長確實點名。</a:t>
            </a:r>
          </a:p>
          <a:p>
            <a:pPr marL="715963" lvl="0">
              <a:spcBef>
                <a:spcPts val="600"/>
              </a:spcBef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全班分成若干小組，分配負責之整潔區域。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1082675" lvl="0"/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簽到後立即展開整潔工作，並請掃區負責人協助督導，導師不定時巡視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清掃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狀況。</a:t>
            </a:r>
          </a:p>
          <a:p>
            <a:pPr marL="715963">
              <a:spcBef>
                <a:spcPts val="600"/>
              </a:spcBef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培養學生正確理念──準時到校打掃，學習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1082675"/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自我負責，提高班務效率，維護班級榮譽。</a:t>
            </a:r>
            <a:endParaRPr lang="en-US" altLang="zh-TW" sz="2800" b="1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441325" lvl="0">
              <a:spcBef>
                <a:spcPts val="1200"/>
              </a:spcBef>
              <a:buClr>
                <a:schemeClr val="accent3"/>
              </a:buClr>
              <a:buSzPct val="95000"/>
            </a:pPr>
            <a:endParaRPr lang="en-US" altLang="zh-TW" sz="3200" spc="2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en-US" altLang="zh-TW" sz="14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zh-TW" altLang="en-US" sz="1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   ●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導師引言並說明整潔工作之規範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圖片 4" descr="DSC06484.JPG"/>
          <p:cNvPicPr>
            <a:picLocks noChangeAspect="1"/>
          </p:cNvPicPr>
          <p:nvPr/>
        </p:nvPicPr>
        <p:blipFill>
          <a:blip r:embed="rId2" cstate="print"/>
          <a:srcRect l="29790" t="17815" r="32217" b="41817"/>
          <a:stretch>
            <a:fillRect/>
          </a:stretch>
        </p:blipFill>
        <p:spPr>
          <a:xfrm>
            <a:off x="3923928" y="2348880"/>
            <a:ext cx="4464496" cy="3557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 descr="DSC06450.JPG"/>
          <p:cNvPicPr>
            <a:picLocks noChangeAspect="1"/>
          </p:cNvPicPr>
          <p:nvPr/>
        </p:nvPicPr>
        <p:blipFill>
          <a:blip r:embed="rId3" cstate="print"/>
          <a:srcRect l="50787" t="32150" b="9051"/>
          <a:stretch>
            <a:fillRect/>
          </a:stretch>
        </p:blipFill>
        <p:spPr>
          <a:xfrm>
            <a:off x="539552" y="2996951"/>
            <a:ext cx="3600400" cy="322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467544" y="1412776"/>
            <a:ext cx="8280920" cy="4968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1003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rIns="45720" anchor="t">
            <a:normAutofit/>
          </a:bodyPr>
          <a:lstStyle/>
          <a:p>
            <a:pPr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en-US" altLang="zh-TW" sz="2400" spc="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marL="715963" lvl="0" indent="-449263">
              <a:spcBef>
                <a:spcPct val="20000"/>
              </a:spcBef>
              <a:buClr>
                <a:schemeClr val="accent3"/>
              </a:buClr>
              <a:buSzPct val="95000"/>
              <a:tabLst>
                <a:tab pos="365125" algn="l"/>
              </a:tabLst>
            </a:pPr>
            <a:r>
              <a:rPr lang="zh-TW" altLang="en-US" sz="3200" b="1" spc="200" dirty="0" smtClean="0">
                <a:solidFill>
                  <a:schemeClr val="bg1"/>
                </a:solidFill>
                <a:latin typeface="+mj-ea"/>
                <a:ea typeface="+mj-ea"/>
              </a:rPr>
              <a:t>二、愛的教育</a:t>
            </a:r>
            <a:endParaRPr lang="en-US" altLang="zh-TW" sz="3200" b="1" spc="200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marL="441325">
              <a:spcBef>
                <a:spcPts val="600"/>
              </a:spcBef>
            </a:pP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結合「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以終為始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」與「</a:t>
            </a:r>
            <a:r>
              <a:rPr lang="zh-TW" altLang="en-US" sz="2800" b="1" dirty="0" smtClean="0">
                <a:latin typeface="標楷體" pitchFamily="65" charset="-120"/>
                <a:ea typeface="標楷體" pitchFamily="65" charset="-120"/>
              </a:rPr>
              <a:t>雙贏思維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」。</a:t>
            </a:r>
            <a:endParaRPr lang="en-US" altLang="zh-TW" sz="28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marL="450850">
              <a:spcBef>
                <a:spcPts val="600"/>
              </a:spcBef>
            </a:pP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指定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宣讀相關文章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一篇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717550">
              <a:spcBef>
                <a:spcPts val="600"/>
              </a:spcBef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篇名：清掃是習慣是一個生活態度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作者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徐重仁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) </a:t>
            </a:r>
            <a:endParaRPr lang="zh-TW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marL="450850">
              <a:spcBef>
                <a:spcPts val="600"/>
              </a:spcBef>
            </a:pPr>
            <a:r>
              <a:rPr lang="zh-TW" altLang="en-US" sz="16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播放相關影片。</a:t>
            </a:r>
          </a:p>
          <a:p>
            <a:pPr marL="717550">
              <a:spcBef>
                <a:spcPts val="600"/>
              </a:spcBef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超商流通教父徐重仁清掃哲學從小紮根 </a:t>
            </a:r>
            <a:endParaRPr lang="en-US" altLang="zh-TW" sz="2800" dirty="0" smtClean="0">
              <a:latin typeface="標楷體" pitchFamily="65" charset="-120"/>
              <a:ea typeface="標楷體" pitchFamily="65" charset="-120"/>
            </a:endParaRPr>
          </a:p>
          <a:p>
            <a:pPr marL="717550">
              <a:spcBef>
                <a:spcPts val="600"/>
              </a:spcBef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王品、麥當勞看重「掃廁所」學「彎腰哲學」</a:t>
            </a:r>
          </a:p>
          <a:p>
            <a:pPr marL="717550">
              <a:spcBef>
                <a:spcPts val="600"/>
              </a:spcBef>
            </a:pP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樂在工作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zh-TW" sz="2800" dirty="0" smtClean="0">
                <a:latin typeface="標楷體" pitchFamily="65" charset="-120"/>
                <a:ea typeface="標楷體" pitchFamily="65" charset="-120"/>
              </a:rPr>
              <a:t>清潔打掃狗狗也在行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zh-TW" sz="28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模組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979</TotalTime>
  <Words>1231</Words>
  <Application>Microsoft Office PowerPoint</Application>
  <PresentationFormat>如螢幕大小 (4:3)</PresentationFormat>
  <Paragraphs>168</Paragraphs>
  <Slides>22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微軟正黑體</vt:lpstr>
      <vt:lpstr>新細明體</vt:lpstr>
      <vt:lpstr>標楷體</vt:lpstr>
      <vt:lpstr>Calibri</vt:lpstr>
      <vt:lpstr>Constantia</vt:lpstr>
      <vt:lpstr>Wingdings 2</vt:lpstr>
      <vt:lpstr>流線</vt:lpstr>
      <vt:lpstr>新民高中「七個習慣」融入班級經營活化教案設計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真愛</dc:title>
  <dc:creator>robert</dc:creator>
  <cp:lastModifiedBy>Robert Yang</cp:lastModifiedBy>
  <cp:revision>154</cp:revision>
  <dcterms:created xsi:type="dcterms:W3CDTF">2014-05-16T13:04:56Z</dcterms:created>
  <dcterms:modified xsi:type="dcterms:W3CDTF">2016-02-06T08:50:02Z</dcterms:modified>
</cp:coreProperties>
</file>