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75" r:id="rId7"/>
    <p:sldId id="281"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4" r:id="rId21"/>
    <p:sldId id="273" r:id="rId22"/>
    <p:sldId id="276" r:id="rId23"/>
    <p:sldId id="278" r:id="rId24"/>
    <p:sldId id="277" r:id="rId25"/>
    <p:sldId id="279" r:id="rId26"/>
    <p:sldId id="280" r:id="rId27"/>
    <p:sldId id="282" r:id="rId2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12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3">
        <a:schemeClr val="bg2"/>
      </p:bgRef>
    </p:bg>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duotone>
              <a:schemeClr val="bg2"/>
              <a:srgbClr val="FFF1C1"/>
            </a:duotone>
            <a:lum bright="-10000" contrast="-40000"/>
          </a:blip>
          <a:stretch>
            <a:fillRect/>
          </a:stretch>
        </p:blipFill>
        <p:spPr>
          <a:xfrm>
            <a:off x="1" y="5214950"/>
            <a:ext cx="1472173" cy="1643050"/>
          </a:xfrm>
          <a:prstGeom prst="rect">
            <a:avLst/>
          </a:prstGeom>
          <a:noFill/>
          <a:ln>
            <a:noFill/>
          </a:ln>
        </p:spPr>
      </p:pic>
      <p:sp>
        <p:nvSpPr>
          <p:cNvPr id="2" name="標題 1"/>
          <p:cNvSpPr>
            <a:spLocks noGrp="1"/>
          </p:cNvSpPr>
          <p:nvPr>
            <p:ph type="ctrTitle"/>
          </p:nvPr>
        </p:nvSpPr>
        <p:spPr>
          <a:xfrm>
            <a:off x="685800" y="1214422"/>
            <a:ext cx="7772400" cy="1470025"/>
          </a:xfrm>
        </p:spPr>
        <p:txBody>
          <a:bodyPr/>
          <a:lstStyle>
            <a:lvl1pPr algn="ctr">
              <a:defRPr sz="4800"/>
            </a:lvl1pPr>
          </a:lstStyle>
          <a:p>
            <a:r>
              <a:rPr kumimoji="0" lang="zh-TW" altLang="en-US" smtClean="0"/>
              <a:t>按一下以編輯母片標題樣式</a:t>
            </a:r>
            <a:endParaRPr kumimoji="0" lang="en-US"/>
          </a:p>
        </p:txBody>
      </p:sp>
      <p:sp>
        <p:nvSpPr>
          <p:cNvPr id="3" name="副標題 2"/>
          <p:cNvSpPr>
            <a:spLocks noGrp="1"/>
          </p:cNvSpPr>
          <p:nvPr>
            <p:ph type="subTitle" idx="1"/>
          </p:nvPr>
        </p:nvSpPr>
        <p:spPr>
          <a:xfrm>
            <a:off x="1521733" y="2759581"/>
            <a:ext cx="6100534" cy="1740989"/>
          </a:xfrm>
        </p:spPr>
        <p:txBody>
          <a:bodyPr anchor="t"/>
          <a:lstStyle>
            <a:lvl1pPr marL="0" indent="0" algn="ctr">
              <a:buNone/>
              <a:defRPr lang="zh-CN" altLang="en-US" dirty="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TW" altLang="en-US" smtClean="0"/>
              <a:t>按一下以編輯母片副標題樣式</a:t>
            </a:r>
            <a:endParaRPr kumimoji="0" lang="en-US"/>
          </a:p>
        </p:txBody>
      </p:sp>
      <p:sp>
        <p:nvSpPr>
          <p:cNvPr id="4" name="日期版面配置區 3"/>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AD0270-AC59-44FE-BD7B-02F1A242AD44}"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矩形 6"/>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標題 1"/>
          <p:cNvSpPr>
            <a:spLocks noGrp="1"/>
          </p:cNvSpPr>
          <p:nvPr>
            <p:ph type="title"/>
          </p:nvPr>
        </p:nvSpPr>
        <p:spPr/>
        <p:txBody>
          <a:bodyPr/>
          <a:lstStyle>
            <a:lvl1pPr algn="r">
              <a:defRPr/>
            </a:lvl1p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500176"/>
            <a:ext cx="8229600" cy="4714907"/>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8" name="圖片 7"/>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矩形 6"/>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直排標題 1"/>
          <p:cNvSpPr>
            <a:spLocks noGrp="1"/>
          </p:cNvSpPr>
          <p:nvPr>
            <p:ph type="title" orient="vert"/>
          </p:nvPr>
        </p:nvSpPr>
        <p:spPr>
          <a:xfrm>
            <a:off x="7286644" y="274638"/>
            <a:ext cx="1400156" cy="5940444"/>
          </a:xfrm>
        </p:spPr>
        <p:txBody>
          <a:bodyPr vert="eaVert"/>
          <a:lstStyle>
            <a:lvl1pPr algn="ctr">
              <a:defRPr>
                <a:effectLst>
                  <a:outerShdw dist="50800" dir="18900000" algn="tl" rotWithShape="0">
                    <a:srgbClr val="000000">
                      <a:alpha val="75000"/>
                    </a:srgbClr>
                  </a:outerShdw>
                </a:effectLst>
              </a:defRPr>
            </a:lvl1p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758006" cy="5940444"/>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8" name="圖片 7"/>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7" name="矩形 6"/>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標題 1"/>
          <p:cNvSpPr>
            <a:spLocks noGrp="1"/>
          </p:cNvSpPr>
          <p:nvPr>
            <p:ph type="title"/>
          </p:nvPr>
        </p:nvSpPr>
        <p:spPr/>
        <p:txBody>
          <a:bodyPr/>
          <a:lstStyle>
            <a:lvl1pPr algn="l">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8" name="圖片 7"/>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143369"/>
            <a:ext cx="7772400" cy="1362075"/>
          </a:xfrm>
        </p:spPr>
        <p:txBody>
          <a:bodyPr anchor="t"/>
          <a:lstStyle>
            <a:lvl1pPr algn="l">
              <a:defRPr sz="4000" b="1" cap="all"/>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722313" y="2643182"/>
            <a:ext cx="7772400" cy="1500187"/>
          </a:xfrm>
        </p:spPr>
        <p:txBody>
          <a:bodyPr anchor="b"/>
          <a:lstStyle>
            <a:lvl1pPr marL="0" indent="0">
              <a:buNone/>
              <a:defRPr lang="zh-CN" altLang="en-US" sz="2800" smtClean="0">
                <a:effectLst/>
              </a:defRPr>
            </a:lvl1pPr>
            <a:lvl2pPr marL="457200" indent="0">
              <a:buNone/>
              <a:defRPr lang="zh-CN" altLang="en-US" sz="2400" smtClean="0">
                <a:effectLst/>
              </a:defRPr>
            </a:lvl2pPr>
            <a:lvl3pPr marL="914400" indent="0">
              <a:buNone/>
              <a:defRPr lang="zh-CN" altLang="en-US" sz="2000" smtClean="0">
                <a:effectLst/>
              </a:defRPr>
            </a:lvl3pPr>
            <a:lvl4pPr marL="1371600" indent="0">
              <a:buNone/>
              <a:defRPr lang="zh-CN" altLang="en-US" sz="1600" smtClean="0">
                <a:effectLst/>
              </a:defRPr>
            </a:lvl4pPr>
            <a:lvl5pPr marL="1828800" indent="0">
              <a:buNone/>
              <a:defRPr lang="zh-CN" altLang="en-US" sz="1400" dirty="0" smtClean="0">
                <a:effectLst/>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7" name="圖片 6"/>
          <p:cNvPicPr>
            <a:picLocks noChangeAspect="1"/>
          </p:cNvPicPr>
          <p:nvPr/>
        </p:nvPicPr>
        <p:blipFill>
          <a:blip r:embed="rId2" cstate="print">
            <a:duotone>
              <a:schemeClr val="bg2"/>
              <a:srgbClr val="FFF1C1"/>
            </a:duotone>
            <a:lum bright="-10000" contrast="-30000"/>
          </a:blip>
          <a:stretch>
            <a:fillRect/>
          </a:stretch>
        </p:blipFill>
        <p:spPr>
          <a:xfrm>
            <a:off x="7480636" y="0"/>
            <a:ext cx="1663364" cy="2357430"/>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矩形 7"/>
          <p:cNvSpPr/>
          <p:nvPr/>
        </p:nvSpPr>
        <p:spPr>
          <a:xfrm>
            <a:off x="0" y="0"/>
            <a:ext cx="6552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9" name="圖片 8"/>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矩形 9"/>
          <p:cNvSpPr/>
          <p:nvPr/>
        </p:nvSpPr>
        <p:spPr>
          <a:xfrm>
            <a:off x="0" y="0"/>
            <a:ext cx="6408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標題 1"/>
          <p:cNvSpPr>
            <a:spLocks noGrp="1"/>
          </p:cNvSpPr>
          <p:nvPr>
            <p:ph type="title"/>
          </p:nvPr>
        </p:nvSpPr>
        <p:spPr/>
        <p:txBody>
          <a:bodyP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11" name="圖片 10"/>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矩形 5"/>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7" name="圖片 6"/>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日期版面配置區 1"/>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6" name="圖片 5"/>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p:nvSpPr>
        <p:spPr>
          <a:xfrm>
            <a:off x="0" y="0"/>
            <a:ext cx="6732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標題 1"/>
          <p:cNvSpPr>
            <a:spLocks noGrp="1"/>
          </p:cNvSpPr>
          <p:nvPr>
            <p:ph type="title"/>
          </p:nvPr>
        </p:nvSpPr>
        <p:spPr>
          <a:xfrm>
            <a:off x="461175" y="5357826"/>
            <a:ext cx="8226225" cy="768028"/>
          </a:xfrm>
        </p:spPr>
        <p:txBody>
          <a:bodyPr anchor="ctr"/>
          <a:lstStyle>
            <a:lvl1pPr algn="ctr">
              <a:defRPr lang="zh-CN" altLang="en-US" sz="36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內容版面配置區 2"/>
          <p:cNvSpPr>
            <a:spLocks noGrp="1"/>
          </p:cNvSpPr>
          <p:nvPr>
            <p:ph idx="1"/>
          </p:nvPr>
        </p:nvSpPr>
        <p:spPr>
          <a:xfrm>
            <a:off x="460382" y="428604"/>
            <a:ext cx="5111750" cy="48577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文字版面配置區 3"/>
          <p:cNvSpPr>
            <a:spLocks noGrp="1"/>
          </p:cNvSpPr>
          <p:nvPr>
            <p:ph type="body" sz="half" idx="2"/>
          </p:nvPr>
        </p:nvSpPr>
        <p:spPr>
          <a:xfrm>
            <a:off x="5679086" y="1357298"/>
            <a:ext cx="3008313" cy="39290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4F5BDFED-39FE-4110-AF20-37AB3EDAF43B}" type="datetimeFigureOut">
              <a:rPr lang="zh-TW" altLang="en-US" smtClean="0"/>
              <a:t>2016/5/21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6AD0270-AC59-44FE-BD7B-02F1A242AD44}" type="slidenum">
              <a:rPr lang="zh-TW" altLang="en-US" smtClean="0"/>
              <a:t>‹#›</a:t>
            </a:fld>
            <a:endParaRPr lang="zh-TW" altLang="en-US"/>
          </a:p>
        </p:txBody>
      </p:sp>
      <p:pic>
        <p:nvPicPr>
          <p:cNvPr id="9" name="圖片 8"/>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標題 1"/>
          <p:cNvSpPr>
            <a:spLocks noGrp="1"/>
          </p:cNvSpPr>
          <p:nvPr>
            <p:ph type="title"/>
          </p:nvPr>
        </p:nvSpPr>
        <p:spPr>
          <a:xfrm>
            <a:off x="695298" y="214290"/>
            <a:ext cx="7448602" cy="781052"/>
          </a:xfrm>
        </p:spPr>
        <p:txBody>
          <a:bodyPr anchor="ctr"/>
          <a:lstStyle>
            <a:lvl1pPr algn="ctr" rtl="0">
              <a:spcBef>
                <a:spcPct val="0"/>
              </a:spcBef>
              <a:buNone/>
              <a:defRPr sz="3600" b="0" kern="1200" spc="5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681015" y="1000108"/>
            <a:ext cx="7452360" cy="5214974"/>
          </a:xfrm>
          <a:prstGeom prst="snip2DiagRect">
            <a:avLst>
              <a:gd name="adj1" fmla="val 0"/>
              <a:gd name="adj2" fmla="val 17946"/>
            </a:avLst>
          </a:prstGeom>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a:xfrm>
            <a:off x="4953000" y="6243633"/>
            <a:ext cx="3180375" cy="614367"/>
          </a:xfrm>
        </p:spPr>
        <p:txBody>
          <a:bodyPr anchor="t"/>
          <a:lstStyle>
            <a:lvl1pPr marL="0" indent="0" algn="r">
              <a:buNone/>
              <a:defRPr sz="1400"/>
            </a:lvl1pPr>
            <a:lvl2pPr marL="457200" indent="0" algn="r">
              <a:buNone/>
              <a:defRPr sz="1200"/>
            </a:lvl2pPr>
            <a:lvl3pPr marL="914400" indent="0" algn="r">
              <a:buNone/>
              <a:defRPr sz="1000"/>
            </a:lvl3pPr>
            <a:lvl4pPr marL="1371600" indent="0" algn="r">
              <a:buNone/>
              <a:defRPr sz="900"/>
            </a:lvl4pPr>
            <a:lvl5pPr marL="1828800" indent="0" algn="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a:xfrm>
            <a:off x="609600" y="6492878"/>
            <a:ext cx="1676384" cy="365125"/>
          </a:xfrm>
        </p:spPr>
        <p:txBody>
          <a:bodyPr/>
          <a:lstStyle/>
          <a:p>
            <a:fld id="{4F5BDFED-39FE-4110-AF20-37AB3EDAF43B}" type="datetimeFigureOut">
              <a:rPr lang="zh-TW" altLang="en-US" smtClean="0"/>
              <a:t>2016/5/21</a:t>
            </a:fld>
            <a:endParaRPr lang="zh-TW" altLang="en-US"/>
          </a:p>
        </p:txBody>
      </p:sp>
      <p:sp>
        <p:nvSpPr>
          <p:cNvPr id="6" name="頁尾版面配置區 5"/>
          <p:cNvSpPr>
            <a:spLocks noGrp="1"/>
          </p:cNvSpPr>
          <p:nvPr>
            <p:ph type="ftr" sz="quarter" idx="11"/>
          </p:nvPr>
        </p:nvSpPr>
        <p:spPr>
          <a:xfrm>
            <a:off x="2285984" y="6492876"/>
            <a:ext cx="2643206" cy="365125"/>
          </a:xfrm>
        </p:spPr>
        <p:txBody>
          <a:bodyPr/>
          <a:lstStyle/>
          <a:p>
            <a:endParaRPr lang="zh-TW" altLang="en-US"/>
          </a:p>
        </p:txBody>
      </p:sp>
      <p:sp>
        <p:nvSpPr>
          <p:cNvPr id="7" name="投影片編號版面配置區 6"/>
          <p:cNvSpPr>
            <a:spLocks noGrp="1"/>
          </p:cNvSpPr>
          <p:nvPr>
            <p:ph type="sldNum" sz="quarter" idx="12"/>
          </p:nvPr>
        </p:nvSpPr>
        <p:spPr>
          <a:xfrm>
            <a:off x="683073" y="5347005"/>
            <a:ext cx="871200" cy="871200"/>
          </a:xfrm>
          <a:prstGeom prst="rtTriangle">
            <a:avLst/>
          </a:prstGeom>
          <a:noFill/>
        </p:spPr>
        <p:style>
          <a:lnRef idx="2">
            <a:schemeClr val="accent1"/>
          </a:lnRef>
          <a:fillRef idx="1">
            <a:schemeClr val="lt1"/>
          </a:fillRef>
          <a:effectRef idx="0">
            <a:schemeClr val="accent1"/>
          </a:effectRef>
          <a:fontRef idx="minor">
            <a:schemeClr val="dk1"/>
          </a:fontRef>
        </p:style>
        <p:txBody>
          <a:bodyPr/>
          <a:lstStyle/>
          <a:p>
            <a:fld id="{36AD0270-AC59-44FE-BD7B-02F1A242AD44}" type="slidenum">
              <a:rPr lang="zh-TW" altLang="en-US" smtClean="0"/>
              <a:t>‹#›</a:t>
            </a:fld>
            <a:endParaRPr lang="zh-TW" altLang="en-US"/>
          </a:p>
        </p:txBody>
      </p:sp>
      <p:pic>
        <p:nvPicPr>
          <p:cNvPr id="9" name="圖片 8"/>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7776000" cy="1143000"/>
          </a:xfrm>
          <a:prstGeom prst="rect">
            <a:avLst/>
          </a:prstGeom>
        </p:spPr>
        <p:txBody>
          <a:bodyPr vert="horz" rtlCol="0" anchor="ctr">
            <a:normAutofit/>
            <a:scene3d>
              <a:camera prst="orthographicFront"/>
              <a:lightRig rig="soft" dir="t"/>
            </a:scene3d>
            <a:sp3d prstMaterial="matte">
              <a:bevelT w="12700" h="12700"/>
            </a:sp3d>
          </a:body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274320" rtlCol="0" anchor="ctr"/>
          <a:lstStyle>
            <a:lvl1pPr algn="l" eaLnBrk="1" latinLnBrk="0" hangingPunct="1">
              <a:defRPr kumimoji="0" sz="1200">
                <a:solidFill>
                  <a:schemeClr val="tx1"/>
                </a:solidFill>
              </a:defRPr>
            </a:lvl1pPr>
          </a:lstStyle>
          <a:p>
            <a:fld id="{4F5BDFED-39FE-4110-AF20-37AB3EDAF43B}" type="datetimeFigureOut">
              <a:rPr lang="zh-TW" altLang="en-US" smtClean="0"/>
              <a:t>2016/5/21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45720" tIns="45720" rIns="45720" rtlCol="0" anchor="ctr"/>
          <a:lstStyle>
            <a:lvl1pPr algn="r" eaLnBrk="1" latinLnBrk="0" hangingPunct="1">
              <a:defRPr kumimoji="0" sz="1200">
                <a:solidFill>
                  <a:schemeClr val="tx1"/>
                </a:solidFill>
              </a:defRPr>
            </a:lvl1pPr>
          </a:lstStyle>
          <a:p>
            <a:fld id="{36AD0270-AC59-44FE-BD7B-02F1A242AD44}" type="slidenum">
              <a:rPr lang="zh-TW" altLang="en-US" smtClean="0"/>
              <a:t>‹#›</a:t>
            </a:fld>
            <a:endParaRPr lang="zh-TW" alt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zh-CN" altLang="en-US" sz="44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6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60000"/>
        <a:buFont typeface="Wingdings 2"/>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26032;&#27665;&#39640;&#20013;&#19971;&#20491;&#32722;&#24931;&#34701;&#20837;&#29677;&#32026;&#32147;&#29151;&#27963;&#21270;&#25945;&#26696;&#35373;&#35336;_&#26377;&#25928;&#28317;&#36890;&#35611;&#32681;.doc.docx"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jpeg"/><Relationship Id="rId1" Type="http://schemas.openxmlformats.org/officeDocument/2006/relationships/slideLayout" Target="../slideLayouts/slideLayout5.xml"/><Relationship Id="rId5" Type="http://schemas.microsoft.com/office/2007/relationships/hdphoto" Target="../media/hdphoto11.wdp"/><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4.jpeg"/><Relationship Id="rId5" Type="http://schemas.microsoft.com/office/2007/relationships/hdphoto" Target="../media/hdphoto13.wdp"/><Relationship Id="rId4" Type="http://schemas.openxmlformats.org/officeDocument/2006/relationships/image" Target="../media/image33.jpeg"/><Relationship Id="rId9" Type="http://schemas.microsoft.com/office/2007/relationships/hdphoto" Target="../media/hdphoto15.wdp"/></Relationships>
</file>

<file path=ppt/slides/_rels/slide26.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8.jpeg"/><Relationship Id="rId5" Type="http://schemas.microsoft.com/office/2007/relationships/hdphoto" Target="../media/hdphoto17.wdp"/><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26032;&#27665;&#39640;&#20013;&#19971;&#20491;&#32722;&#24931;&#34701;&#20837;&#29677;&#32026;&#32147;&#29151;&#27963;&#21270;&#25945;&#26696;&#35373;&#35336;_&#26377;&#25928;&#28317;&#36890;&#23416;&#32722;&#21934;.doc.doc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zh-TW" sz="6000" dirty="0" smtClean="0">
                <a:solidFill>
                  <a:schemeClr val="accent1">
                    <a:lumMod val="60000"/>
                    <a:lumOff val="40000"/>
                  </a:schemeClr>
                </a:solidFill>
              </a:rPr>
              <a:t>了解彼此、有效溝通</a:t>
            </a:r>
            <a:endParaRPr lang="zh-TW" altLang="en-US" sz="6000" dirty="0">
              <a:solidFill>
                <a:schemeClr val="accent1">
                  <a:lumMod val="60000"/>
                  <a:lumOff val="40000"/>
                </a:schemeClr>
              </a:solidFill>
            </a:endParaRPr>
          </a:p>
        </p:txBody>
      </p:sp>
      <p:sp>
        <p:nvSpPr>
          <p:cNvPr id="3" name="副標題 2"/>
          <p:cNvSpPr>
            <a:spLocks noGrp="1"/>
          </p:cNvSpPr>
          <p:nvPr>
            <p:ph type="subTitle" idx="1"/>
          </p:nvPr>
        </p:nvSpPr>
        <p:spPr>
          <a:xfrm>
            <a:off x="1521733" y="2759581"/>
            <a:ext cx="6100534" cy="2829659"/>
          </a:xfrm>
        </p:spPr>
        <p:txBody>
          <a:bodyPr>
            <a:normAutofit/>
          </a:bodyPr>
          <a:lstStyle/>
          <a:p>
            <a:r>
              <a:rPr lang="zh-TW" altLang="zh-TW" sz="3600" dirty="0" smtClean="0">
                <a:latin typeface="+mn-ea"/>
              </a:rPr>
              <a:t>新民高中「七個習慣」</a:t>
            </a:r>
            <a:endParaRPr lang="en-US" altLang="zh-TW" sz="3600" dirty="0" smtClean="0">
              <a:latin typeface="+mn-ea"/>
            </a:endParaRPr>
          </a:p>
          <a:p>
            <a:r>
              <a:rPr lang="zh-TW" altLang="zh-TW" sz="3600" dirty="0" smtClean="0">
                <a:latin typeface="+mn-ea"/>
              </a:rPr>
              <a:t>融入班級經營活化教案設計</a:t>
            </a:r>
            <a:endParaRPr lang="en-US" altLang="zh-TW" sz="3600" dirty="0" smtClean="0">
              <a:latin typeface="+mn-ea"/>
            </a:endParaRPr>
          </a:p>
          <a:p>
            <a:endParaRPr lang="en-US" altLang="zh-TW" sz="3600" dirty="0" smtClean="0">
              <a:solidFill>
                <a:schemeClr val="accent2">
                  <a:lumMod val="50000"/>
                </a:schemeClr>
              </a:solidFill>
              <a:latin typeface="+mn-ea"/>
            </a:endParaRPr>
          </a:p>
          <a:p>
            <a:r>
              <a:rPr lang="zh-TW" altLang="en-US" sz="3600" dirty="0" smtClean="0">
                <a:solidFill>
                  <a:schemeClr val="accent4">
                    <a:lumMod val="60000"/>
                    <a:lumOff val="40000"/>
                  </a:schemeClr>
                </a:solidFill>
                <a:latin typeface="+mn-ea"/>
              </a:rPr>
              <a:t>英一乙導師 游麗臻</a:t>
            </a:r>
            <a:endParaRPr lang="zh-TW" altLang="zh-TW" sz="3600" dirty="0">
              <a:solidFill>
                <a:schemeClr val="accent4">
                  <a:lumMod val="60000"/>
                  <a:lumOff val="40000"/>
                </a:schemeClr>
              </a:solidFill>
              <a:latin typeface="+mn-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accent1">
                    <a:lumMod val="60000"/>
                    <a:lumOff val="40000"/>
                  </a:schemeClr>
                </a:solidFill>
              </a:rPr>
              <a:t>貼心舉止再現</a:t>
            </a:r>
            <a:endParaRPr lang="zh-TW" altLang="en-US" dirty="0">
              <a:solidFill>
                <a:schemeClr val="accent1">
                  <a:lumMod val="60000"/>
                  <a:lumOff val="40000"/>
                </a:schemeClr>
              </a:solidFill>
            </a:endParaRPr>
          </a:p>
        </p:txBody>
      </p:sp>
      <p:sp>
        <p:nvSpPr>
          <p:cNvPr id="6" name="文字版面配置區 5"/>
          <p:cNvSpPr>
            <a:spLocks noGrp="1"/>
          </p:cNvSpPr>
          <p:nvPr>
            <p:ph type="body" idx="1"/>
          </p:nvPr>
        </p:nvSpPr>
        <p:spPr>
          <a:xfrm>
            <a:off x="457200" y="1268760"/>
            <a:ext cx="4040188" cy="906115"/>
          </a:xfrm>
        </p:spPr>
        <p:txBody>
          <a:bodyPr>
            <a:normAutofit/>
          </a:bodyPr>
          <a:lstStyle/>
          <a:p>
            <a:pPr algn="ctr"/>
            <a:r>
              <a:rPr lang="en-US" altLang="zh-TW" dirty="0" smtClean="0"/>
              <a:t>(</a:t>
            </a:r>
            <a:r>
              <a:rPr lang="zh-TW" altLang="en-US" dirty="0" smtClean="0"/>
              <a:t>一</a:t>
            </a:r>
            <a:r>
              <a:rPr lang="en-US" altLang="zh-TW" dirty="0" smtClean="0"/>
              <a:t>)</a:t>
            </a:r>
            <a:r>
              <a:rPr lang="zh-TW" altLang="en-US" dirty="0" smtClean="0"/>
              <a:t> 主動關懷</a:t>
            </a:r>
            <a:endParaRPr lang="en-US" altLang="zh-TW" dirty="0" smtClean="0"/>
          </a:p>
          <a:p>
            <a:pPr algn="ctr"/>
            <a:r>
              <a:rPr lang="zh-TW" altLang="en-US" dirty="0" smtClean="0"/>
              <a:t>身體不適的同學</a:t>
            </a:r>
            <a:endParaRPr lang="zh-TW" altLang="en-US" dirty="0"/>
          </a:p>
        </p:txBody>
      </p:sp>
      <p:pic>
        <p:nvPicPr>
          <p:cNvPr id="10" name="內容版面配置區 9" descr="2014-05-19-14-46-42_photo.jpg"/>
          <p:cNvPicPr>
            <a:picLocks noGrp="1" noChangeAspect="1"/>
          </p:cNvPicPr>
          <p:nvPr>
            <p:ph sz="half" idx="2"/>
          </p:nvPr>
        </p:nvPicPr>
        <p:blipFill>
          <a:blip r:embed="rId2" cstate="print"/>
          <a:srcRect l="25208" r="12412"/>
          <a:stretch>
            <a:fillRect/>
          </a:stretch>
        </p:blipFill>
        <p:spPr>
          <a:xfrm>
            <a:off x="899592" y="2348880"/>
            <a:ext cx="3312368" cy="3982471"/>
          </a:xfrm>
        </p:spPr>
      </p:pic>
      <p:sp>
        <p:nvSpPr>
          <p:cNvPr id="8" name="文字版面配置區 7"/>
          <p:cNvSpPr>
            <a:spLocks noGrp="1"/>
          </p:cNvSpPr>
          <p:nvPr>
            <p:ph type="body" sz="quarter" idx="3"/>
          </p:nvPr>
        </p:nvSpPr>
        <p:spPr>
          <a:xfrm>
            <a:off x="4572000" y="1196752"/>
            <a:ext cx="4041775" cy="1296144"/>
          </a:xfrm>
        </p:spPr>
        <p:txBody>
          <a:bodyPr>
            <a:normAutofit/>
          </a:bodyPr>
          <a:lstStyle/>
          <a:p>
            <a:r>
              <a:rPr lang="en-US" altLang="zh-TW" dirty="0" smtClean="0"/>
              <a:t>(</a:t>
            </a:r>
            <a:r>
              <a:rPr lang="zh-TW" altLang="en-US" dirty="0" smtClean="0"/>
              <a:t>二</a:t>
            </a:r>
            <a:r>
              <a:rPr lang="en-US" altLang="zh-TW" dirty="0" smtClean="0"/>
              <a:t>)</a:t>
            </a:r>
            <a:r>
              <a:rPr lang="zh-TW" altLang="en-US" dirty="0" smtClean="0"/>
              <a:t>常常帶自製食餅乾來學校跟同學分享並願意陪伴同學到各處室辦公務的同學</a:t>
            </a:r>
            <a:endParaRPr lang="zh-TW" altLang="en-US" dirty="0"/>
          </a:p>
        </p:txBody>
      </p:sp>
      <p:pic>
        <p:nvPicPr>
          <p:cNvPr id="11" name="內容版面配置區 10" descr="2014-05-19-15-01-03_photo.jpg"/>
          <p:cNvPicPr>
            <a:picLocks noGrp="1" noChangeAspect="1"/>
          </p:cNvPicPr>
          <p:nvPr>
            <p:ph sz="quarter" idx="4"/>
          </p:nvPr>
        </p:nvPicPr>
        <p:blipFill>
          <a:blip r:embed="rId3" cstate="print"/>
          <a:stretch>
            <a:fillRect/>
          </a:stretch>
        </p:blipFill>
        <p:spPr>
          <a:xfrm>
            <a:off x="4331973" y="2492896"/>
            <a:ext cx="4519083" cy="3389312"/>
          </a:xfrm>
        </p:spPr>
      </p:pic>
      <p:sp>
        <p:nvSpPr>
          <p:cNvPr id="12" name="圓角矩形圖說文字 11"/>
          <p:cNvSpPr/>
          <p:nvPr/>
        </p:nvSpPr>
        <p:spPr>
          <a:xfrm>
            <a:off x="2987824" y="5373216"/>
            <a:ext cx="1152128" cy="864096"/>
          </a:xfrm>
          <a:prstGeom prst="wedgeRoundRectCallout">
            <a:avLst>
              <a:gd name="adj1" fmla="val 9813"/>
              <a:gd name="adj2" fmla="val -77897"/>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accent5">
                    <a:lumMod val="50000"/>
                  </a:schemeClr>
                </a:solidFill>
              </a:rPr>
              <a:t>頭好痛，還一直打噴嚏</a:t>
            </a:r>
            <a:r>
              <a:rPr lang="en-US" altLang="zh-TW" sz="1600" dirty="0" smtClean="0">
                <a:solidFill>
                  <a:schemeClr val="accent5">
                    <a:lumMod val="50000"/>
                  </a:schemeClr>
                </a:solidFill>
              </a:rPr>
              <a:t>…</a:t>
            </a:r>
            <a:endParaRPr lang="zh-TW" altLang="en-US" sz="1600" dirty="0">
              <a:solidFill>
                <a:schemeClr val="accent5">
                  <a:lumMod val="50000"/>
                </a:schemeClr>
              </a:solidFill>
            </a:endParaRPr>
          </a:p>
        </p:txBody>
      </p:sp>
      <p:sp>
        <p:nvSpPr>
          <p:cNvPr id="13" name="圓角矩形圖說文字 12"/>
          <p:cNvSpPr/>
          <p:nvPr/>
        </p:nvSpPr>
        <p:spPr>
          <a:xfrm>
            <a:off x="971600" y="2420888"/>
            <a:ext cx="1440160" cy="432048"/>
          </a:xfrm>
          <a:prstGeom prst="wedgeRoundRectCallout">
            <a:avLst>
              <a:gd name="adj1" fmla="val -3231"/>
              <a:gd name="adj2" fmla="val 99485"/>
              <a:gd name="adj3" fmla="val 16667"/>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accent4">
                    <a:lumMod val="75000"/>
                  </a:schemeClr>
                </a:solidFill>
              </a:rPr>
              <a:t>你還好</a:t>
            </a:r>
            <a:r>
              <a:rPr lang="zh-TW" altLang="en-US" dirty="0" smtClean="0">
                <a:solidFill>
                  <a:schemeClr val="accent4">
                    <a:lumMod val="75000"/>
                  </a:schemeClr>
                </a:solidFill>
              </a:rPr>
              <a:t>嗎</a:t>
            </a:r>
            <a:r>
              <a:rPr lang="zh-TW" altLang="en-US" dirty="0">
                <a:solidFill>
                  <a:schemeClr val="accent4">
                    <a:lumMod val="75000"/>
                  </a:schemeClr>
                </a:solidFill>
              </a:rPr>
              <a:t>？</a:t>
            </a:r>
          </a:p>
        </p:txBody>
      </p:sp>
      <p:sp>
        <p:nvSpPr>
          <p:cNvPr id="14" name="橢圓形圖說文字 13"/>
          <p:cNvSpPr/>
          <p:nvPr/>
        </p:nvSpPr>
        <p:spPr>
          <a:xfrm>
            <a:off x="5004048" y="5229200"/>
            <a:ext cx="1584176" cy="504056"/>
          </a:xfrm>
          <a:prstGeom prst="wedgeEllipseCallout">
            <a:avLst>
              <a:gd name="adj1" fmla="val 47746"/>
              <a:gd name="adj2" fmla="val -74504"/>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accent4">
                    <a:lumMod val="75000"/>
                  </a:schemeClr>
                </a:solidFill>
              </a:rPr>
              <a:t>好啊好啊</a:t>
            </a:r>
            <a:r>
              <a:rPr lang="en-US" altLang="zh-TW" dirty="0" smtClean="0">
                <a:solidFill>
                  <a:schemeClr val="accent4">
                    <a:lumMod val="75000"/>
                  </a:schemeClr>
                </a:solidFill>
              </a:rPr>
              <a:t>!</a:t>
            </a:r>
            <a:endParaRPr lang="zh-TW" altLang="en-US" dirty="0">
              <a:solidFill>
                <a:schemeClr val="accent4">
                  <a:lumMod val="75000"/>
                </a:schemeClr>
              </a:solidFill>
            </a:endParaRPr>
          </a:p>
        </p:txBody>
      </p:sp>
      <p:sp>
        <p:nvSpPr>
          <p:cNvPr id="15" name="橢圓形圖說文字 14"/>
          <p:cNvSpPr/>
          <p:nvPr/>
        </p:nvSpPr>
        <p:spPr>
          <a:xfrm>
            <a:off x="6732240" y="2564904"/>
            <a:ext cx="1800200" cy="648072"/>
          </a:xfrm>
          <a:prstGeom prst="wedgeEllipseCallout">
            <a:avLst>
              <a:gd name="adj1" fmla="val 35692"/>
              <a:gd name="adj2" fmla="val 6389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700" dirty="0" smtClean="0">
                <a:solidFill>
                  <a:schemeClr val="accent6">
                    <a:lumMod val="75000"/>
                  </a:schemeClr>
                </a:solidFill>
              </a:rPr>
              <a:t>我做了餅乾，要吃嗎</a:t>
            </a:r>
            <a:r>
              <a:rPr lang="en-US" altLang="zh-TW" sz="1700" dirty="0" smtClean="0">
                <a:solidFill>
                  <a:schemeClr val="accent6">
                    <a:lumMod val="75000"/>
                  </a:schemeClr>
                </a:solidFill>
              </a:rPr>
              <a:t>?</a:t>
            </a:r>
            <a:endParaRPr lang="zh-TW" altLang="en-US" sz="1700"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lumMod val="60000"/>
                    <a:lumOff val="40000"/>
                  </a:schemeClr>
                </a:solidFill>
              </a:rPr>
              <a:t>貼心舉止再現</a:t>
            </a:r>
            <a:endParaRPr lang="zh-TW" altLang="en-US" dirty="0"/>
          </a:p>
        </p:txBody>
      </p:sp>
      <p:pic>
        <p:nvPicPr>
          <p:cNvPr id="8" name="內容版面配置區 7" descr="2014-05-19-15-02-52_photo.jpg"/>
          <p:cNvPicPr>
            <a:picLocks noGrp="1" noChangeAspect="1"/>
          </p:cNvPicPr>
          <p:nvPr>
            <p:ph sz="half" idx="1"/>
          </p:nvPr>
        </p:nvPicPr>
        <p:blipFill>
          <a:blip r:embed="rId2" cstate="print"/>
          <a:stretch>
            <a:fillRect/>
          </a:stretch>
        </p:blipFill>
        <p:spPr>
          <a:xfrm>
            <a:off x="457200" y="2348706"/>
            <a:ext cx="4038600" cy="3028950"/>
          </a:xfrm>
        </p:spPr>
      </p:pic>
      <p:pic>
        <p:nvPicPr>
          <p:cNvPr id="9" name="內容版面配置區 8" descr="2014-05-19-15-03-10_photo.jpg"/>
          <p:cNvPicPr>
            <a:picLocks noGrp="1" noChangeAspect="1"/>
          </p:cNvPicPr>
          <p:nvPr>
            <p:ph sz="half" idx="2"/>
          </p:nvPr>
        </p:nvPicPr>
        <p:blipFill>
          <a:blip r:embed="rId3" cstate="print"/>
          <a:stretch>
            <a:fillRect/>
          </a:stretch>
        </p:blipFill>
        <p:spPr>
          <a:xfrm>
            <a:off x="4648200" y="2348706"/>
            <a:ext cx="4038600" cy="3028950"/>
          </a:xfrm>
        </p:spPr>
      </p:pic>
      <p:sp>
        <p:nvSpPr>
          <p:cNvPr id="10" name="圓角矩形圖說文字 9"/>
          <p:cNvSpPr/>
          <p:nvPr/>
        </p:nvSpPr>
        <p:spPr>
          <a:xfrm>
            <a:off x="755576" y="1340768"/>
            <a:ext cx="1728192" cy="1080120"/>
          </a:xfrm>
          <a:prstGeom prst="wedgeRoundRectCallout">
            <a:avLst>
              <a:gd name="adj1" fmla="val -33406"/>
              <a:gd name="adj2" fmla="val 69685"/>
              <a:gd name="adj3" fmla="val 16667"/>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accent1">
                    <a:lumMod val="50000"/>
                  </a:schemeClr>
                </a:solidFill>
              </a:rPr>
              <a:t>我要去</a:t>
            </a:r>
            <a:r>
              <a:rPr lang="en-US" altLang="zh-TW" dirty="0" smtClean="0">
                <a:solidFill>
                  <a:schemeClr val="accent1">
                    <a:lumMod val="50000"/>
                  </a:schemeClr>
                </a:solidFill>
                <a:latin typeface="+mn-ea"/>
              </a:rPr>
              <a:t>7-11</a:t>
            </a:r>
            <a:r>
              <a:rPr lang="zh-TW" altLang="en-US" dirty="0" smtClean="0">
                <a:solidFill>
                  <a:schemeClr val="accent1">
                    <a:lumMod val="50000"/>
                  </a:schemeClr>
                </a:solidFill>
                <a:latin typeface="+mn-ea"/>
              </a:rPr>
              <a:t>，你們有需要我幫忙買什麼嗎？</a:t>
            </a:r>
            <a:endParaRPr lang="zh-TW" altLang="en-US" dirty="0">
              <a:solidFill>
                <a:schemeClr val="accent1">
                  <a:lumMod val="50000"/>
                </a:schemeClr>
              </a:solidFill>
              <a:latin typeface="+mn-ea"/>
            </a:endParaRPr>
          </a:p>
        </p:txBody>
      </p:sp>
      <p:sp>
        <p:nvSpPr>
          <p:cNvPr id="11" name="橢圓形圖說文字 10"/>
          <p:cNvSpPr/>
          <p:nvPr/>
        </p:nvSpPr>
        <p:spPr>
          <a:xfrm>
            <a:off x="971600" y="4653136"/>
            <a:ext cx="3096344" cy="1728192"/>
          </a:xfrm>
          <a:prstGeom prst="wedgeEllipseCallout">
            <a:avLst>
              <a:gd name="adj1" fmla="val 30053"/>
              <a:gd name="adj2" fmla="val -76149"/>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accent5">
                    <a:lumMod val="75000"/>
                  </a:schemeClr>
                </a:solidFill>
              </a:rPr>
              <a:t>太好了</a:t>
            </a:r>
            <a:r>
              <a:rPr lang="en-US" altLang="zh-TW" dirty="0" smtClean="0">
                <a:solidFill>
                  <a:schemeClr val="accent5">
                    <a:lumMod val="75000"/>
                  </a:schemeClr>
                </a:solidFill>
              </a:rPr>
              <a:t>!</a:t>
            </a:r>
            <a:r>
              <a:rPr lang="zh-TW" altLang="en-US" dirty="0" smtClean="0">
                <a:solidFill>
                  <a:schemeClr val="accent5">
                    <a:lumMod val="75000"/>
                  </a:schemeClr>
                </a:solidFill>
              </a:rPr>
              <a:t>我們餓死了</a:t>
            </a:r>
            <a:r>
              <a:rPr lang="en-US" altLang="zh-TW" dirty="0" smtClean="0">
                <a:solidFill>
                  <a:schemeClr val="accent5">
                    <a:lumMod val="75000"/>
                  </a:schemeClr>
                </a:solidFill>
              </a:rPr>
              <a:t>!</a:t>
            </a:r>
            <a:r>
              <a:rPr lang="zh-TW" altLang="en-US" dirty="0" smtClean="0">
                <a:solidFill>
                  <a:schemeClr val="accent5">
                    <a:lumMod val="75000"/>
                  </a:schemeClr>
                </a:solidFill>
              </a:rPr>
              <a:t> 那就兩顆茶葉蛋、一個御飯糰、一包可樂果、一盒純喫茶和一瓶茶裏王</a:t>
            </a:r>
            <a:r>
              <a:rPr lang="en-US" altLang="zh-TW" dirty="0" smtClean="0">
                <a:solidFill>
                  <a:schemeClr val="accent5">
                    <a:lumMod val="75000"/>
                  </a:schemeClr>
                </a:solidFill>
              </a:rPr>
              <a:t>!!</a:t>
            </a:r>
            <a:endParaRPr lang="zh-TW" altLang="en-US" dirty="0">
              <a:solidFill>
                <a:schemeClr val="accent5">
                  <a:lumMod val="75000"/>
                </a:schemeClr>
              </a:solidFill>
            </a:endParaRPr>
          </a:p>
        </p:txBody>
      </p:sp>
      <p:sp>
        <p:nvSpPr>
          <p:cNvPr id="12" name="圓角矩形圖說文字 11"/>
          <p:cNvSpPr/>
          <p:nvPr/>
        </p:nvSpPr>
        <p:spPr>
          <a:xfrm>
            <a:off x="4716016" y="1412776"/>
            <a:ext cx="1728192" cy="936104"/>
          </a:xfrm>
          <a:prstGeom prst="wedgeRoundRectCallout">
            <a:avLst>
              <a:gd name="adj1" fmla="val 13552"/>
              <a:gd name="adj2" fmla="val 75782"/>
              <a:gd name="adj3" fmla="val 16667"/>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accent1">
                    <a:lumMod val="50000"/>
                  </a:schemeClr>
                </a:solidFill>
              </a:rPr>
              <a:t>這麼多</a:t>
            </a:r>
            <a:endParaRPr lang="en-US" altLang="zh-TW" dirty="0" smtClean="0">
              <a:solidFill>
                <a:schemeClr val="accent1">
                  <a:lumMod val="50000"/>
                </a:schemeClr>
              </a:solidFill>
            </a:endParaRPr>
          </a:p>
          <a:p>
            <a:pPr algn="ctr"/>
            <a:r>
              <a:rPr lang="zh-TW" altLang="en-US" dirty="0" smtClean="0">
                <a:solidFill>
                  <a:schemeClr val="accent1">
                    <a:lumMod val="50000"/>
                  </a:schemeClr>
                </a:solidFill>
              </a:rPr>
              <a:t>我記不起來啦</a:t>
            </a:r>
            <a:r>
              <a:rPr lang="en-US" altLang="zh-TW" dirty="0" smtClean="0">
                <a:solidFill>
                  <a:schemeClr val="accent1">
                    <a:lumMod val="50000"/>
                  </a:schemeClr>
                </a:solidFill>
              </a:rPr>
              <a:t>!</a:t>
            </a:r>
            <a:endParaRPr lang="zh-TW" altLang="en-US" dirty="0">
              <a:solidFill>
                <a:schemeClr val="accent1">
                  <a:lumMod val="50000"/>
                </a:schemeClr>
              </a:solidFill>
            </a:endParaRPr>
          </a:p>
        </p:txBody>
      </p:sp>
      <p:sp>
        <p:nvSpPr>
          <p:cNvPr id="13" name="橢圓形圖說文字 12"/>
          <p:cNvSpPr/>
          <p:nvPr/>
        </p:nvSpPr>
        <p:spPr>
          <a:xfrm>
            <a:off x="5724128" y="4653136"/>
            <a:ext cx="2232248" cy="1152128"/>
          </a:xfrm>
          <a:prstGeom prst="wedgeEllipseCallout">
            <a:avLst>
              <a:gd name="adj1" fmla="val 28956"/>
              <a:gd name="adj2" fmla="val -5544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accent5">
                    <a:lumMod val="75000"/>
                  </a:schemeClr>
                </a:solidFill>
              </a:rPr>
              <a:t>好啦</a:t>
            </a:r>
            <a:r>
              <a:rPr lang="en-US" altLang="zh-TW" dirty="0" smtClean="0">
                <a:solidFill>
                  <a:schemeClr val="accent5">
                    <a:lumMod val="75000"/>
                  </a:schemeClr>
                </a:solidFill>
              </a:rPr>
              <a:t>!</a:t>
            </a:r>
            <a:r>
              <a:rPr lang="zh-TW" altLang="en-US" dirty="0" smtClean="0">
                <a:solidFill>
                  <a:schemeClr val="accent5">
                    <a:lumMod val="75000"/>
                  </a:schemeClr>
                </a:solidFill>
              </a:rPr>
              <a:t>好啦</a:t>
            </a:r>
            <a:r>
              <a:rPr lang="en-US" altLang="zh-TW" dirty="0" smtClean="0">
                <a:solidFill>
                  <a:schemeClr val="accent5">
                    <a:lumMod val="75000"/>
                  </a:schemeClr>
                </a:solidFill>
              </a:rPr>
              <a:t>!</a:t>
            </a:r>
          </a:p>
          <a:p>
            <a:pPr algn="ctr"/>
            <a:r>
              <a:rPr lang="zh-TW" altLang="en-US" dirty="0" smtClean="0">
                <a:solidFill>
                  <a:schemeClr val="accent5">
                    <a:lumMod val="75000"/>
                  </a:schemeClr>
                </a:solidFill>
              </a:rPr>
              <a:t>我們一起去啦</a:t>
            </a:r>
            <a:r>
              <a:rPr lang="en-US" altLang="zh-TW" dirty="0" smtClean="0">
                <a:solidFill>
                  <a:schemeClr val="accent5">
                    <a:lumMod val="75000"/>
                  </a:schemeClr>
                </a:solidFill>
              </a:rPr>
              <a:t>!</a:t>
            </a:r>
            <a:endParaRPr lang="zh-TW" altLang="en-US"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accent1">
                    <a:lumMod val="60000"/>
                    <a:lumOff val="40000"/>
                  </a:schemeClr>
                </a:solidFill>
              </a:rPr>
              <a:t>猜猜是誰這麼貼心</a:t>
            </a:r>
            <a:r>
              <a:rPr lang="en-US" altLang="zh-TW" dirty="0" smtClean="0">
                <a:solidFill>
                  <a:schemeClr val="accent1">
                    <a:lumMod val="60000"/>
                    <a:lumOff val="40000"/>
                  </a:schemeClr>
                </a:solidFill>
              </a:rPr>
              <a:t>?</a:t>
            </a:r>
            <a:endParaRPr lang="zh-TW" altLang="en-US" dirty="0">
              <a:solidFill>
                <a:schemeClr val="accent1">
                  <a:lumMod val="60000"/>
                  <a:lumOff val="40000"/>
                </a:schemeClr>
              </a:solidFill>
            </a:endParaRPr>
          </a:p>
        </p:txBody>
      </p:sp>
      <p:sp>
        <p:nvSpPr>
          <p:cNvPr id="6" name="文字版面配置區 5"/>
          <p:cNvSpPr>
            <a:spLocks noGrp="1"/>
          </p:cNvSpPr>
          <p:nvPr>
            <p:ph type="body" idx="1"/>
          </p:nvPr>
        </p:nvSpPr>
        <p:spPr>
          <a:xfrm>
            <a:off x="107504" y="1916832"/>
            <a:ext cx="4040188" cy="639762"/>
          </a:xfrm>
        </p:spPr>
        <p:txBody>
          <a:bodyPr>
            <a:normAutofit fontScale="77500" lnSpcReduction="20000"/>
          </a:bodyPr>
          <a:lstStyle/>
          <a:p>
            <a:pPr algn="ctr"/>
            <a:r>
              <a:rPr lang="zh-TW" altLang="en-US" dirty="0" smtClean="0">
                <a:sym typeface="Wingdings"/>
              </a:rPr>
              <a:t></a:t>
            </a:r>
            <a:r>
              <a:rPr lang="zh-TW" altLang="zh-TW" dirty="0" smtClean="0"/>
              <a:t>讓全班同學猜測</a:t>
            </a:r>
            <a:endParaRPr lang="en-US" altLang="zh-TW" dirty="0" smtClean="0"/>
          </a:p>
          <a:p>
            <a:pPr algn="ctr"/>
            <a:r>
              <a:rPr lang="zh-TW" altLang="zh-TW" dirty="0" smtClean="0"/>
              <a:t>是誰的貼心舉止或良好行為</a:t>
            </a:r>
            <a:endParaRPr lang="zh-TW" altLang="en-US" dirty="0"/>
          </a:p>
        </p:txBody>
      </p:sp>
      <p:pic>
        <p:nvPicPr>
          <p:cNvPr id="10" name="內容版面配置區 9" descr="2014-05-19-15-04-03_photo.jpg"/>
          <p:cNvPicPr>
            <a:picLocks noGrp="1" noChangeAspect="1"/>
          </p:cNvPicPr>
          <p:nvPr>
            <p:ph sz="half" idx="2"/>
          </p:nvPr>
        </p:nvPicPr>
        <p:blipFill>
          <a:blip r:embed="rId2" cstate="print"/>
          <a:stretch>
            <a:fillRect/>
          </a:stretch>
        </p:blipFill>
        <p:spPr>
          <a:xfrm>
            <a:off x="171120" y="2708920"/>
            <a:ext cx="3942225" cy="2956669"/>
          </a:xfrm>
        </p:spPr>
      </p:pic>
      <p:sp>
        <p:nvSpPr>
          <p:cNvPr id="8" name="文字版面配置區 7"/>
          <p:cNvSpPr>
            <a:spLocks noGrp="1"/>
          </p:cNvSpPr>
          <p:nvPr>
            <p:ph type="body" sz="quarter" idx="3"/>
          </p:nvPr>
        </p:nvSpPr>
        <p:spPr>
          <a:xfrm>
            <a:off x="4644008" y="5229200"/>
            <a:ext cx="4041775" cy="639762"/>
          </a:xfrm>
        </p:spPr>
        <p:txBody>
          <a:bodyPr>
            <a:normAutofit fontScale="77500" lnSpcReduction="20000"/>
          </a:bodyPr>
          <a:lstStyle/>
          <a:p>
            <a:pPr algn="ctr"/>
            <a:r>
              <a:rPr lang="zh-TW" altLang="en-US" dirty="0" smtClean="0">
                <a:sym typeface="Wingdings"/>
              </a:rPr>
              <a:t></a:t>
            </a:r>
            <a:r>
              <a:rPr lang="zh-TW" altLang="en-US" dirty="0" smtClean="0"/>
              <a:t>學生舉手回答並</a:t>
            </a:r>
            <a:r>
              <a:rPr lang="zh-TW" altLang="zh-TW" dirty="0" smtClean="0"/>
              <a:t>說明根據，</a:t>
            </a:r>
            <a:endParaRPr lang="en-US" altLang="zh-TW" dirty="0" smtClean="0"/>
          </a:p>
          <a:p>
            <a:pPr algn="ctr"/>
            <a:r>
              <a:rPr lang="zh-TW" altLang="zh-TW" dirty="0" smtClean="0"/>
              <a:t>最先猜出的組別得一分</a:t>
            </a:r>
            <a:endParaRPr lang="zh-TW" altLang="en-US" dirty="0"/>
          </a:p>
        </p:txBody>
      </p:sp>
      <p:pic>
        <p:nvPicPr>
          <p:cNvPr id="11" name="內容版面配置區 10" descr="2014-05-19-15-08-49_photo.jpg"/>
          <p:cNvPicPr>
            <a:picLocks noGrp="1" noChangeAspect="1"/>
          </p:cNvPicPr>
          <p:nvPr>
            <p:ph sz="quarter" idx="4"/>
          </p:nvPr>
        </p:nvPicPr>
        <p:blipFill>
          <a:blip r:embed="rId3" cstate="print"/>
          <a:stretch>
            <a:fillRect/>
          </a:stretch>
        </p:blipFill>
        <p:spPr>
          <a:xfrm>
            <a:off x="4211960" y="1556792"/>
            <a:ext cx="4760127" cy="3570095"/>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a:bodyPr>
          <a:lstStyle/>
          <a:p>
            <a:r>
              <a:rPr lang="zh-TW" altLang="en-US" sz="4000" dirty="0" smtClean="0">
                <a:solidFill>
                  <a:schemeClr val="accent1">
                    <a:lumMod val="60000"/>
                    <a:lumOff val="40000"/>
                  </a:schemeClr>
                </a:solidFill>
                <a:sym typeface="Wingdings"/>
              </a:rPr>
              <a:t></a:t>
            </a:r>
            <a:r>
              <a:rPr lang="zh-TW" altLang="zh-TW" sz="4000" dirty="0" smtClean="0">
                <a:solidFill>
                  <a:schemeClr val="accent1">
                    <a:lumMod val="60000"/>
                    <a:lumOff val="40000"/>
                  </a:schemeClr>
                </a:solidFill>
              </a:rPr>
              <a:t>統計分數</a:t>
            </a:r>
            <a:r>
              <a:rPr lang="zh-TW" altLang="en-US" sz="4000" dirty="0" smtClean="0">
                <a:solidFill>
                  <a:schemeClr val="accent1">
                    <a:lumMod val="60000"/>
                    <a:lumOff val="40000"/>
                  </a:schemeClr>
                </a:solidFill>
              </a:rPr>
              <a:t>與頒獎</a:t>
            </a:r>
            <a:r>
              <a:rPr lang="zh-TW" altLang="en-US" sz="4000" dirty="0" smtClean="0">
                <a:solidFill>
                  <a:schemeClr val="accent1">
                    <a:lumMod val="60000"/>
                    <a:lumOff val="40000"/>
                  </a:schemeClr>
                </a:solidFill>
                <a:sym typeface="Wingdings"/>
              </a:rPr>
              <a:t></a:t>
            </a:r>
            <a:endParaRPr lang="zh-TW" altLang="en-US" sz="4000" dirty="0">
              <a:solidFill>
                <a:schemeClr val="accent1">
                  <a:lumMod val="60000"/>
                  <a:lumOff val="40000"/>
                </a:schemeClr>
              </a:solidFill>
            </a:endParaRPr>
          </a:p>
        </p:txBody>
      </p:sp>
      <p:pic>
        <p:nvPicPr>
          <p:cNvPr id="10" name="內容版面配置區 9" descr="2014-05-19-15-13-55_photo.jpg"/>
          <p:cNvPicPr>
            <a:picLocks noGrp="1" noChangeAspect="1"/>
          </p:cNvPicPr>
          <p:nvPr>
            <p:ph idx="1"/>
          </p:nvPr>
        </p:nvPicPr>
        <p:blipFill>
          <a:blip r:embed="rId2" cstate="print"/>
          <a:stretch>
            <a:fillRect/>
          </a:stretch>
        </p:blipFill>
        <p:spPr>
          <a:xfrm>
            <a:off x="539552" y="908720"/>
            <a:ext cx="5111750" cy="3833813"/>
          </a:xfrm>
        </p:spPr>
      </p:pic>
      <p:sp>
        <p:nvSpPr>
          <p:cNvPr id="9" name="文字版面配置區 8"/>
          <p:cNvSpPr>
            <a:spLocks noGrp="1"/>
          </p:cNvSpPr>
          <p:nvPr>
            <p:ph type="body" sz="half" idx="2"/>
          </p:nvPr>
        </p:nvSpPr>
        <p:spPr/>
        <p:txBody>
          <a:bodyPr>
            <a:normAutofit/>
          </a:bodyPr>
          <a:lstStyle/>
          <a:p>
            <a:r>
              <a:rPr lang="zh-TW" altLang="zh-TW" sz="3600" dirty="0" smtClean="0"/>
              <a:t>待所有組別演出完畢後，統計分數並頒發『我是觀察王』獎給最高分小組。</a:t>
            </a:r>
            <a:endParaRPr lang="zh-TW" altLang="en-US" sz="3600" dirty="0"/>
          </a:p>
        </p:txBody>
      </p:sp>
      <p:sp>
        <p:nvSpPr>
          <p:cNvPr id="12" name="雲朵形圖說文字 11"/>
          <p:cNvSpPr/>
          <p:nvPr/>
        </p:nvSpPr>
        <p:spPr>
          <a:xfrm>
            <a:off x="2987824" y="908720"/>
            <a:ext cx="1872208" cy="936104"/>
          </a:xfrm>
          <a:prstGeom prst="cloudCallout">
            <a:avLst>
              <a:gd name="adj1" fmla="val -24218"/>
              <a:gd name="adj2" fmla="val 837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我們贏了</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zh-TW" dirty="0" smtClean="0">
                <a:solidFill>
                  <a:schemeClr val="accent1">
                    <a:lumMod val="60000"/>
                    <a:lumOff val="40000"/>
                  </a:schemeClr>
                </a:solidFill>
              </a:rPr>
              <a:t>活動二：</a:t>
            </a:r>
            <a:br>
              <a:rPr lang="zh-TW" altLang="zh-TW" dirty="0" smtClean="0">
                <a:solidFill>
                  <a:schemeClr val="accent1">
                    <a:lumMod val="60000"/>
                    <a:lumOff val="40000"/>
                  </a:schemeClr>
                </a:solidFill>
              </a:rPr>
            </a:br>
            <a:r>
              <a:rPr lang="en-US" altLang="zh-TW" dirty="0" smtClean="0">
                <a:solidFill>
                  <a:schemeClr val="accent1">
                    <a:lumMod val="60000"/>
                    <a:lumOff val="40000"/>
                  </a:schemeClr>
                </a:solidFill>
              </a:rPr>
              <a:t>1. </a:t>
            </a:r>
            <a:r>
              <a:rPr lang="zh-TW" altLang="zh-TW" dirty="0" smtClean="0">
                <a:solidFill>
                  <a:schemeClr val="accent1">
                    <a:lumMod val="60000"/>
                    <a:lumOff val="40000"/>
                  </a:schemeClr>
                </a:solidFill>
              </a:rPr>
              <a:t>了解『有效溝通』</a:t>
            </a:r>
            <a:endParaRPr lang="zh-TW" altLang="en-US" dirty="0">
              <a:solidFill>
                <a:schemeClr val="accent1">
                  <a:lumMod val="60000"/>
                  <a:lumOff val="40000"/>
                </a:schemeClr>
              </a:solidFill>
            </a:endParaRPr>
          </a:p>
        </p:txBody>
      </p:sp>
      <p:sp>
        <p:nvSpPr>
          <p:cNvPr id="6" name="內容版面配置區 5"/>
          <p:cNvSpPr>
            <a:spLocks noGrp="1"/>
          </p:cNvSpPr>
          <p:nvPr>
            <p:ph idx="1"/>
          </p:nvPr>
        </p:nvSpPr>
        <p:spPr/>
        <p:txBody>
          <a:bodyPr>
            <a:normAutofit lnSpcReduction="10000"/>
          </a:bodyPr>
          <a:lstStyle/>
          <a:p>
            <a:r>
              <a:rPr lang="zh-TW" altLang="zh-TW" sz="3600" dirty="0" smtClean="0"/>
              <a:t>為了能讓學生針對同學優點積極給予正面肯定、針對不足之處透過適當言語給予正面具體的改善建議，</a:t>
            </a:r>
            <a:r>
              <a:rPr lang="zh-TW" altLang="zh-TW" sz="3600" dirty="0" smtClean="0">
                <a:solidFill>
                  <a:schemeClr val="accent1">
                    <a:lumMod val="40000"/>
                    <a:lumOff val="60000"/>
                  </a:schemeClr>
                </a:solidFill>
              </a:rPr>
              <a:t>觀看</a:t>
            </a:r>
            <a:r>
              <a:rPr lang="en-US" altLang="zh-TW" sz="3600" dirty="0" smtClean="0">
                <a:solidFill>
                  <a:schemeClr val="accent1">
                    <a:lumMod val="40000"/>
                    <a:lumOff val="60000"/>
                  </a:schemeClr>
                </a:solidFill>
              </a:rPr>
              <a:t>PDF</a:t>
            </a:r>
            <a:r>
              <a:rPr lang="zh-TW" altLang="en-US" sz="3600" dirty="0" smtClean="0">
                <a:solidFill>
                  <a:schemeClr val="accent1">
                    <a:lumMod val="40000"/>
                    <a:lumOff val="60000"/>
                  </a:schemeClr>
                </a:solidFill>
              </a:rPr>
              <a:t>投影</a:t>
            </a:r>
            <a:r>
              <a:rPr lang="zh-TW" altLang="zh-TW" sz="3600" dirty="0" smtClean="0">
                <a:solidFill>
                  <a:schemeClr val="accent1">
                    <a:lumMod val="40000"/>
                    <a:lumOff val="60000"/>
                  </a:schemeClr>
                </a:solidFill>
              </a:rPr>
              <a:t>聽老師講解、並搭配講義以了解『有效溝通』裡運用傾聽、尊重與接納、同理心和適當自我表露的溝通例子</a:t>
            </a:r>
            <a:r>
              <a:rPr lang="zh-TW" altLang="zh-TW" sz="3600" dirty="0" smtClean="0"/>
              <a:t>。</a:t>
            </a:r>
            <a:endParaRPr lang="en-US" altLang="zh-TW" sz="3600" dirty="0" smtClean="0"/>
          </a:p>
          <a:p>
            <a:r>
              <a:rPr lang="zh-TW" altLang="en-US" sz="3600" dirty="0" smtClean="0">
                <a:hlinkClick r:id="rId2" action="ppaction://hlinkfile"/>
              </a:rPr>
              <a:t>有效</a:t>
            </a:r>
            <a:r>
              <a:rPr lang="zh-TW" altLang="en-US" sz="3600" dirty="0" smtClean="0">
                <a:hlinkClick r:id="rId2" action="ppaction://hlinkfile"/>
              </a:rPr>
              <a:t>溝通講義展示</a:t>
            </a:r>
            <a:endParaRPr lang="zh-TW" altLang="en-US" sz="3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lumMod val="60000"/>
                    <a:lumOff val="40000"/>
                  </a:schemeClr>
                </a:solidFill>
              </a:rPr>
              <a:t>老師講解</a:t>
            </a:r>
            <a:r>
              <a:rPr lang="en-US" altLang="zh-TW" dirty="0" smtClean="0">
                <a:solidFill>
                  <a:schemeClr val="accent1">
                    <a:lumMod val="60000"/>
                    <a:lumOff val="40000"/>
                  </a:schemeClr>
                </a:solidFill>
              </a:rPr>
              <a:t>『</a:t>
            </a:r>
            <a:r>
              <a:rPr lang="zh-TW" altLang="en-US" dirty="0" smtClean="0">
                <a:solidFill>
                  <a:schemeClr val="accent1">
                    <a:lumMod val="60000"/>
                    <a:lumOff val="40000"/>
                  </a:schemeClr>
                </a:solidFill>
              </a:rPr>
              <a:t>有效溝通</a:t>
            </a:r>
            <a:r>
              <a:rPr lang="en-US" altLang="zh-TW" dirty="0" smtClean="0">
                <a:solidFill>
                  <a:schemeClr val="accent1">
                    <a:lumMod val="60000"/>
                    <a:lumOff val="40000"/>
                  </a:schemeClr>
                </a:solidFill>
              </a:rPr>
              <a:t>』</a:t>
            </a:r>
            <a:r>
              <a:rPr lang="zh-TW" altLang="en-US" dirty="0" smtClean="0">
                <a:solidFill>
                  <a:schemeClr val="accent1">
                    <a:lumMod val="60000"/>
                    <a:lumOff val="40000"/>
                  </a:schemeClr>
                </a:solidFill>
              </a:rPr>
              <a:t>之技巧</a:t>
            </a:r>
            <a:endParaRPr lang="zh-TW" altLang="en-US" dirty="0">
              <a:solidFill>
                <a:schemeClr val="accent1">
                  <a:lumMod val="60000"/>
                  <a:lumOff val="40000"/>
                </a:schemeClr>
              </a:solidFill>
            </a:endParaRPr>
          </a:p>
        </p:txBody>
      </p:sp>
      <p:pic>
        <p:nvPicPr>
          <p:cNvPr id="4" name="內容版面配置區 3" descr="2014-05-19-15-23-38_photo.jpg"/>
          <p:cNvPicPr>
            <a:picLocks noGrp="1" noChangeAspect="1"/>
          </p:cNvPicPr>
          <p:nvPr>
            <p:ph idx="1"/>
          </p:nvPr>
        </p:nvPicPr>
        <p:blipFill>
          <a:blip r:embed="rId2" cstate="print">
            <a:lum bright="10000"/>
          </a:blip>
          <a:stretch>
            <a:fillRect/>
          </a:stretch>
        </p:blipFill>
        <p:spPr>
          <a:xfrm>
            <a:off x="1496815" y="1556792"/>
            <a:ext cx="6092494" cy="4569371"/>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zh-TW" dirty="0" smtClean="0">
                <a:solidFill>
                  <a:schemeClr val="accent1">
                    <a:lumMod val="60000"/>
                    <a:lumOff val="40000"/>
                  </a:schemeClr>
                </a:solidFill>
              </a:rPr>
              <a:t>觀看影片：</a:t>
            </a:r>
            <a:r>
              <a:rPr lang="en-US" altLang="zh-TW" dirty="0" smtClean="0">
                <a:solidFill>
                  <a:schemeClr val="accent1">
                    <a:lumMod val="60000"/>
                    <a:lumOff val="40000"/>
                  </a:schemeClr>
                </a:solidFill>
              </a:rPr>
              <a:t/>
            </a:r>
            <a:br>
              <a:rPr lang="en-US" altLang="zh-TW" dirty="0" smtClean="0">
                <a:solidFill>
                  <a:schemeClr val="accent1">
                    <a:lumMod val="60000"/>
                    <a:lumOff val="40000"/>
                  </a:schemeClr>
                </a:solidFill>
              </a:rPr>
            </a:br>
            <a:r>
              <a:rPr lang="zh-TW" altLang="zh-TW" dirty="0" smtClean="0">
                <a:solidFill>
                  <a:schemeClr val="accent1">
                    <a:lumMod val="60000"/>
                    <a:lumOff val="40000"/>
                  </a:schemeClr>
                </a:solidFill>
              </a:rPr>
              <a:t>找出『有效溝通』的實際作為</a:t>
            </a:r>
            <a:endParaRPr lang="zh-TW" altLang="en-US" dirty="0">
              <a:solidFill>
                <a:schemeClr val="accent1">
                  <a:lumMod val="60000"/>
                  <a:lumOff val="40000"/>
                </a:schemeClr>
              </a:solidFill>
            </a:endParaRPr>
          </a:p>
        </p:txBody>
      </p:sp>
      <p:sp>
        <p:nvSpPr>
          <p:cNvPr id="3" name="內容版面配置區 2"/>
          <p:cNvSpPr>
            <a:spLocks noGrp="1"/>
          </p:cNvSpPr>
          <p:nvPr>
            <p:ph idx="1"/>
          </p:nvPr>
        </p:nvSpPr>
        <p:spPr/>
        <p:txBody>
          <a:bodyPr>
            <a:normAutofit/>
          </a:bodyPr>
          <a:lstStyle/>
          <a:p>
            <a:r>
              <a:rPr lang="zh-TW" altLang="zh-TW" sz="4400" dirty="0" smtClean="0"/>
              <a:t>進行</a:t>
            </a:r>
            <a:r>
              <a:rPr lang="zh-TW" altLang="zh-TW" sz="4400" dirty="0" smtClean="0">
                <a:solidFill>
                  <a:schemeClr val="accent1">
                    <a:lumMod val="40000"/>
                    <a:lumOff val="60000"/>
                  </a:schemeClr>
                </a:solidFill>
              </a:rPr>
              <a:t>學習單第二部分之任務</a:t>
            </a:r>
            <a:r>
              <a:rPr lang="zh-TW" altLang="zh-TW" sz="4400" dirty="0" smtClean="0"/>
              <a:t>。</a:t>
            </a:r>
          </a:p>
          <a:p>
            <a:r>
              <a:rPr lang="zh-TW" altLang="zh-TW" sz="4400" dirty="0" smtClean="0"/>
              <a:t>觀看電影</a:t>
            </a:r>
            <a:r>
              <a:rPr lang="zh-TW" altLang="zh-TW" sz="4400" dirty="0" smtClean="0">
                <a:solidFill>
                  <a:schemeClr val="accent1">
                    <a:lumMod val="40000"/>
                    <a:lumOff val="60000"/>
                  </a:schemeClr>
                </a:solidFill>
              </a:rPr>
              <a:t>《拼出新世界</a:t>
            </a:r>
            <a:r>
              <a:rPr lang="en-US" altLang="zh-TW" sz="4400" dirty="0" smtClean="0">
                <a:solidFill>
                  <a:schemeClr val="accent1">
                    <a:lumMod val="40000"/>
                    <a:lumOff val="60000"/>
                  </a:schemeClr>
                </a:solidFill>
              </a:rPr>
              <a:t>(</a:t>
            </a:r>
            <a:r>
              <a:rPr lang="en-US" altLang="zh-TW" sz="4400" dirty="0" err="1" smtClean="0">
                <a:solidFill>
                  <a:schemeClr val="accent1">
                    <a:lumMod val="40000"/>
                    <a:lumOff val="60000"/>
                  </a:schemeClr>
                </a:solidFill>
              </a:rPr>
              <a:t>Akeelah</a:t>
            </a:r>
            <a:r>
              <a:rPr lang="en-US" altLang="zh-TW" sz="4400" dirty="0" smtClean="0">
                <a:solidFill>
                  <a:schemeClr val="accent1">
                    <a:lumMod val="40000"/>
                    <a:lumOff val="60000"/>
                  </a:schemeClr>
                </a:solidFill>
              </a:rPr>
              <a:t> and the Bee)</a:t>
            </a:r>
            <a:r>
              <a:rPr lang="zh-TW" altLang="zh-TW" sz="4400" dirty="0" smtClean="0">
                <a:solidFill>
                  <a:schemeClr val="accent1">
                    <a:lumMod val="40000"/>
                    <a:lumOff val="60000"/>
                  </a:schemeClr>
                </a:solidFill>
              </a:rPr>
              <a:t>》</a:t>
            </a:r>
            <a:r>
              <a:rPr lang="zh-TW" altLang="zh-TW" sz="4400" dirty="0" smtClean="0"/>
              <a:t>。</a:t>
            </a:r>
          </a:p>
          <a:p>
            <a:r>
              <a:rPr lang="zh-TW" altLang="zh-TW" sz="4400" dirty="0" smtClean="0"/>
              <a:t>找出兩個有效溝通和一個無效溝通的</a:t>
            </a:r>
            <a:r>
              <a:rPr lang="zh-TW" altLang="zh-TW" sz="4400" dirty="0" smtClean="0">
                <a:solidFill>
                  <a:schemeClr val="accent1">
                    <a:lumMod val="40000"/>
                    <a:lumOff val="60000"/>
                  </a:schemeClr>
                </a:solidFill>
              </a:rPr>
              <a:t>實際例子</a:t>
            </a:r>
            <a:r>
              <a:rPr lang="zh-TW" altLang="zh-TW" sz="4400" dirty="0" smtClean="0"/>
              <a:t>、寫出對白、並解釋原因。</a:t>
            </a:r>
            <a:endParaRPr lang="zh-TW" altLang="en-US" sz="4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ctr"/>
            <a:r>
              <a:rPr lang="zh-TW" altLang="en-US" dirty="0" smtClean="0">
                <a:solidFill>
                  <a:schemeClr val="accent1">
                    <a:lumMod val="40000"/>
                    <a:lumOff val="60000"/>
                  </a:schemeClr>
                </a:solidFill>
              </a:rPr>
              <a:t>電影簡介：</a:t>
            </a:r>
            <a:r>
              <a:rPr lang="zh-TW" altLang="zh-TW" dirty="0" smtClean="0">
                <a:solidFill>
                  <a:schemeClr val="accent1">
                    <a:lumMod val="40000"/>
                    <a:lumOff val="60000"/>
                  </a:schemeClr>
                </a:solidFill>
              </a:rPr>
              <a:t>《拼出新世界》</a:t>
            </a:r>
            <a:r>
              <a:rPr lang="en-US" altLang="zh-TW" dirty="0" smtClean="0">
                <a:solidFill>
                  <a:schemeClr val="accent1">
                    <a:lumMod val="40000"/>
                    <a:lumOff val="60000"/>
                  </a:schemeClr>
                </a:solidFill>
              </a:rPr>
              <a:t/>
            </a:r>
            <a:br>
              <a:rPr lang="en-US" altLang="zh-TW" dirty="0" smtClean="0">
                <a:solidFill>
                  <a:schemeClr val="accent1">
                    <a:lumMod val="40000"/>
                    <a:lumOff val="60000"/>
                  </a:schemeClr>
                </a:solidFill>
              </a:rPr>
            </a:br>
            <a:r>
              <a:rPr lang="en-US" altLang="zh-TW" dirty="0" smtClean="0">
                <a:solidFill>
                  <a:schemeClr val="accent1">
                    <a:lumMod val="40000"/>
                    <a:lumOff val="60000"/>
                  </a:schemeClr>
                </a:solidFill>
              </a:rPr>
              <a:t>(</a:t>
            </a:r>
            <a:r>
              <a:rPr lang="en-US" altLang="zh-TW" dirty="0" err="1" smtClean="0">
                <a:solidFill>
                  <a:schemeClr val="accent1">
                    <a:lumMod val="40000"/>
                    <a:lumOff val="60000"/>
                  </a:schemeClr>
                </a:solidFill>
              </a:rPr>
              <a:t>Akeelah</a:t>
            </a:r>
            <a:r>
              <a:rPr lang="en-US" altLang="zh-TW" dirty="0" smtClean="0">
                <a:solidFill>
                  <a:schemeClr val="accent1">
                    <a:lumMod val="40000"/>
                    <a:lumOff val="60000"/>
                  </a:schemeClr>
                </a:solidFill>
              </a:rPr>
              <a:t> and the Bee)</a:t>
            </a:r>
            <a:endParaRPr lang="zh-TW" altLang="en-US" dirty="0">
              <a:solidFill>
                <a:schemeClr val="accent1">
                  <a:lumMod val="40000"/>
                  <a:lumOff val="60000"/>
                </a:schemeClr>
              </a:solidFill>
            </a:endParaRPr>
          </a:p>
        </p:txBody>
      </p:sp>
      <p:sp>
        <p:nvSpPr>
          <p:cNvPr id="7" name="內容版面配置區 6"/>
          <p:cNvSpPr>
            <a:spLocks noGrp="1"/>
          </p:cNvSpPr>
          <p:nvPr>
            <p:ph sz="half" idx="1"/>
          </p:nvPr>
        </p:nvSpPr>
        <p:spPr>
          <a:xfrm>
            <a:off x="457200" y="1600200"/>
            <a:ext cx="4546848" cy="4525963"/>
          </a:xfrm>
        </p:spPr>
        <p:txBody>
          <a:bodyPr>
            <a:normAutofit fontScale="92500" lnSpcReduction="10000"/>
          </a:bodyPr>
          <a:lstStyle/>
          <a:p>
            <a:r>
              <a:rPr lang="zh-TW" altLang="en-US" dirty="0" smtClean="0"/>
              <a:t>電影</a:t>
            </a:r>
            <a:r>
              <a:rPr lang="en-US" altLang="zh-TW" dirty="0" smtClean="0"/>
              <a:t>《</a:t>
            </a:r>
            <a:r>
              <a:rPr lang="zh-TW" altLang="en-US" dirty="0" smtClean="0"/>
              <a:t>拼出新世界</a:t>
            </a:r>
            <a:r>
              <a:rPr lang="en-US" altLang="zh-TW" dirty="0" smtClean="0"/>
              <a:t>》</a:t>
            </a:r>
            <a:r>
              <a:rPr lang="zh-TW" altLang="en-US" dirty="0" smtClean="0"/>
              <a:t>是一部勵志電影，講述在洛杉磯南部小鎮，一個名叫「</a:t>
            </a:r>
            <a:r>
              <a:rPr lang="en-US" altLang="zh-TW" dirty="0" err="1" smtClean="0"/>
              <a:t>Akeelah</a:t>
            </a:r>
            <a:r>
              <a:rPr lang="zh-TW" altLang="en-US" dirty="0" smtClean="0"/>
              <a:t>」的</a:t>
            </a:r>
            <a:r>
              <a:rPr lang="en-US" altLang="zh-TW" dirty="0" smtClean="0"/>
              <a:t>11</a:t>
            </a:r>
            <a:r>
              <a:rPr lang="zh-TW" altLang="en-US" dirty="0" smtClean="0"/>
              <a:t>歲黑人小女孩逐步鼓起勇氣，一路過關斬將闖進斯克里普斯全國拼字大賽的故事。</a:t>
            </a:r>
            <a:endParaRPr lang="en-US" altLang="zh-TW" dirty="0" smtClean="0"/>
          </a:p>
          <a:p>
            <a:r>
              <a:rPr lang="zh-TW" altLang="en-US" dirty="0" smtClean="0"/>
              <a:t>影片圍繞著</a:t>
            </a:r>
            <a:r>
              <a:rPr lang="en-US" altLang="zh-TW" dirty="0" err="1" smtClean="0"/>
              <a:t>Akeelah</a:t>
            </a:r>
            <a:r>
              <a:rPr lang="zh-TW" altLang="en-US" smtClean="0"/>
              <a:t>的</a:t>
            </a:r>
            <a:r>
              <a:rPr lang="zh-TW" altLang="en-US" dirty="0" smtClean="0"/>
              <a:t>生活展開，以主人公的心理變化為主線，輔以捕捉眾多次要人物心態以及行為的轉變來昇華電影的主題。</a:t>
            </a:r>
            <a:endParaRPr lang="zh-TW" altLang="en-US" dirty="0"/>
          </a:p>
        </p:txBody>
      </p:sp>
      <p:pic>
        <p:nvPicPr>
          <p:cNvPr id="8" name="內容版面配置區 5" descr="Aleelah and the Bee.jpg"/>
          <p:cNvPicPr>
            <a:picLocks noGrp="1" noChangeAspect="1"/>
          </p:cNvPicPr>
          <p:nvPr>
            <p:ph sz="half" idx="2"/>
          </p:nvPr>
        </p:nvPicPr>
        <p:blipFill>
          <a:blip r:embed="rId2" cstate="print"/>
          <a:stretch>
            <a:fillRect/>
          </a:stretch>
        </p:blipFill>
        <p:spPr>
          <a:xfrm>
            <a:off x="5148064" y="1546968"/>
            <a:ext cx="3024336" cy="461026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accent1">
                    <a:lumMod val="60000"/>
                    <a:lumOff val="40000"/>
                  </a:schemeClr>
                </a:solidFill>
              </a:rPr>
              <a:t>選擇此部電影的原因</a:t>
            </a:r>
            <a:endParaRPr lang="zh-TW" altLang="en-US" dirty="0">
              <a:solidFill>
                <a:schemeClr val="accent1">
                  <a:lumMod val="60000"/>
                  <a:lumOff val="40000"/>
                </a:schemeClr>
              </a:solidFill>
            </a:endParaRPr>
          </a:p>
        </p:txBody>
      </p:sp>
      <p:sp>
        <p:nvSpPr>
          <p:cNvPr id="6" name="內容版面配置區 5"/>
          <p:cNvSpPr>
            <a:spLocks noGrp="1"/>
          </p:cNvSpPr>
          <p:nvPr>
            <p:ph idx="1"/>
          </p:nvPr>
        </p:nvSpPr>
        <p:spPr/>
        <p:txBody>
          <a:bodyPr>
            <a:normAutofit/>
          </a:bodyPr>
          <a:lstStyle/>
          <a:p>
            <a:r>
              <a:rPr lang="zh-TW" altLang="en-US" dirty="0" smtClean="0"/>
              <a:t>主要原因：此部電影以</a:t>
            </a:r>
            <a:r>
              <a:rPr lang="zh-TW" altLang="en-US" dirty="0" smtClean="0">
                <a:solidFill>
                  <a:schemeClr val="accent1">
                    <a:lumMod val="40000"/>
                    <a:lumOff val="60000"/>
                  </a:schemeClr>
                </a:solidFill>
              </a:rPr>
              <a:t>中學生</a:t>
            </a:r>
            <a:r>
              <a:rPr lang="zh-TW" altLang="en-US" dirty="0" smtClean="0"/>
              <a:t>主人翁為中心，內有許多</a:t>
            </a:r>
            <a:r>
              <a:rPr lang="zh-TW" altLang="en-US" dirty="0" smtClean="0">
                <a:solidFill>
                  <a:schemeClr val="accent1">
                    <a:lumMod val="40000"/>
                    <a:lumOff val="60000"/>
                  </a:schemeClr>
                </a:solidFill>
              </a:rPr>
              <a:t>學生與家長、學生與師長、以及學生與同儕</a:t>
            </a:r>
            <a:r>
              <a:rPr lang="zh-TW" altLang="en-US" dirty="0" smtClean="0"/>
              <a:t>的互動及對白，</a:t>
            </a:r>
            <a:r>
              <a:rPr lang="zh-TW" altLang="en-US" dirty="0" smtClean="0">
                <a:solidFill>
                  <a:schemeClr val="accent1">
                    <a:lumMod val="40000"/>
                    <a:lumOff val="60000"/>
                  </a:schemeClr>
                </a:solidFill>
              </a:rPr>
              <a:t>相當貼近於我們學生的生活經驗</a:t>
            </a:r>
            <a:r>
              <a:rPr lang="zh-TW" altLang="en-US" dirty="0" smtClean="0"/>
              <a:t>。</a:t>
            </a:r>
            <a:endParaRPr lang="en-US" altLang="zh-TW" dirty="0" smtClean="0"/>
          </a:p>
          <a:p>
            <a:r>
              <a:rPr lang="zh-TW" altLang="en-US" dirty="0" smtClean="0"/>
              <a:t>次要原因：此部電影提到許多學習與記憶英語單字的方法、技巧、和樂趣，並且展示英語拼字比賽的流程和選手的參賽經驗，有助於</a:t>
            </a:r>
            <a:r>
              <a:rPr lang="zh-TW" altLang="en-US" dirty="0" smtClean="0">
                <a:solidFill>
                  <a:schemeClr val="accent1">
                    <a:lumMod val="40000"/>
                    <a:lumOff val="60000"/>
                  </a:schemeClr>
                </a:solidFill>
              </a:rPr>
              <a:t>啟發學生學習英語單字的動機</a:t>
            </a:r>
            <a:r>
              <a:rPr lang="zh-TW" altLang="en-US" dirty="0" smtClean="0"/>
              <a:t>。</a:t>
            </a:r>
            <a:endParaRPr lang="zh-TW" altLang="en-US" dirty="0"/>
          </a:p>
        </p:txBody>
      </p:sp>
    </p:spTree>
    <p:extLst>
      <p:ext uri="{BB962C8B-B14F-4D97-AF65-F5344CB8AC3E}">
        <p14:creationId xmlns:p14="http://schemas.microsoft.com/office/powerpoint/2010/main" val="146344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solidFill>
                  <a:schemeClr val="accent1">
                    <a:lumMod val="60000"/>
                    <a:lumOff val="40000"/>
                  </a:schemeClr>
                </a:solidFill>
              </a:rPr>
              <a:t>學生觀看影片</a:t>
            </a:r>
            <a:endParaRPr lang="zh-TW" altLang="en-US" dirty="0">
              <a:solidFill>
                <a:schemeClr val="accent1">
                  <a:lumMod val="60000"/>
                  <a:lumOff val="40000"/>
                </a:schemeClr>
              </a:solidFill>
            </a:endParaRPr>
          </a:p>
        </p:txBody>
      </p:sp>
      <p:pic>
        <p:nvPicPr>
          <p:cNvPr id="6" name="內容版面配置區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12771" y="1268760"/>
            <a:ext cx="6476537" cy="4857403"/>
          </a:xfrm>
        </p:spPr>
      </p:pic>
    </p:spTree>
    <p:extLst>
      <p:ext uri="{BB962C8B-B14F-4D97-AF65-F5344CB8AC3E}">
        <p14:creationId xmlns:p14="http://schemas.microsoft.com/office/powerpoint/2010/main" val="165338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b="1" dirty="0" smtClean="0">
                <a:solidFill>
                  <a:schemeClr val="accent1">
                    <a:lumMod val="60000"/>
                    <a:lumOff val="40000"/>
                  </a:schemeClr>
                </a:solidFill>
              </a:rPr>
              <a:t>設計理念</a:t>
            </a:r>
            <a:endParaRPr lang="zh-TW" altLang="zh-TW" dirty="0">
              <a:solidFill>
                <a:schemeClr val="accent1">
                  <a:lumMod val="60000"/>
                  <a:lumOff val="40000"/>
                </a:schemeClr>
              </a:solidFill>
            </a:endParaRPr>
          </a:p>
        </p:txBody>
      </p:sp>
      <p:sp>
        <p:nvSpPr>
          <p:cNvPr id="3" name="內容版面配置區 2"/>
          <p:cNvSpPr>
            <a:spLocks noGrp="1"/>
          </p:cNvSpPr>
          <p:nvPr>
            <p:ph idx="1"/>
          </p:nvPr>
        </p:nvSpPr>
        <p:spPr/>
        <p:txBody>
          <a:bodyPr/>
          <a:lstStyle/>
          <a:p>
            <a:r>
              <a:rPr lang="zh-TW" altLang="zh-TW" dirty="0" smtClean="0"/>
              <a:t>透過本活動融入</a:t>
            </a:r>
            <a:r>
              <a:rPr lang="zh-TW" altLang="zh-TW" b="1" dirty="0" smtClean="0">
                <a:solidFill>
                  <a:schemeClr val="accent1">
                    <a:lumMod val="40000"/>
                    <a:lumOff val="60000"/>
                  </a:schemeClr>
                </a:solidFill>
              </a:rPr>
              <a:t>知彼解己</a:t>
            </a:r>
            <a:r>
              <a:rPr lang="zh-TW" altLang="zh-TW" dirty="0" smtClean="0"/>
              <a:t>的好習慣，</a:t>
            </a:r>
            <a:r>
              <a:rPr lang="zh-TW" altLang="zh-TW" u="sng" dirty="0" smtClean="0"/>
              <a:t>喚起學生透過日常生活的相處和主動觀察來了解其他同學，針對其優點積極給予正面肯定、針對其不足之處運用同理心和適當言語給予正面具體的改善建議和鼓勵</a:t>
            </a:r>
            <a:r>
              <a:rPr lang="zh-TW" altLang="zh-TW" dirty="0" smtClean="0"/>
              <a:t>，幫助彼此</a:t>
            </a:r>
            <a:r>
              <a:rPr lang="zh-TW" altLang="zh-TW" b="1" dirty="0" smtClean="0">
                <a:solidFill>
                  <a:schemeClr val="accent1">
                    <a:lumMod val="40000"/>
                    <a:lumOff val="60000"/>
                  </a:schemeClr>
                </a:solidFill>
              </a:rPr>
              <a:t>持續更新</a:t>
            </a:r>
            <a:r>
              <a:rPr lang="zh-TW" altLang="zh-TW" dirty="0" smtClean="0"/>
              <a:t>。讓學生透過活動更加了解同儕，並期望往後學生分組活動及報告時，能善加利用自己和他人的長處來達成團體合作的最大效益，實踐</a:t>
            </a:r>
            <a:r>
              <a:rPr lang="zh-TW" altLang="zh-TW" b="1" dirty="0" smtClean="0">
                <a:solidFill>
                  <a:schemeClr val="accent1">
                    <a:lumMod val="40000"/>
                    <a:lumOff val="60000"/>
                  </a:schemeClr>
                </a:solidFill>
              </a:rPr>
              <a:t>雙贏思維</a:t>
            </a:r>
            <a:r>
              <a:rPr lang="zh-TW" altLang="zh-TW" dirty="0" smtClean="0"/>
              <a:t>。</a:t>
            </a:r>
          </a:p>
          <a:p>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lumMod val="60000"/>
                    <a:lumOff val="40000"/>
                  </a:schemeClr>
                </a:solidFill>
              </a:rPr>
              <a:t>學習單第二部分成果</a:t>
            </a:r>
            <a:endParaRPr lang="zh-TW" altLang="en-US" dirty="0">
              <a:solidFill>
                <a:schemeClr val="accent1">
                  <a:lumMod val="60000"/>
                  <a:lumOff val="40000"/>
                </a:schemeClr>
              </a:solidFill>
            </a:endParaRPr>
          </a:p>
        </p:txBody>
      </p:sp>
      <p:pic>
        <p:nvPicPr>
          <p:cNvPr id="10" name="內容版面配置區 9"/>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614" t="17214" b="24649"/>
          <a:stretch/>
        </p:blipFill>
        <p:spPr>
          <a:xfrm>
            <a:off x="827584" y="1268760"/>
            <a:ext cx="6278373" cy="2232248"/>
          </a:xfrm>
        </p:spPr>
      </p:pic>
      <p:pic>
        <p:nvPicPr>
          <p:cNvPr id="11" name="圖片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9385" t="15584" b="32711"/>
          <a:stretch/>
        </p:blipFill>
        <p:spPr>
          <a:xfrm>
            <a:off x="827584" y="3675838"/>
            <a:ext cx="6264696" cy="2680963"/>
          </a:xfrm>
          <a:prstGeom prst="rect">
            <a:avLst/>
          </a:prstGeom>
        </p:spPr>
      </p:pic>
      <p:sp>
        <p:nvSpPr>
          <p:cNvPr id="12" name="直線圖說文字 1 11"/>
          <p:cNvSpPr/>
          <p:nvPr/>
        </p:nvSpPr>
        <p:spPr>
          <a:xfrm>
            <a:off x="7596336" y="1916832"/>
            <a:ext cx="1080120" cy="648072"/>
          </a:xfrm>
          <a:prstGeom prst="borderCallout1">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成果</a:t>
            </a:r>
            <a:r>
              <a:rPr lang="en-US" altLang="zh-TW" dirty="0" smtClean="0">
                <a:solidFill>
                  <a:schemeClr val="tx2">
                    <a:lumMod val="50000"/>
                  </a:schemeClr>
                </a:solidFill>
              </a:rPr>
              <a:t>(</a:t>
            </a:r>
            <a:r>
              <a:rPr lang="zh-TW" altLang="en-US" dirty="0" smtClean="0">
                <a:solidFill>
                  <a:schemeClr val="tx2">
                    <a:lumMod val="50000"/>
                  </a:schemeClr>
                </a:solidFill>
              </a:rPr>
              <a:t>一</a:t>
            </a:r>
            <a:r>
              <a:rPr lang="en-US" altLang="zh-TW" dirty="0" smtClean="0">
                <a:solidFill>
                  <a:schemeClr val="tx2">
                    <a:lumMod val="50000"/>
                  </a:schemeClr>
                </a:solidFill>
              </a:rPr>
              <a:t>)</a:t>
            </a:r>
            <a:endParaRPr lang="zh-TW" altLang="en-US" dirty="0">
              <a:solidFill>
                <a:schemeClr val="tx2">
                  <a:lumMod val="50000"/>
                </a:schemeClr>
              </a:solidFill>
            </a:endParaRPr>
          </a:p>
        </p:txBody>
      </p:sp>
      <p:sp>
        <p:nvSpPr>
          <p:cNvPr id="13" name="直線圖說文字 1 12"/>
          <p:cNvSpPr/>
          <p:nvPr/>
        </p:nvSpPr>
        <p:spPr>
          <a:xfrm>
            <a:off x="7596438" y="4293096"/>
            <a:ext cx="1080120" cy="576064"/>
          </a:xfrm>
          <a:prstGeom prst="borderCallout1">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成果</a:t>
            </a:r>
            <a:r>
              <a:rPr lang="en-US" altLang="zh-TW" dirty="0" smtClean="0">
                <a:solidFill>
                  <a:schemeClr val="tx2">
                    <a:lumMod val="50000"/>
                  </a:schemeClr>
                </a:solidFill>
              </a:rPr>
              <a:t>(</a:t>
            </a:r>
            <a:r>
              <a:rPr lang="zh-TW" altLang="en-US" dirty="0" smtClean="0">
                <a:solidFill>
                  <a:schemeClr val="tx2">
                    <a:lumMod val="50000"/>
                  </a:schemeClr>
                </a:solidFill>
              </a:rPr>
              <a:t>二</a:t>
            </a:r>
            <a:r>
              <a:rPr lang="en-US" altLang="zh-TW" dirty="0" smtClean="0">
                <a:solidFill>
                  <a:schemeClr val="tx2">
                    <a:lumMod val="50000"/>
                  </a:schemeClr>
                </a:solidFill>
              </a:rPr>
              <a:t>)</a:t>
            </a:r>
            <a:endParaRPr lang="zh-TW" altLang="en-US" dirty="0">
              <a:solidFill>
                <a:schemeClr val="tx2">
                  <a:lumMod val="50000"/>
                </a:schemeClr>
              </a:solidFill>
            </a:endParaRPr>
          </a:p>
        </p:txBody>
      </p:sp>
    </p:spTree>
    <p:extLst>
      <p:ext uri="{BB962C8B-B14F-4D97-AF65-F5344CB8AC3E}">
        <p14:creationId xmlns:p14="http://schemas.microsoft.com/office/powerpoint/2010/main" val="1922870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solidFill>
                  <a:schemeClr val="accent1">
                    <a:lumMod val="60000"/>
                    <a:lumOff val="40000"/>
                  </a:schemeClr>
                </a:solidFill>
              </a:rPr>
              <a:t>分享心得</a:t>
            </a:r>
          </a:p>
        </p:txBody>
      </p:sp>
      <p:sp>
        <p:nvSpPr>
          <p:cNvPr id="5" name="內容版面配置區 4"/>
          <p:cNvSpPr>
            <a:spLocks noGrp="1"/>
          </p:cNvSpPr>
          <p:nvPr>
            <p:ph sz="half" idx="1"/>
          </p:nvPr>
        </p:nvSpPr>
        <p:spPr/>
        <p:txBody>
          <a:bodyPr/>
          <a:lstStyle/>
          <a:p>
            <a:r>
              <a:rPr lang="zh-TW" altLang="en-US" sz="3200" dirty="0" smtClean="0"/>
              <a:t>由</a:t>
            </a:r>
            <a:r>
              <a:rPr lang="zh-TW" altLang="en-US" sz="3200" dirty="0">
                <a:solidFill>
                  <a:schemeClr val="accent1">
                    <a:lumMod val="40000"/>
                    <a:lumOff val="60000"/>
                  </a:schemeClr>
                </a:solidFill>
              </a:rPr>
              <a:t>自願的同學發表分享</a:t>
            </a:r>
            <a:r>
              <a:rPr lang="zh-TW" altLang="en-US" sz="3200" dirty="0" smtClean="0">
                <a:solidFill>
                  <a:schemeClr val="accent1">
                    <a:lumMod val="40000"/>
                    <a:lumOff val="60000"/>
                  </a:schemeClr>
                </a:solidFill>
              </a:rPr>
              <a:t>心得</a:t>
            </a:r>
            <a:r>
              <a:rPr lang="zh-TW" altLang="en-US" sz="3200" dirty="0" smtClean="0"/>
              <a:t>，講述影片中有效溝通和無效溝通的例子並說明根據。</a:t>
            </a:r>
            <a:endParaRPr lang="zh-TW" altLang="en-US" sz="3200" dirty="0"/>
          </a:p>
          <a:p>
            <a:r>
              <a:rPr lang="zh-TW" altLang="en-US" sz="3200" dirty="0" smtClean="0"/>
              <a:t>老師</a:t>
            </a:r>
            <a:r>
              <a:rPr lang="zh-TW" altLang="en-US" sz="3200" dirty="0"/>
              <a:t>進行</a:t>
            </a:r>
            <a:r>
              <a:rPr lang="zh-TW" altLang="en-US" sz="3200" dirty="0">
                <a:solidFill>
                  <a:schemeClr val="accent1">
                    <a:lumMod val="40000"/>
                    <a:lumOff val="60000"/>
                  </a:schemeClr>
                </a:solidFill>
              </a:rPr>
              <a:t>綜合歸納</a:t>
            </a:r>
            <a:r>
              <a:rPr lang="zh-TW" altLang="en-US" sz="3200" dirty="0"/>
              <a:t>。</a:t>
            </a:r>
          </a:p>
          <a:p>
            <a:pPr marL="0" indent="0">
              <a:buNone/>
            </a:pPr>
            <a:endParaRPr lang="zh-TW" altLang="en-US" dirty="0"/>
          </a:p>
        </p:txBody>
      </p:sp>
      <p:pic>
        <p:nvPicPr>
          <p:cNvPr id="7" name="內容版面配置區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1991900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fontScale="90000"/>
          </a:bodyPr>
          <a:lstStyle/>
          <a:p>
            <a:r>
              <a:rPr lang="zh-TW" altLang="en-US" dirty="0">
                <a:solidFill>
                  <a:schemeClr val="accent1">
                    <a:lumMod val="60000"/>
                    <a:lumOff val="40000"/>
                  </a:schemeClr>
                </a:solidFill>
              </a:rPr>
              <a:t>活動三：</a:t>
            </a:r>
            <a:br>
              <a:rPr lang="zh-TW" altLang="en-US" dirty="0">
                <a:solidFill>
                  <a:schemeClr val="accent1">
                    <a:lumMod val="60000"/>
                    <a:lumOff val="40000"/>
                  </a:schemeClr>
                </a:solidFill>
              </a:rPr>
            </a:br>
            <a:r>
              <a:rPr lang="zh-TW" altLang="en-US" dirty="0">
                <a:solidFill>
                  <a:schemeClr val="accent1">
                    <a:lumMod val="60000"/>
                    <a:lumOff val="40000"/>
                  </a:schemeClr>
                </a:solidFill>
              </a:rPr>
              <a:t>實踐有效溝通來肯定或鼓勵</a:t>
            </a:r>
            <a:r>
              <a:rPr lang="zh-TW" altLang="en-US" dirty="0" smtClean="0">
                <a:solidFill>
                  <a:schemeClr val="accent1">
                    <a:lumMod val="60000"/>
                    <a:lumOff val="40000"/>
                  </a:schemeClr>
                </a:solidFill>
              </a:rPr>
              <a:t>同學</a:t>
            </a:r>
            <a:endParaRPr lang="zh-TW" altLang="en-US" dirty="0">
              <a:solidFill>
                <a:schemeClr val="accent1">
                  <a:lumMod val="60000"/>
                  <a:lumOff val="40000"/>
                </a:schemeClr>
              </a:solidFill>
            </a:endParaRPr>
          </a:p>
        </p:txBody>
      </p:sp>
      <p:sp>
        <p:nvSpPr>
          <p:cNvPr id="7" name="文字版面配置區 6"/>
          <p:cNvSpPr>
            <a:spLocks noGrp="1"/>
          </p:cNvSpPr>
          <p:nvPr>
            <p:ph type="body" idx="1"/>
          </p:nvPr>
        </p:nvSpPr>
        <p:spPr/>
        <p:txBody>
          <a:bodyPr/>
          <a:lstStyle/>
          <a:p>
            <a:pPr algn="ctr"/>
            <a:r>
              <a:rPr lang="zh-TW" altLang="en-US" dirty="0" smtClean="0">
                <a:solidFill>
                  <a:schemeClr val="tx2">
                    <a:lumMod val="75000"/>
                  </a:schemeClr>
                </a:solidFill>
              </a:rPr>
              <a:t>第一步</a:t>
            </a:r>
            <a:endParaRPr lang="zh-TW" altLang="en-US" dirty="0">
              <a:solidFill>
                <a:schemeClr val="tx2">
                  <a:lumMod val="75000"/>
                </a:schemeClr>
              </a:solidFill>
            </a:endParaRPr>
          </a:p>
        </p:txBody>
      </p:sp>
      <p:sp>
        <p:nvSpPr>
          <p:cNvPr id="6" name="內容版面配置區 5"/>
          <p:cNvSpPr>
            <a:spLocks noGrp="1"/>
          </p:cNvSpPr>
          <p:nvPr>
            <p:ph sz="half" idx="2"/>
          </p:nvPr>
        </p:nvSpPr>
        <p:spPr/>
        <p:txBody>
          <a:bodyPr>
            <a:normAutofit/>
          </a:bodyPr>
          <a:lstStyle/>
          <a:p>
            <a:r>
              <a:rPr lang="zh-TW" altLang="en-US" sz="2800" dirty="0" smtClean="0"/>
              <a:t>學生</a:t>
            </a:r>
            <a:r>
              <a:rPr lang="zh-TW" altLang="en-US" sz="2800" dirty="0"/>
              <a:t>兩人一</a:t>
            </a:r>
            <a:r>
              <a:rPr lang="zh-TW" altLang="en-US" sz="2800" dirty="0" smtClean="0"/>
              <a:t>組</a:t>
            </a:r>
            <a:r>
              <a:rPr lang="zh-TW" altLang="en-US" sz="2800" dirty="0"/>
              <a:t>。</a:t>
            </a:r>
            <a:endParaRPr lang="en-US" altLang="zh-TW" sz="2800" dirty="0" smtClean="0"/>
          </a:p>
          <a:p>
            <a:r>
              <a:rPr lang="zh-TW" altLang="en-US" sz="2800" dirty="0" smtClean="0"/>
              <a:t>每</a:t>
            </a:r>
            <a:r>
              <a:rPr lang="zh-TW" altLang="en-US" sz="2800" dirty="0"/>
              <a:t>位同學拿到一張</a:t>
            </a:r>
            <a:r>
              <a:rPr lang="zh-TW" altLang="en-US" sz="2800" dirty="0">
                <a:solidFill>
                  <a:schemeClr val="accent1">
                    <a:lumMod val="40000"/>
                    <a:lumOff val="60000"/>
                  </a:schemeClr>
                </a:solidFill>
              </a:rPr>
              <a:t>小</a:t>
            </a:r>
            <a:r>
              <a:rPr lang="zh-TW" altLang="en-US" sz="2800" dirty="0" smtClean="0">
                <a:solidFill>
                  <a:schemeClr val="accent1">
                    <a:lumMod val="40000"/>
                    <a:lumOff val="60000"/>
                  </a:schemeClr>
                </a:solidFill>
              </a:rPr>
              <a:t>卡片</a:t>
            </a:r>
            <a:r>
              <a:rPr lang="zh-TW" altLang="en-US" sz="2800" dirty="0"/>
              <a:t>。</a:t>
            </a:r>
            <a:endParaRPr lang="en-US" altLang="zh-TW" sz="2800" dirty="0" smtClean="0"/>
          </a:p>
          <a:p>
            <a:r>
              <a:rPr lang="zh-TW" altLang="en-US" sz="2800" dirty="0" smtClean="0"/>
              <a:t>在</a:t>
            </a:r>
            <a:r>
              <a:rPr lang="zh-TW" altLang="en-US" sz="2800" dirty="0"/>
              <a:t>小卡片</a:t>
            </a:r>
            <a:r>
              <a:rPr lang="zh-TW" altLang="en-US" sz="2800" dirty="0">
                <a:solidFill>
                  <a:schemeClr val="accent1">
                    <a:lumMod val="40000"/>
                    <a:lumOff val="60000"/>
                  </a:schemeClr>
                </a:solidFill>
              </a:rPr>
              <a:t>正面</a:t>
            </a:r>
            <a:r>
              <a:rPr lang="zh-TW" altLang="en-US" sz="2800" dirty="0" smtClean="0">
                <a:solidFill>
                  <a:schemeClr val="accent1">
                    <a:lumMod val="40000"/>
                    <a:lumOff val="60000"/>
                  </a:schemeClr>
                </a:solidFill>
              </a:rPr>
              <a:t>寫出</a:t>
            </a:r>
            <a:r>
              <a:rPr lang="zh-TW" altLang="en-US" sz="2800" dirty="0">
                <a:solidFill>
                  <a:schemeClr val="accent1">
                    <a:lumMod val="40000"/>
                    <a:lumOff val="60000"/>
                  </a:schemeClr>
                </a:solidFill>
              </a:rPr>
              <a:t>對方具體的貼心行為或良好習慣並給予肯定</a:t>
            </a:r>
            <a:r>
              <a:rPr lang="zh-TW" altLang="en-US" sz="2800" dirty="0" smtClean="0"/>
              <a:t>。</a:t>
            </a:r>
            <a:endParaRPr lang="zh-TW" altLang="en-US" sz="2800" dirty="0"/>
          </a:p>
        </p:txBody>
      </p:sp>
      <p:sp>
        <p:nvSpPr>
          <p:cNvPr id="8" name="文字版面配置區 7"/>
          <p:cNvSpPr>
            <a:spLocks noGrp="1"/>
          </p:cNvSpPr>
          <p:nvPr>
            <p:ph type="body" sz="quarter" idx="3"/>
          </p:nvPr>
        </p:nvSpPr>
        <p:spPr/>
        <p:txBody>
          <a:bodyPr/>
          <a:lstStyle/>
          <a:p>
            <a:pPr algn="ctr"/>
            <a:r>
              <a:rPr lang="zh-TW" altLang="en-US" dirty="0" smtClean="0">
                <a:solidFill>
                  <a:schemeClr val="tx2">
                    <a:lumMod val="75000"/>
                  </a:schemeClr>
                </a:solidFill>
              </a:rPr>
              <a:t>卡片成果</a:t>
            </a:r>
            <a:r>
              <a:rPr lang="en-US" altLang="zh-TW" dirty="0" smtClean="0">
                <a:solidFill>
                  <a:schemeClr val="tx2">
                    <a:lumMod val="75000"/>
                  </a:schemeClr>
                </a:solidFill>
              </a:rPr>
              <a:t>(</a:t>
            </a:r>
            <a:r>
              <a:rPr lang="zh-TW" altLang="en-US" dirty="0" smtClean="0">
                <a:solidFill>
                  <a:schemeClr val="tx2">
                    <a:lumMod val="75000"/>
                  </a:schemeClr>
                </a:solidFill>
              </a:rPr>
              <a:t>一</a:t>
            </a:r>
            <a:r>
              <a:rPr lang="en-US" altLang="zh-TW" dirty="0" smtClean="0">
                <a:solidFill>
                  <a:schemeClr val="tx2">
                    <a:lumMod val="75000"/>
                  </a:schemeClr>
                </a:solidFill>
              </a:rPr>
              <a:t>)</a:t>
            </a:r>
            <a:endParaRPr lang="zh-TW" altLang="en-US" dirty="0">
              <a:solidFill>
                <a:schemeClr val="tx2">
                  <a:lumMod val="75000"/>
                </a:schemeClr>
              </a:solidFill>
            </a:endParaRPr>
          </a:p>
        </p:txBody>
      </p:sp>
      <p:pic>
        <p:nvPicPr>
          <p:cNvPr id="2" name="內容版面配置區 1"/>
          <p:cNvPicPr>
            <a:picLocks noGrp="1" noChangeAspect="1"/>
          </p:cNvPicPr>
          <p:nvPr>
            <p:ph sz="quarter" idx="4"/>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504" t="5415" b="3616"/>
          <a:stretch/>
        </p:blipFill>
        <p:spPr>
          <a:xfrm>
            <a:off x="4499992" y="2420888"/>
            <a:ext cx="4248472" cy="3100219"/>
          </a:xfrm>
        </p:spPr>
      </p:pic>
    </p:spTree>
    <p:extLst>
      <p:ext uri="{BB962C8B-B14F-4D97-AF65-F5344CB8AC3E}">
        <p14:creationId xmlns:p14="http://schemas.microsoft.com/office/powerpoint/2010/main" val="709483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solidFill>
                  <a:schemeClr val="accent1">
                    <a:lumMod val="60000"/>
                    <a:lumOff val="40000"/>
                  </a:schemeClr>
                </a:solidFill>
              </a:rPr>
              <a:t>卡片成果</a:t>
            </a:r>
            <a:endParaRPr lang="zh-TW" altLang="en-US" dirty="0">
              <a:solidFill>
                <a:schemeClr val="accent1">
                  <a:lumMod val="60000"/>
                  <a:lumOff val="40000"/>
                </a:schemeClr>
              </a:solidFill>
            </a:endParaRPr>
          </a:p>
        </p:txBody>
      </p:sp>
      <p:sp>
        <p:nvSpPr>
          <p:cNvPr id="3" name="文字版面配置區 2"/>
          <p:cNvSpPr>
            <a:spLocks noGrp="1"/>
          </p:cNvSpPr>
          <p:nvPr>
            <p:ph type="body" idx="1"/>
          </p:nvPr>
        </p:nvSpPr>
        <p:spPr/>
        <p:txBody>
          <a:bodyPr/>
          <a:lstStyle/>
          <a:p>
            <a:pPr algn="ctr"/>
            <a:r>
              <a:rPr lang="zh-TW" altLang="en-US" dirty="0">
                <a:solidFill>
                  <a:schemeClr val="tx2">
                    <a:lumMod val="75000"/>
                  </a:schemeClr>
                </a:solidFill>
              </a:rPr>
              <a:t>卡片成果</a:t>
            </a:r>
            <a:r>
              <a:rPr lang="en-US" altLang="zh-TW" dirty="0" smtClean="0">
                <a:solidFill>
                  <a:schemeClr val="tx2">
                    <a:lumMod val="75000"/>
                  </a:schemeClr>
                </a:solidFill>
              </a:rPr>
              <a:t>(</a:t>
            </a:r>
            <a:r>
              <a:rPr lang="zh-TW" altLang="en-US" dirty="0" smtClean="0">
                <a:solidFill>
                  <a:schemeClr val="tx2">
                    <a:lumMod val="75000"/>
                  </a:schemeClr>
                </a:solidFill>
              </a:rPr>
              <a:t>二</a:t>
            </a:r>
            <a:r>
              <a:rPr lang="en-US" altLang="zh-TW" dirty="0" smtClean="0">
                <a:solidFill>
                  <a:schemeClr val="tx2">
                    <a:lumMod val="75000"/>
                  </a:schemeClr>
                </a:solidFill>
              </a:rPr>
              <a:t>)</a:t>
            </a:r>
            <a:endParaRPr lang="zh-TW" altLang="en-US" dirty="0">
              <a:solidFill>
                <a:schemeClr val="tx2">
                  <a:lumMod val="75000"/>
                </a:schemeClr>
              </a:solidFill>
            </a:endParaRPr>
          </a:p>
        </p:txBody>
      </p:sp>
      <p:sp>
        <p:nvSpPr>
          <p:cNvPr id="5" name="文字版面配置區 4"/>
          <p:cNvSpPr>
            <a:spLocks noGrp="1"/>
          </p:cNvSpPr>
          <p:nvPr>
            <p:ph type="body" sz="quarter" idx="3"/>
          </p:nvPr>
        </p:nvSpPr>
        <p:spPr/>
        <p:txBody>
          <a:bodyPr/>
          <a:lstStyle/>
          <a:p>
            <a:pPr algn="ctr"/>
            <a:r>
              <a:rPr lang="zh-TW" altLang="en-US" dirty="0">
                <a:solidFill>
                  <a:schemeClr val="tx2">
                    <a:lumMod val="75000"/>
                  </a:schemeClr>
                </a:solidFill>
              </a:rPr>
              <a:t>卡片成果</a:t>
            </a:r>
            <a:r>
              <a:rPr lang="en-US" altLang="zh-TW" dirty="0" smtClean="0">
                <a:solidFill>
                  <a:schemeClr val="tx2">
                    <a:lumMod val="75000"/>
                  </a:schemeClr>
                </a:solidFill>
              </a:rPr>
              <a:t>(</a:t>
            </a:r>
            <a:r>
              <a:rPr lang="zh-TW" altLang="en-US" dirty="0" smtClean="0">
                <a:solidFill>
                  <a:schemeClr val="tx2">
                    <a:lumMod val="75000"/>
                  </a:schemeClr>
                </a:solidFill>
              </a:rPr>
              <a:t>三</a:t>
            </a:r>
            <a:r>
              <a:rPr lang="en-US" altLang="zh-TW" dirty="0" smtClean="0">
                <a:solidFill>
                  <a:schemeClr val="tx2">
                    <a:lumMod val="75000"/>
                  </a:schemeClr>
                </a:solidFill>
              </a:rPr>
              <a:t>)</a:t>
            </a:r>
            <a:endParaRPr lang="zh-TW" altLang="en-US" dirty="0">
              <a:solidFill>
                <a:schemeClr val="tx2">
                  <a:lumMod val="75000"/>
                </a:schemeClr>
              </a:solidFill>
            </a:endParaRPr>
          </a:p>
        </p:txBody>
      </p:sp>
      <p:pic>
        <p:nvPicPr>
          <p:cNvPr id="8" name="內容版面配置區 7"/>
          <p:cNvPicPr>
            <a:picLocks noGrp="1" noChangeAspect="1"/>
          </p:cNvPicPr>
          <p:nvPr>
            <p:ph sz="quarter" idx="4"/>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426" t="6345" r="231" b="6546"/>
          <a:stretch/>
        </p:blipFill>
        <p:spPr>
          <a:xfrm>
            <a:off x="4582827" y="2636912"/>
            <a:ext cx="4203434" cy="2880320"/>
          </a:xfrm>
        </p:spPr>
      </p:pic>
      <p:pic>
        <p:nvPicPr>
          <p:cNvPr id="10" name="內容版面配置區 9"/>
          <p:cNvPicPr>
            <a:picLocks noGrp="1" noChangeAspect="1"/>
          </p:cNvPicPr>
          <p:nvPr>
            <p:ph sz="half" idx="2"/>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852" t="5095" b="8070"/>
          <a:stretch/>
        </p:blipFill>
        <p:spPr>
          <a:xfrm>
            <a:off x="422008" y="2636912"/>
            <a:ext cx="4075380" cy="2880320"/>
          </a:xfrm>
        </p:spPr>
      </p:pic>
    </p:spTree>
    <p:extLst>
      <p:ext uri="{BB962C8B-B14F-4D97-AF65-F5344CB8AC3E}">
        <p14:creationId xmlns:p14="http://schemas.microsoft.com/office/powerpoint/2010/main" val="1739612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solidFill>
                  <a:schemeClr val="accent1">
                    <a:lumMod val="60000"/>
                    <a:lumOff val="40000"/>
                  </a:schemeClr>
                </a:solidFill>
              </a:rPr>
              <a:t>第二步：鼓勵同學、傳遞心意</a:t>
            </a:r>
            <a:endParaRPr lang="zh-TW" altLang="en-US" dirty="0">
              <a:solidFill>
                <a:schemeClr val="accent1">
                  <a:lumMod val="60000"/>
                  <a:lumOff val="40000"/>
                </a:schemeClr>
              </a:solidFill>
            </a:endParaRPr>
          </a:p>
        </p:txBody>
      </p:sp>
      <p:sp>
        <p:nvSpPr>
          <p:cNvPr id="4" name="文字版面配置區 3"/>
          <p:cNvSpPr>
            <a:spLocks noGrp="1"/>
          </p:cNvSpPr>
          <p:nvPr>
            <p:ph type="body" idx="1"/>
          </p:nvPr>
        </p:nvSpPr>
        <p:spPr/>
        <p:txBody>
          <a:bodyPr>
            <a:normAutofit/>
          </a:bodyPr>
          <a:lstStyle/>
          <a:p>
            <a:r>
              <a:rPr lang="zh-TW" altLang="en-US" dirty="0" smtClean="0"/>
              <a:t>良性建議</a:t>
            </a:r>
            <a:endParaRPr lang="zh-TW" altLang="en-US" dirty="0"/>
          </a:p>
        </p:txBody>
      </p:sp>
      <p:sp>
        <p:nvSpPr>
          <p:cNvPr id="5" name="內容版面配置區 4"/>
          <p:cNvSpPr>
            <a:spLocks noGrp="1"/>
          </p:cNvSpPr>
          <p:nvPr>
            <p:ph sz="half" idx="2"/>
          </p:nvPr>
        </p:nvSpPr>
        <p:spPr/>
        <p:txBody>
          <a:bodyPr/>
          <a:lstStyle/>
          <a:p>
            <a:r>
              <a:rPr lang="zh-TW" altLang="en-US" dirty="0" smtClean="0">
                <a:solidFill>
                  <a:schemeClr val="accent1">
                    <a:lumMod val="40000"/>
                    <a:lumOff val="60000"/>
                  </a:schemeClr>
                </a:solidFill>
              </a:rPr>
              <a:t>互相</a:t>
            </a:r>
            <a:r>
              <a:rPr lang="zh-TW" altLang="en-US" dirty="0">
                <a:solidFill>
                  <a:schemeClr val="accent1">
                    <a:lumMod val="40000"/>
                    <a:lumOff val="60000"/>
                  </a:schemeClr>
                </a:solidFill>
              </a:rPr>
              <a:t>傾訴最近困擾自己的事情或說明自己的不足之處</a:t>
            </a:r>
            <a:r>
              <a:rPr lang="zh-TW" altLang="en-US" dirty="0"/>
              <a:t>，並運用所學之有效溝通技巧將要回應給對方的</a:t>
            </a:r>
            <a:r>
              <a:rPr lang="zh-TW" altLang="en-US" dirty="0">
                <a:solidFill>
                  <a:schemeClr val="accent1">
                    <a:lumMod val="40000"/>
                    <a:lumOff val="60000"/>
                  </a:schemeClr>
                </a:solidFill>
              </a:rPr>
              <a:t>具體良性建議寫在卡片背面</a:t>
            </a:r>
            <a:r>
              <a:rPr lang="zh-TW" altLang="en-US" dirty="0" smtClean="0"/>
              <a:t>。</a:t>
            </a:r>
            <a:endParaRPr lang="en-US" altLang="zh-TW" dirty="0" smtClean="0"/>
          </a:p>
          <a:p>
            <a:pPr marL="0" indent="0">
              <a:buNone/>
            </a:pPr>
            <a:r>
              <a:rPr lang="zh-TW" altLang="en-US" dirty="0" smtClean="0"/>
              <a:t>傳遞心意</a:t>
            </a:r>
            <a:endParaRPr lang="zh-TW" altLang="en-US" dirty="0"/>
          </a:p>
          <a:p>
            <a:r>
              <a:rPr lang="zh-TW" altLang="en-US" dirty="0">
                <a:solidFill>
                  <a:schemeClr val="accent1">
                    <a:lumMod val="40000"/>
                    <a:lumOff val="60000"/>
                  </a:schemeClr>
                </a:solidFill>
              </a:rPr>
              <a:t>親手送卡片給對方</a:t>
            </a:r>
            <a:r>
              <a:rPr lang="zh-TW" altLang="en-US" dirty="0"/>
              <a:t>，並當面</a:t>
            </a:r>
            <a:r>
              <a:rPr lang="zh-TW" altLang="en-US" dirty="0">
                <a:solidFill>
                  <a:schemeClr val="accent1">
                    <a:lumMod val="40000"/>
                    <a:lumOff val="60000"/>
                  </a:schemeClr>
                </a:solidFill>
              </a:rPr>
              <a:t>說出卡片內容</a:t>
            </a:r>
            <a:r>
              <a:rPr lang="zh-TW" altLang="en-US" dirty="0" smtClean="0"/>
              <a:t>。</a:t>
            </a:r>
            <a:endParaRPr lang="zh-TW" altLang="en-US" dirty="0"/>
          </a:p>
        </p:txBody>
      </p:sp>
      <p:sp>
        <p:nvSpPr>
          <p:cNvPr id="6" name="文字版面配置區 5"/>
          <p:cNvSpPr>
            <a:spLocks noGrp="1"/>
          </p:cNvSpPr>
          <p:nvPr>
            <p:ph type="body" sz="quarter" idx="3"/>
          </p:nvPr>
        </p:nvSpPr>
        <p:spPr/>
        <p:txBody>
          <a:bodyPr/>
          <a:lstStyle/>
          <a:p>
            <a:pPr algn="ctr"/>
            <a:r>
              <a:rPr lang="zh-TW" altLang="en-US" dirty="0" smtClean="0">
                <a:solidFill>
                  <a:schemeClr val="tx2">
                    <a:lumMod val="90000"/>
                  </a:schemeClr>
                </a:solidFill>
              </a:rPr>
              <a:t>學生互贈卡片</a:t>
            </a:r>
            <a:endParaRPr lang="zh-TW" altLang="en-US" dirty="0">
              <a:solidFill>
                <a:schemeClr val="tx2">
                  <a:lumMod val="90000"/>
                </a:schemeClr>
              </a:solidFill>
            </a:endParaRPr>
          </a:p>
        </p:txBody>
      </p:sp>
      <p:pic>
        <p:nvPicPr>
          <p:cNvPr id="8" name="內容版面配置區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359739" y="2420889"/>
            <a:ext cx="4327062" cy="3245296"/>
          </a:xfrm>
        </p:spPr>
      </p:pic>
    </p:spTree>
    <p:extLst>
      <p:ext uri="{BB962C8B-B14F-4D97-AF65-F5344CB8AC3E}">
        <p14:creationId xmlns:p14="http://schemas.microsoft.com/office/powerpoint/2010/main" val="4041913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solidFill>
                  <a:schemeClr val="accent1">
                    <a:lumMod val="60000"/>
                    <a:lumOff val="40000"/>
                  </a:schemeClr>
                </a:solidFill>
              </a:rPr>
              <a:t>回饋與反</a:t>
            </a:r>
            <a:r>
              <a:rPr lang="zh-TW" altLang="en-US" dirty="0" smtClean="0">
                <a:solidFill>
                  <a:schemeClr val="accent1">
                    <a:lumMod val="60000"/>
                    <a:lumOff val="40000"/>
                  </a:schemeClr>
                </a:solidFill>
              </a:rPr>
              <a:t>思：</a:t>
            </a:r>
            <a:r>
              <a:rPr lang="zh-TW" altLang="en-US" sz="3100" dirty="0" smtClean="0">
                <a:solidFill>
                  <a:schemeClr val="accent1">
                    <a:lumMod val="60000"/>
                    <a:lumOff val="40000"/>
                  </a:schemeClr>
                </a:solidFill>
              </a:rPr>
              <a:t>請</a:t>
            </a:r>
            <a:r>
              <a:rPr lang="zh-TW" altLang="en-US" sz="3100" dirty="0">
                <a:solidFill>
                  <a:schemeClr val="accent1">
                    <a:lumMod val="60000"/>
                    <a:lumOff val="40000"/>
                  </a:schemeClr>
                </a:solidFill>
              </a:rPr>
              <a:t>學生在學習單第三部分寫下本堂課的心得與收穫</a:t>
            </a:r>
            <a:r>
              <a:rPr lang="zh-TW" altLang="en-US" sz="3100" dirty="0" smtClean="0">
                <a:solidFill>
                  <a:schemeClr val="accent1">
                    <a:lumMod val="60000"/>
                    <a:lumOff val="40000"/>
                  </a:schemeClr>
                </a:solidFill>
              </a:rPr>
              <a:t>。</a:t>
            </a:r>
            <a:endParaRPr lang="zh-TW" altLang="en-US" sz="3100" dirty="0">
              <a:solidFill>
                <a:schemeClr val="accent1">
                  <a:lumMod val="60000"/>
                  <a:lumOff val="40000"/>
                </a:schemeClr>
              </a:solidFill>
            </a:endParaRPr>
          </a:p>
        </p:txBody>
      </p:sp>
      <p:pic>
        <p:nvPicPr>
          <p:cNvPr id="3" name="內容版面配置區 2"/>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502" t="53993" r="1037" b="28454"/>
          <a:stretch/>
        </p:blipFill>
        <p:spPr>
          <a:xfrm>
            <a:off x="611559" y="1412776"/>
            <a:ext cx="7992888" cy="1113923"/>
          </a:xfrm>
        </p:spPr>
      </p:pic>
      <p:pic>
        <p:nvPicPr>
          <p:cNvPr id="4" name="圖片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8900" t="54062" r="2483" b="29177"/>
          <a:stretch/>
        </p:blipFill>
        <p:spPr>
          <a:xfrm>
            <a:off x="611559" y="2636912"/>
            <a:ext cx="7992889" cy="1133843"/>
          </a:xfrm>
          <a:prstGeom prst="rect">
            <a:avLst/>
          </a:prstGeom>
        </p:spPr>
      </p:pic>
      <p:pic>
        <p:nvPicPr>
          <p:cNvPr id="5" name="圖片 4"/>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5230" t="50000" b="33503"/>
          <a:stretch/>
        </p:blipFill>
        <p:spPr>
          <a:xfrm>
            <a:off x="611559" y="3915338"/>
            <a:ext cx="7992889" cy="1043548"/>
          </a:xfrm>
          <a:prstGeom prst="rect">
            <a:avLst/>
          </a:prstGeom>
        </p:spPr>
      </p:pic>
      <p:pic>
        <p:nvPicPr>
          <p:cNvPr id="6" name="圖片 5"/>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4361" t="45630" b="33195"/>
          <a:stretch/>
        </p:blipFill>
        <p:spPr>
          <a:xfrm>
            <a:off x="611559" y="5085184"/>
            <a:ext cx="7992889" cy="1327242"/>
          </a:xfrm>
          <a:prstGeom prst="rect">
            <a:avLst/>
          </a:prstGeom>
        </p:spPr>
      </p:pic>
    </p:spTree>
    <p:extLst>
      <p:ext uri="{BB962C8B-B14F-4D97-AF65-F5344CB8AC3E}">
        <p14:creationId xmlns:p14="http://schemas.microsoft.com/office/powerpoint/2010/main" val="1761694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solidFill>
                  <a:schemeClr val="accent1">
                    <a:lumMod val="60000"/>
                    <a:lumOff val="40000"/>
                  </a:schemeClr>
                </a:solidFill>
              </a:rPr>
              <a:t>回饋與反思：</a:t>
            </a:r>
            <a:r>
              <a:rPr lang="zh-TW" altLang="en-US" sz="3100" dirty="0">
                <a:solidFill>
                  <a:schemeClr val="accent1">
                    <a:lumMod val="60000"/>
                    <a:lumOff val="40000"/>
                  </a:schemeClr>
                </a:solidFill>
              </a:rPr>
              <a:t>請學生在學習單第三部分寫下本堂課的心得與收穫。</a:t>
            </a:r>
            <a:endParaRPr lang="zh-TW" altLang="en-US" sz="3100" dirty="0"/>
          </a:p>
        </p:txBody>
      </p:sp>
      <p:pic>
        <p:nvPicPr>
          <p:cNvPr id="7" name="內容版面配置區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614" t="47313" r="2686" b="35576"/>
          <a:stretch/>
        </p:blipFill>
        <p:spPr>
          <a:xfrm>
            <a:off x="611560" y="1628800"/>
            <a:ext cx="7920880" cy="1152128"/>
          </a:xfrm>
        </p:spPr>
      </p:pic>
      <p:pic>
        <p:nvPicPr>
          <p:cNvPr id="8" name="圖片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537" t="50000" r="2454" b="30672"/>
          <a:stretch/>
        </p:blipFill>
        <p:spPr>
          <a:xfrm>
            <a:off x="611560" y="2996952"/>
            <a:ext cx="7920880" cy="1296144"/>
          </a:xfrm>
          <a:prstGeom prst="rect">
            <a:avLst/>
          </a:prstGeom>
        </p:spPr>
      </p:pic>
      <p:pic>
        <p:nvPicPr>
          <p:cNvPr id="9" name="圖片 8"/>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227" t="45371" b="33316"/>
          <a:stretch/>
        </p:blipFill>
        <p:spPr>
          <a:xfrm>
            <a:off x="624947" y="4509120"/>
            <a:ext cx="7927872" cy="1368152"/>
          </a:xfrm>
          <a:prstGeom prst="rect">
            <a:avLst/>
          </a:prstGeom>
        </p:spPr>
      </p:pic>
    </p:spTree>
    <p:extLst>
      <p:ext uri="{BB962C8B-B14F-4D97-AF65-F5344CB8AC3E}">
        <p14:creationId xmlns:p14="http://schemas.microsoft.com/office/powerpoint/2010/main" val="2468155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solidFill>
                  <a:schemeClr val="accent1">
                    <a:lumMod val="60000"/>
                    <a:lumOff val="40000"/>
                  </a:schemeClr>
                </a:solidFill>
              </a:rPr>
              <a:t>感謝各位的聆聽</a:t>
            </a:r>
            <a:r>
              <a:rPr lang="en-US" altLang="zh-TW" dirty="0" smtClean="0">
                <a:solidFill>
                  <a:schemeClr val="accent1">
                    <a:lumMod val="60000"/>
                    <a:lumOff val="40000"/>
                  </a:schemeClr>
                </a:solidFill>
              </a:rPr>
              <a:t>!</a:t>
            </a:r>
            <a:endParaRPr lang="zh-TW" altLang="en-US" dirty="0">
              <a:solidFill>
                <a:schemeClr val="accent1">
                  <a:lumMod val="60000"/>
                  <a:lumOff val="40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0886" y="1340768"/>
            <a:ext cx="4839843" cy="478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609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solidFill>
                  <a:schemeClr val="accent1">
                    <a:lumMod val="60000"/>
                    <a:lumOff val="40000"/>
                  </a:schemeClr>
                </a:solidFill>
              </a:rPr>
              <a:t>暖身活動</a:t>
            </a:r>
            <a:endParaRPr lang="zh-TW" altLang="en-US" dirty="0">
              <a:solidFill>
                <a:schemeClr val="accent1">
                  <a:lumMod val="60000"/>
                  <a:lumOff val="40000"/>
                </a:schemeClr>
              </a:solidFill>
            </a:endParaRPr>
          </a:p>
        </p:txBody>
      </p:sp>
      <p:sp>
        <p:nvSpPr>
          <p:cNvPr id="3" name="文字版面配置區 2"/>
          <p:cNvSpPr>
            <a:spLocks noGrp="1"/>
          </p:cNvSpPr>
          <p:nvPr>
            <p:ph type="body" idx="1"/>
          </p:nvPr>
        </p:nvSpPr>
        <p:spPr>
          <a:xfrm>
            <a:off x="467544" y="1196752"/>
            <a:ext cx="3528392" cy="639762"/>
          </a:xfrm>
        </p:spPr>
        <p:txBody>
          <a:bodyPr/>
          <a:lstStyle/>
          <a:p>
            <a:r>
              <a:rPr lang="en-US" altLang="zh-TW" dirty="0" smtClean="0"/>
              <a:t>(</a:t>
            </a:r>
            <a:r>
              <a:rPr lang="zh-TW" altLang="en-US" dirty="0" smtClean="0"/>
              <a:t>一</a:t>
            </a:r>
            <a:r>
              <a:rPr lang="en-US" altLang="zh-TW" dirty="0" smtClean="0"/>
              <a:t>)</a:t>
            </a:r>
            <a:r>
              <a:rPr lang="zh-TW" altLang="en-US" dirty="0" smtClean="0"/>
              <a:t>分組名單寫在黑板上</a:t>
            </a:r>
            <a:endParaRPr lang="zh-TW" altLang="en-US" dirty="0"/>
          </a:p>
        </p:txBody>
      </p:sp>
      <p:pic>
        <p:nvPicPr>
          <p:cNvPr id="7" name="內容版面配置區 6" descr="2014-05-19-14-24-58_photo.jpg"/>
          <p:cNvPicPr>
            <a:picLocks noGrp="1" noChangeAspect="1"/>
          </p:cNvPicPr>
          <p:nvPr>
            <p:ph sz="half" idx="2"/>
          </p:nvPr>
        </p:nvPicPr>
        <p:blipFill>
          <a:blip r:embed="rId2" cstate="print"/>
          <a:srcRect t="17691" b="13589"/>
          <a:stretch>
            <a:fillRect/>
          </a:stretch>
        </p:blipFill>
        <p:spPr>
          <a:xfrm>
            <a:off x="323528" y="1988840"/>
            <a:ext cx="3772210" cy="3456384"/>
          </a:xfrm>
        </p:spPr>
      </p:pic>
      <p:sp>
        <p:nvSpPr>
          <p:cNvPr id="5" name="文字版面配置區 4"/>
          <p:cNvSpPr>
            <a:spLocks noGrp="1"/>
          </p:cNvSpPr>
          <p:nvPr>
            <p:ph type="body" sz="quarter" idx="3"/>
          </p:nvPr>
        </p:nvSpPr>
        <p:spPr>
          <a:xfrm>
            <a:off x="5004048" y="1196752"/>
            <a:ext cx="3168352" cy="639762"/>
          </a:xfrm>
        </p:spPr>
        <p:txBody>
          <a:bodyPr/>
          <a:lstStyle/>
          <a:p>
            <a:r>
              <a:rPr lang="en-US" altLang="zh-TW" dirty="0" smtClean="0"/>
              <a:t>(</a:t>
            </a:r>
            <a:r>
              <a:rPr lang="zh-TW" altLang="en-US" dirty="0" smtClean="0"/>
              <a:t>二</a:t>
            </a:r>
            <a:r>
              <a:rPr lang="en-US" altLang="zh-TW" dirty="0" smtClean="0"/>
              <a:t>)</a:t>
            </a:r>
            <a:r>
              <a:rPr lang="zh-TW" altLang="en-US" dirty="0" smtClean="0"/>
              <a:t>小組成員併桌就座</a:t>
            </a:r>
            <a:endParaRPr lang="zh-TW" altLang="en-US" dirty="0"/>
          </a:p>
        </p:txBody>
      </p:sp>
      <p:pic>
        <p:nvPicPr>
          <p:cNvPr id="10" name="內容版面配置區 9" descr="2014-05-19-14-25-52_photo.jpg"/>
          <p:cNvPicPr>
            <a:picLocks noGrp="1" noChangeAspect="1"/>
          </p:cNvPicPr>
          <p:nvPr>
            <p:ph sz="quarter" idx="4"/>
          </p:nvPr>
        </p:nvPicPr>
        <p:blipFill>
          <a:blip r:embed="rId3" cstate="print"/>
          <a:stretch>
            <a:fillRect/>
          </a:stretch>
        </p:blipFill>
        <p:spPr>
          <a:xfrm>
            <a:off x="4283968" y="1988840"/>
            <a:ext cx="4608511" cy="345638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normAutofit/>
          </a:bodyPr>
          <a:lstStyle/>
          <a:p>
            <a:r>
              <a:rPr lang="zh-TW" altLang="zh-TW" dirty="0" smtClean="0">
                <a:solidFill>
                  <a:schemeClr val="accent1">
                    <a:lumMod val="60000"/>
                    <a:lumOff val="40000"/>
                  </a:schemeClr>
                </a:solidFill>
              </a:rPr>
              <a:t>活動一：</a:t>
            </a:r>
            <a:r>
              <a:rPr lang="en-US" altLang="zh-TW" dirty="0" smtClean="0">
                <a:solidFill>
                  <a:schemeClr val="accent1">
                    <a:lumMod val="60000"/>
                    <a:lumOff val="40000"/>
                  </a:schemeClr>
                </a:solidFill>
              </a:rPr>
              <a:t>1. </a:t>
            </a:r>
            <a:r>
              <a:rPr lang="zh-TW" altLang="zh-TW" dirty="0" smtClean="0">
                <a:solidFill>
                  <a:schemeClr val="accent1">
                    <a:lumMod val="60000"/>
                    <a:lumOff val="40000"/>
                  </a:schemeClr>
                </a:solidFill>
              </a:rPr>
              <a:t>回想與討論</a:t>
            </a:r>
            <a:endParaRPr lang="zh-TW" altLang="en-US" dirty="0">
              <a:solidFill>
                <a:schemeClr val="accent1">
                  <a:lumMod val="60000"/>
                  <a:lumOff val="40000"/>
                </a:schemeClr>
              </a:solidFill>
            </a:endParaRPr>
          </a:p>
        </p:txBody>
      </p:sp>
      <p:sp>
        <p:nvSpPr>
          <p:cNvPr id="11" name="內容版面配置區 10"/>
          <p:cNvSpPr>
            <a:spLocks noGrp="1"/>
          </p:cNvSpPr>
          <p:nvPr>
            <p:ph idx="1"/>
          </p:nvPr>
        </p:nvSpPr>
        <p:spPr/>
        <p:txBody>
          <a:bodyPr/>
          <a:lstStyle/>
          <a:p>
            <a:r>
              <a:rPr lang="zh-TW" altLang="zh-TW" dirty="0" smtClean="0"/>
              <a:t>每個小組成員都會拿到</a:t>
            </a:r>
            <a:r>
              <a:rPr lang="zh-TW" altLang="zh-TW" dirty="0" smtClean="0">
                <a:solidFill>
                  <a:schemeClr val="accent1">
                    <a:lumMod val="40000"/>
                    <a:lumOff val="60000"/>
                  </a:schemeClr>
                </a:solidFill>
              </a:rPr>
              <a:t>學習單</a:t>
            </a:r>
            <a:r>
              <a:rPr lang="zh-TW" altLang="zh-TW" dirty="0" smtClean="0"/>
              <a:t>，</a:t>
            </a:r>
            <a:r>
              <a:rPr lang="zh-TW" altLang="zh-TW" dirty="0" smtClean="0">
                <a:solidFill>
                  <a:schemeClr val="accent1">
                    <a:lumMod val="40000"/>
                    <a:lumOff val="60000"/>
                  </a:schemeClr>
                </a:solidFill>
              </a:rPr>
              <a:t>第一部分的任務</a:t>
            </a:r>
            <a:r>
              <a:rPr lang="zh-TW" altLang="zh-TW" dirty="0" smtClean="0"/>
              <a:t>是</a:t>
            </a:r>
            <a:r>
              <a:rPr lang="zh-TW" altLang="zh-TW" u="sng" dirty="0" smtClean="0"/>
              <a:t>先獨自思考並回想近來組內成員有哪些貼心舉止或令人印象深刻的良好習慣或行為</a:t>
            </a:r>
            <a:r>
              <a:rPr lang="zh-TW" altLang="zh-TW" dirty="0" smtClean="0"/>
              <a:t>，在學習單上書寫。</a:t>
            </a:r>
            <a:endParaRPr lang="en-US" altLang="zh-TW" dirty="0" smtClean="0"/>
          </a:p>
          <a:p>
            <a:pPr>
              <a:buNone/>
            </a:pPr>
            <a:endParaRPr lang="en-US" altLang="zh-TW" dirty="0" smtClean="0"/>
          </a:p>
          <a:p>
            <a:r>
              <a:rPr lang="zh-TW" altLang="en-US" sz="4400" dirty="0" smtClean="0">
                <a:hlinkClick r:id="rId2" action="ppaction://hlinkfile"/>
              </a:rPr>
              <a:t>空白學習單展示</a:t>
            </a:r>
            <a:endParaRPr lang="zh-TW" altLang="zh-TW" sz="4400" dirty="0" smtClean="0"/>
          </a:p>
          <a:p>
            <a:endParaRPr lang="zh-TW"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solidFill>
                  <a:schemeClr val="accent1">
                    <a:lumMod val="40000"/>
                    <a:lumOff val="60000"/>
                  </a:schemeClr>
                </a:solidFill>
              </a:rPr>
              <a:t>寫學習單第一部份</a:t>
            </a:r>
            <a:endParaRPr lang="zh-TW" altLang="en-US" dirty="0">
              <a:solidFill>
                <a:schemeClr val="accent1">
                  <a:lumMod val="40000"/>
                  <a:lumOff val="60000"/>
                </a:schemeClr>
              </a:solidFill>
            </a:endParaRPr>
          </a:p>
        </p:txBody>
      </p:sp>
      <p:sp>
        <p:nvSpPr>
          <p:cNvPr id="5" name="文字版面配置區 4"/>
          <p:cNvSpPr>
            <a:spLocks noGrp="1"/>
          </p:cNvSpPr>
          <p:nvPr>
            <p:ph type="body" idx="1"/>
          </p:nvPr>
        </p:nvSpPr>
        <p:spPr>
          <a:xfrm>
            <a:off x="755576" y="1628800"/>
            <a:ext cx="4040188" cy="639762"/>
          </a:xfrm>
        </p:spPr>
        <p:txBody>
          <a:bodyPr/>
          <a:lstStyle/>
          <a:p>
            <a:pPr algn="ctr"/>
            <a:r>
              <a:rPr lang="zh-TW" altLang="en-US" dirty="0" smtClean="0">
                <a:sym typeface="Wingdings"/>
              </a:rPr>
              <a:t></a:t>
            </a:r>
            <a:r>
              <a:rPr lang="zh-TW" altLang="en-US" dirty="0" smtClean="0"/>
              <a:t>學生埋首苦思</a:t>
            </a:r>
            <a:endParaRPr lang="zh-TW" altLang="en-US" dirty="0"/>
          </a:p>
        </p:txBody>
      </p:sp>
      <p:sp>
        <p:nvSpPr>
          <p:cNvPr id="7" name="文字版面配置區 6"/>
          <p:cNvSpPr>
            <a:spLocks noGrp="1"/>
          </p:cNvSpPr>
          <p:nvPr>
            <p:ph type="body" sz="quarter" idx="3"/>
          </p:nvPr>
        </p:nvSpPr>
        <p:spPr>
          <a:xfrm>
            <a:off x="6228184" y="1556792"/>
            <a:ext cx="1584176" cy="639762"/>
          </a:xfrm>
        </p:spPr>
        <p:txBody>
          <a:bodyPr>
            <a:normAutofit fontScale="92500"/>
          </a:bodyPr>
          <a:lstStyle/>
          <a:p>
            <a:r>
              <a:rPr lang="zh-TW" altLang="en-US" dirty="0" smtClean="0">
                <a:sym typeface="Wingdings"/>
              </a:rPr>
              <a:t></a:t>
            </a:r>
            <a:r>
              <a:rPr lang="zh-TW" altLang="en-US" dirty="0" smtClean="0"/>
              <a:t>認真作答</a:t>
            </a:r>
            <a:endParaRPr lang="zh-TW" altLang="en-US" dirty="0"/>
          </a:p>
        </p:txBody>
      </p:sp>
      <p:pic>
        <p:nvPicPr>
          <p:cNvPr id="17" name="內容版面配置區 16" descr="2014-05-19-14-31-43_photo.jpg"/>
          <p:cNvPicPr>
            <a:picLocks noGrp="1" noChangeAspect="1"/>
          </p:cNvPicPr>
          <p:nvPr>
            <p:ph sz="half" idx="2"/>
          </p:nvPr>
        </p:nvPicPr>
        <p:blipFill>
          <a:blip r:embed="rId2" cstate="print"/>
          <a:stretch>
            <a:fillRect/>
          </a:stretch>
        </p:blipFill>
        <p:spPr>
          <a:xfrm>
            <a:off x="323528" y="2420888"/>
            <a:ext cx="4704523" cy="3528392"/>
          </a:xfrm>
        </p:spPr>
      </p:pic>
      <p:pic>
        <p:nvPicPr>
          <p:cNvPr id="15" name="內容版面配置區 8" descr="2014-05-19-14-30-37_photo.jpg"/>
          <p:cNvPicPr>
            <a:picLocks noGrp="1" noChangeAspect="1"/>
          </p:cNvPicPr>
          <p:nvPr>
            <p:ph sz="quarter" idx="4"/>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Lst>
          </a:blip>
          <a:srcRect t="22034"/>
          <a:stretch>
            <a:fillRect/>
          </a:stretch>
        </p:blipFill>
        <p:spPr>
          <a:xfrm>
            <a:off x="5148064" y="2204864"/>
            <a:ext cx="3767014" cy="391598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accent1">
                    <a:lumMod val="60000"/>
                    <a:lumOff val="40000"/>
                  </a:schemeClr>
                </a:solidFill>
              </a:rPr>
              <a:t>學習單第一部分成果</a:t>
            </a:r>
            <a:endParaRPr lang="zh-TW" altLang="en-US" dirty="0">
              <a:solidFill>
                <a:schemeClr val="accent1">
                  <a:lumMod val="60000"/>
                  <a:lumOff val="40000"/>
                </a:schemeClr>
              </a:solidFill>
            </a:endParaRPr>
          </a:p>
        </p:txBody>
      </p:sp>
      <p:sp>
        <p:nvSpPr>
          <p:cNvPr id="3" name="文字版面配置區 2"/>
          <p:cNvSpPr>
            <a:spLocks noGrp="1"/>
          </p:cNvSpPr>
          <p:nvPr>
            <p:ph type="body" idx="1"/>
          </p:nvPr>
        </p:nvSpPr>
        <p:spPr/>
        <p:txBody>
          <a:bodyPr/>
          <a:lstStyle/>
          <a:p>
            <a:r>
              <a:rPr lang="zh-TW" altLang="en-US" dirty="0" smtClean="0"/>
              <a:t>成果</a:t>
            </a:r>
            <a:r>
              <a:rPr lang="en-US" altLang="zh-TW" dirty="0" smtClean="0"/>
              <a:t>(</a:t>
            </a:r>
            <a:r>
              <a:rPr lang="zh-TW" altLang="en-US" dirty="0" smtClean="0"/>
              <a:t>一</a:t>
            </a:r>
            <a:r>
              <a:rPr lang="en-US" altLang="zh-TW" dirty="0" smtClean="0"/>
              <a:t>)</a:t>
            </a:r>
            <a:r>
              <a:rPr lang="zh-TW" altLang="en-US" dirty="0" smtClean="0"/>
              <a:t>：懂得分享的同學</a:t>
            </a:r>
            <a:endParaRPr lang="zh-TW" altLang="en-US" dirty="0"/>
          </a:p>
        </p:txBody>
      </p:sp>
      <p:pic>
        <p:nvPicPr>
          <p:cNvPr id="7" name="內容版面配置區 6"/>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57200" y="2635448"/>
            <a:ext cx="4040188" cy="3030141"/>
          </a:xfrm>
        </p:spPr>
      </p:pic>
      <p:sp>
        <p:nvSpPr>
          <p:cNvPr id="5" name="文字版面配置區 4"/>
          <p:cNvSpPr>
            <a:spLocks noGrp="1"/>
          </p:cNvSpPr>
          <p:nvPr>
            <p:ph type="body" sz="quarter" idx="3"/>
          </p:nvPr>
        </p:nvSpPr>
        <p:spPr/>
        <p:txBody>
          <a:bodyPr>
            <a:normAutofit/>
          </a:bodyPr>
          <a:lstStyle/>
          <a:p>
            <a:r>
              <a:rPr lang="zh-TW" altLang="en-US" dirty="0" smtClean="0"/>
              <a:t>成果</a:t>
            </a:r>
            <a:r>
              <a:rPr lang="en-US" altLang="zh-TW" dirty="0" smtClean="0"/>
              <a:t>(</a:t>
            </a:r>
            <a:r>
              <a:rPr lang="zh-TW" altLang="en-US" dirty="0" smtClean="0"/>
              <a:t>二</a:t>
            </a:r>
            <a:r>
              <a:rPr lang="en-US" altLang="zh-TW" dirty="0" smtClean="0"/>
              <a:t>)</a:t>
            </a:r>
            <a:r>
              <a:rPr lang="zh-TW" altLang="en-US" dirty="0" smtClean="0"/>
              <a:t>：懂得分擔的同學</a:t>
            </a:r>
            <a:endParaRPr lang="zh-TW" altLang="en-US" dirty="0"/>
          </a:p>
        </p:txBody>
      </p:sp>
      <p:pic>
        <p:nvPicPr>
          <p:cNvPr id="8" name="內容版面配置區 7"/>
          <p:cNvPicPr>
            <a:picLocks noGrp="1" noChangeAspect="1"/>
          </p:cNvPicPr>
          <p:nvPr>
            <p:ph sz="quarter" idx="4"/>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2844743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accent1">
                    <a:lumMod val="60000"/>
                    <a:lumOff val="40000"/>
                  </a:schemeClr>
                </a:solidFill>
              </a:rPr>
              <a:t>學習單第一部分成果</a:t>
            </a:r>
            <a:endParaRPr lang="zh-TW" altLang="en-US" dirty="0"/>
          </a:p>
        </p:txBody>
      </p:sp>
      <p:sp>
        <p:nvSpPr>
          <p:cNvPr id="3" name="文字版面配置區 2"/>
          <p:cNvSpPr>
            <a:spLocks noGrp="1"/>
          </p:cNvSpPr>
          <p:nvPr>
            <p:ph type="body" idx="1"/>
          </p:nvPr>
        </p:nvSpPr>
        <p:spPr/>
        <p:txBody>
          <a:bodyPr>
            <a:normAutofit/>
          </a:bodyPr>
          <a:lstStyle/>
          <a:p>
            <a:r>
              <a:rPr lang="zh-TW" altLang="en-US" dirty="0"/>
              <a:t>成果</a:t>
            </a:r>
            <a:r>
              <a:rPr lang="en-US" altLang="zh-TW" dirty="0" smtClean="0"/>
              <a:t>(</a:t>
            </a:r>
            <a:r>
              <a:rPr lang="zh-TW" altLang="en-US" dirty="0" smtClean="0"/>
              <a:t>三</a:t>
            </a:r>
            <a:r>
              <a:rPr lang="en-US" altLang="zh-TW" dirty="0" smtClean="0"/>
              <a:t>)</a:t>
            </a:r>
            <a:r>
              <a:rPr lang="zh-TW" altLang="en-US" dirty="0" smtClean="0"/>
              <a:t>：貼心提醒的同學</a:t>
            </a:r>
            <a:endParaRPr lang="zh-TW" altLang="en-US" dirty="0"/>
          </a:p>
        </p:txBody>
      </p:sp>
      <p:pic>
        <p:nvPicPr>
          <p:cNvPr id="7" name="內容版面配置區 6"/>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57200" y="2635448"/>
            <a:ext cx="4040188" cy="3030141"/>
          </a:xfrm>
        </p:spPr>
      </p:pic>
      <p:sp>
        <p:nvSpPr>
          <p:cNvPr id="5" name="文字版面配置區 4"/>
          <p:cNvSpPr>
            <a:spLocks noGrp="1"/>
          </p:cNvSpPr>
          <p:nvPr>
            <p:ph type="body" sz="quarter" idx="3"/>
          </p:nvPr>
        </p:nvSpPr>
        <p:spPr/>
        <p:txBody>
          <a:bodyPr>
            <a:normAutofit/>
          </a:bodyPr>
          <a:lstStyle/>
          <a:p>
            <a:r>
              <a:rPr lang="zh-TW" altLang="en-US" dirty="0"/>
              <a:t>成果</a:t>
            </a:r>
            <a:r>
              <a:rPr lang="en-US" altLang="zh-TW" dirty="0" smtClean="0"/>
              <a:t>(</a:t>
            </a:r>
            <a:r>
              <a:rPr lang="zh-TW" altLang="en-US" dirty="0" smtClean="0"/>
              <a:t>四</a:t>
            </a:r>
            <a:r>
              <a:rPr lang="en-US" altLang="zh-TW" dirty="0" smtClean="0"/>
              <a:t>)</a:t>
            </a:r>
            <a:r>
              <a:rPr lang="zh-TW" altLang="en-US" dirty="0"/>
              <a:t>：</a:t>
            </a:r>
            <a:r>
              <a:rPr lang="zh-TW" altLang="en-US" dirty="0" smtClean="0"/>
              <a:t>懂得聆聽的同學</a:t>
            </a:r>
            <a:endParaRPr lang="zh-TW" altLang="en-US" dirty="0"/>
          </a:p>
        </p:txBody>
      </p:sp>
      <p:pic>
        <p:nvPicPr>
          <p:cNvPr id="8" name="內容版面配置區 7"/>
          <p:cNvPicPr>
            <a:picLocks noGrp="1" noChangeAspect="1"/>
          </p:cNvPicPr>
          <p:nvPr>
            <p:ph sz="quarter" idx="4"/>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1017330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solidFill>
                  <a:schemeClr val="accent1">
                    <a:lumMod val="60000"/>
                    <a:lumOff val="40000"/>
                  </a:schemeClr>
                </a:solidFill>
                <a:sym typeface="Wingdings"/>
              </a:rPr>
              <a:t></a:t>
            </a:r>
            <a:r>
              <a:rPr lang="zh-TW" altLang="en-US" dirty="0" smtClean="0">
                <a:solidFill>
                  <a:schemeClr val="accent1">
                    <a:lumMod val="60000"/>
                    <a:lumOff val="40000"/>
                  </a:schemeClr>
                </a:solidFill>
              </a:rPr>
              <a:t>戲劇演出之準備</a:t>
            </a:r>
            <a:r>
              <a:rPr lang="zh-TW" altLang="en-US" dirty="0" smtClean="0">
                <a:solidFill>
                  <a:schemeClr val="accent1">
                    <a:lumMod val="60000"/>
                    <a:lumOff val="40000"/>
                  </a:schemeClr>
                </a:solidFill>
                <a:sym typeface="Wingdings"/>
              </a:rPr>
              <a:t></a:t>
            </a:r>
            <a:endParaRPr lang="zh-TW" altLang="en-US" dirty="0">
              <a:solidFill>
                <a:schemeClr val="accent1">
                  <a:lumMod val="60000"/>
                  <a:lumOff val="40000"/>
                </a:schemeClr>
              </a:solidFill>
            </a:endParaRPr>
          </a:p>
        </p:txBody>
      </p:sp>
      <p:pic>
        <p:nvPicPr>
          <p:cNvPr id="7" name="內容版面配置區 6" descr="2014-05-19-14-36-17_photo.jpg"/>
          <p:cNvPicPr>
            <a:picLocks noGrp="1" noChangeAspect="1"/>
          </p:cNvPicPr>
          <p:nvPr>
            <p:ph idx="1"/>
          </p:nvPr>
        </p:nvPicPr>
        <p:blipFill>
          <a:blip r:embed="rId2" cstate="print"/>
          <a:srcRect l="11410" t="29220" r="25384"/>
          <a:stretch>
            <a:fillRect/>
          </a:stretch>
        </p:blipFill>
        <p:spPr>
          <a:xfrm>
            <a:off x="467544" y="836712"/>
            <a:ext cx="5229975" cy="4392488"/>
          </a:xfrm>
        </p:spPr>
      </p:pic>
      <p:sp>
        <p:nvSpPr>
          <p:cNvPr id="6" name="文字版面配置區 5"/>
          <p:cNvSpPr>
            <a:spLocks noGrp="1"/>
          </p:cNvSpPr>
          <p:nvPr>
            <p:ph type="body" sz="half" idx="2"/>
          </p:nvPr>
        </p:nvSpPr>
        <p:spPr/>
        <p:txBody>
          <a:bodyPr>
            <a:noAutofit/>
          </a:bodyPr>
          <a:lstStyle/>
          <a:p>
            <a:r>
              <a:rPr lang="zh-TW" altLang="zh-TW" sz="3200" dirty="0" smtClean="0"/>
              <a:t>小組成員分享彼此心得，並討論要將哪一項貼心舉止或良好行為具象化，也就是</a:t>
            </a:r>
            <a:r>
              <a:rPr lang="zh-TW" altLang="zh-TW" sz="3200" dirty="0" smtClean="0">
                <a:solidFill>
                  <a:schemeClr val="accent1">
                    <a:lumMod val="40000"/>
                    <a:lumOff val="60000"/>
                  </a:schemeClr>
                </a:solidFill>
              </a:rPr>
              <a:t>用</a:t>
            </a:r>
            <a:r>
              <a:rPr lang="en-US" altLang="zh-TW" sz="3200" dirty="0" smtClean="0">
                <a:solidFill>
                  <a:schemeClr val="accent1">
                    <a:lumMod val="40000"/>
                    <a:lumOff val="60000"/>
                  </a:schemeClr>
                </a:solidFill>
              </a:rPr>
              <a:t>30</a:t>
            </a:r>
            <a:r>
              <a:rPr lang="zh-TW" altLang="zh-TW" sz="3200" dirty="0" smtClean="0">
                <a:solidFill>
                  <a:schemeClr val="accent1">
                    <a:lumMod val="40000"/>
                    <a:lumOff val="60000"/>
                  </a:schemeClr>
                </a:solidFill>
              </a:rPr>
              <a:t>秒鐘以戲劇方式演出來</a:t>
            </a:r>
            <a:r>
              <a:rPr lang="zh-TW" altLang="zh-TW" sz="3200" dirty="0" smtClean="0"/>
              <a:t>。</a:t>
            </a:r>
            <a:endParaRPr lang="zh-TW" altLang="en-US" sz="3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zh-TW" dirty="0" smtClean="0">
                <a:solidFill>
                  <a:schemeClr val="accent1">
                    <a:lumMod val="60000"/>
                    <a:lumOff val="40000"/>
                  </a:schemeClr>
                </a:solidFill>
              </a:rPr>
              <a:t>迷你劇場：</a:t>
            </a:r>
            <a:br>
              <a:rPr lang="zh-TW" altLang="zh-TW" dirty="0" smtClean="0">
                <a:solidFill>
                  <a:schemeClr val="accent1">
                    <a:lumMod val="60000"/>
                    <a:lumOff val="40000"/>
                  </a:schemeClr>
                </a:solidFill>
              </a:rPr>
            </a:br>
            <a:r>
              <a:rPr lang="zh-TW" altLang="zh-TW" dirty="0" smtClean="0">
                <a:solidFill>
                  <a:schemeClr val="accent1">
                    <a:lumMod val="60000"/>
                    <a:lumOff val="40000"/>
                  </a:schemeClr>
                </a:solidFill>
              </a:rPr>
              <a:t>看看是誰做的『好事』？</a:t>
            </a:r>
            <a:endParaRPr lang="zh-TW" altLang="en-US" dirty="0">
              <a:solidFill>
                <a:schemeClr val="accent1">
                  <a:lumMod val="60000"/>
                  <a:lumOff val="40000"/>
                </a:schemeClr>
              </a:solidFill>
            </a:endParaRPr>
          </a:p>
        </p:txBody>
      </p:sp>
      <p:sp>
        <p:nvSpPr>
          <p:cNvPr id="3" name="內容版面配置區 2"/>
          <p:cNvSpPr>
            <a:spLocks noGrp="1"/>
          </p:cNvSpPr>
          <p:nvPr>
            <p:ph sz="half" idx="1"/>
          </p:nvPr>
        </p:nvSpPr>
        <p:spPr/>
        <p:txBody>
          <a:bodyPr>
            <a:normAutofit/>
          </a:bodyPr>
          <a:lstStyle/>
          <a:p>
            <a:r>
              <a:rPr lang="zh-TW" altLang="zh-TW" sz="3600" dirty="0" smtClean="0"/>
              <a:t>每小組以</a:t>
            </a:r>
            <a:r>
              <a:rPr lang="zh-TW" altLang="zh-TW" sz="3600" dirty="0" smtClean="0">
                <a:solidFill>
                  <a:schemeClr val="accent1">
                    <a:lumMod val="40000"/>
                    <a:lumOff val="60000"/>
                  </a:schemeClr>
                </a:solidFill>
              </a:rPr>
              <a:t>不具名</a:t>
            </a:r>
            <a:r>
              <a:rPr lang="zh-TW" altLang="zh-TW" sz="3600" dirty="0" smtClean="0"/>
              <a:t>方式演出小短劇，結束後</a:t>
            </a:r>
            <a:r>
              <a:rPr lang="zh-TW" altLang="zh-TW" sz="3600" dirty="0" smtClean="0">
                <a:solidFill>
                  <a:schemeClr val="accent1">
                    <a:lumMod val="40000"/>
                    <a:lumOff val="60000"/>
                  </a:schemeClr>
                </a:solidFill>
              </a:rPr>
              <a:t>讓全班同學猜測是誰的貼心舉止或良好行為，並說明根據，</a:t>
            </a:r>
            <a:r>
              <a:rPr lang="zh-TW" altLang="zh-TW" sz="3600" dirty="0" smtClean="0"/>
              <a:t>最先猜出的組別</a:t>
            </a:r>
            <a:r>
              <a:rPr lang="zh-TW" altLang="zh-TW" sz="3600" dirty="0" smtClean="0">
                <a:solidFill>
                  <a:schemeClr val="accent1">
                    <a:lumMod val="40000"/>
                    <a:lumOff val="60000"/>
                  </a:schemeClr>
                </a:solidFill>
              </a:rPr>
              <a:t>得一分。</a:t>
            </a:r>
            <a:endParaRPr lang="zh-TW" altLang="en-US" sz="3600" dirty="0">
              <a:solidFill>
                <a:schemeClr val="accent1">
                  <a:lumMod val="40000"/>
                  <a:lumOff val="60000"/>
                </a:schemeClr>
              </a:solidFill>
            </a:endParaRPr>
          </a:p>
        </p:txBody>
      </p:sp>
      <p:pic>
        <p:nvPicPr>
          <p:cNvPr id="5" name="內容版面配置區 4" descr="2014-05-19-14-44-15_photo.jpg"/>
          <p:cNvPicPr>
            <a:picLocks noGrp="1" noChangeAspect="1"/>
          </p:cNvPicPr>
          <p:nvPr>
            <p:ph sz="half" idx="2"/>
          </p:nvPr>
        </p:nvPicPr>
        <p:blipFill>
          <a:blip r:embed="rId2" cstate="print"/>
          <a:srcRect l="14160"/>
          <a:stretch>
            <a:fillRect/>
          </a:stretch>
        </p:blipFill>
        <p:spPr>
          <a:xfrm>
            <a:off x="4427984" y="1844824"/>
            <a:ext cx="4450433" cy="3888432"/>
          </a:xfrm>
        </p:spPr>
      </p:pic>
      <p:sp>
        <p:nvSpPr>
          <p:cNvPr id="6" name="圓角矩形圖說文字 5"/>
          <p:cNvSpPr/>
          <p:nvPr/>
        </p:nvSpPr>
        <p:spPr>
          <a:xfrm>
            <a:off x="6588224" y="1268760"/>
            <a:ext cx="2016224" cy="1152128"/>
          </a:xfrm>
          <a:prstGeom prst="wedgeRoundRectCallout">
            <a:avLst>
              <a:gd name="adj1" fmla="val -11852"/>
              <a:gd name="adj2" fmla="val 81359"/>
              <a:gd name="adj3" fmla="val 16667"/>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dirty="0" smtClean="0">
                <a:solidFill>
                  <a:schemeClr val="accent4"/>
                </a:solidFill>
              </a:rPr>
              <a:t>總是願意</a:t>
            </a:r>
            <a:endParaRPr lang="en-US" altLang="zh-TW" sz="2000" dirty="0" smtClean="0">
              <a:solidFill>
                <a:schemeClr val="accent4"/>
              </a:solidFill>
            </a:endParaRPr>
          </a:p>
          <a:p>
            <a:r>
              <a:rPr lang="zh-TW" altLang="en-US" sz="2000" dirty="0" smtClean="0">
                <a:solidFill>
                  <a:schemeClr val="accent4"/>
                </a:solidFill>
              </a:rPr>
              <a:t>借我衛生紙，你真是好人</a:t>
            </a:r>
            <a:r>
              <a:rPr lang="en-US" altLang="zh-TW" sz="2000" dirty="0" smtClean="0">
                <a:solidFill>
                  <a:schemeClr val="accent4"/>
                </a:solidFill>
              </a:rPr>
              <a:t>!!</a:t>
            </a:r>
            <a:endParaRPr lang="zh-TW" altLang="en-US" sz="2000" dirty="0">
              <a:solidFill>
                <a:schemeClr val="accent4"/>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鳳舞九天">
  <a:themeElements>
    <a:clrScheme name="公正">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鳳舞九天">
      <a:majorFont>
        <a:latin typeface="Footlight MT Light"/>
        <a:ea typeface=""/>
        <a:cs typeface=""/>
        <a:font script="Jpan" typeface="ＭＳ Ｐゴシック"/>
        <a:font script="Hang" typeface="맑은 고딕"/>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oudy Old Style"/>
        <a:ea typeface=""/>
        <a:cs typeface=""/>
        <a:font script="Jpan" typeface="ＭＳ Ｐ明朝"/>
        <a:font script="Hang" typeface="HY견명조"/>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鳳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tint val="100000"/>
            <a:shade val="100000"/>
            <a:hueMod val="100000"/>
            <a:satMod val="100000"/>
          </a:schemeClr>
        </a:solidFill>
        <a:gradFill rotWithShape="1">
          <a:gsLst>
            <a:gs pos="0">
              <a:schemeClr val="phClr">
                <a:tint val="80000"/>
                <a:satMod val="400000"/>
              </a:schemeClr>
            </a:gs>
            <a:gs pos="25000">
              <a:schemeClr val="phClr">
                <a:tint val="83000"/>
                <a:satMod val="300000"/>
              </a:schemeClr>
            </a:gs>
            <a:gs pos="100000">
              <a:schemeClr val="phClr">
                <a:shade val="15000"/>
                <a:satMod val="300000"/>
              </a:schemeClr>
            </a:gs>
          </a:gsLst>
          <a:path path="circle">
            <a:fillToRect l="10000" t="180000" r="10000" b="50000"/>
          </a:path>
        </a:gradFill>
        <a:blipFill>
          <a:blip xmlns:r="http://schemas.openxmlformats.org/officeDocument/2006/relationships" r:embed="rId1">
            <a:duotone>
              <a:schemeClr val="phClr">
                <a:tint val="100000"/>
                <a:shade val="70000"/>
                <a:hueMod val="100000"/>
                <a:satMod val="100000"/>
              </a:schemeClr>
              <a:schemeClr val="phClr">
                <a:tint val="90000"/>
                <a:shade val="100000"/>
                <a:hueMod val="100000"/>
                <a:satMod val="100000"/>
              </a:schemeClr>
            </a:duotone>
          </a:blip>
          <a:tile tx="0" ty="0" sx="50000" sy="5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Phoenix</Template>
  <TotalTime>270</TotalTime>
  <Words>1064</Words>
  <Application>Microsoft Office PowerPoint</Application>
  <PresentationFormat>如螢幕大小 (4:3)</PresentationFormat>
  <Paragraphs>91</Paragraphs>
  <Slides>27</Slides>
  <Notes>0</Notes>
  <HiddenSlides>0</HiddenSlides>
  <MMClips>0</MMClips>
  <ScaleCrop>false</ScaleCrop>
  <HeadingPairs>
    <vt:vector size="4" baseType="variant">
      <vt:variant>
        <vt:lpstr>佈景主題</vt:lpstr>
      </vt:variant>
      <vt:variant>
        <vt:i4>1</vt:i4>
      </vt:variant>
      <vt:variant>
        <vt:lpstr>投影片標題</vt:lpstr>
      </vt:variant>
      <vt:variant>
        <vt:i4>27</vt:i4>
      </vt:variant>
    </vt:vector>
  </HeadingPairs>
  <TitlesOfParts>
    <vt:vector size="28" baseType="lpstr">
      <vt:lpstr>鳳舞九天</vt:lpstr>
      <vt:lpstr>了解彼此、有效溝通</vt:lpstr>
      <vt:lpstr>設計理念</vt:lpstr>
      <vt:lpstr>暖身活動</vt:lpstr>
      <vt:lpstr>活動一：1. 回想與討論</vt:lpstr>
      <vt:lpstr>寫學習單第一部份</vt:lpstr>
      <vt:lpstr>學習單第一部分成果</vt:lpstr>
      <vt:lpstr>學習單第一部分成果</vt:lpstr>
      <vt:lpstr>戲劇演出之準備</vt:lpstr>
      <vt:lpstr>迷你劇場： 看看是誰做的『好事』？</vt:lpstr>
      <vt:lpstr>貼心舉止再現</vt:lpstr>
      <vt:lpstr>貼心舉止再現</vt:lpstr>
      <vt:lpstr>猜猜是誰這麼貼心?</vt:lpstr>
      <vt:lpstr>統計分數與頒獎</vt:lpstr>
      <vt:lpstr>活動二： 1. 了解『有效溝通』</vt:lpstr>
      <vt:lpstr>老師講解『有效溝通』之技巧</vt:lpstr>
      <vt:lpstr>觀看影片： 找出『有效溝通』的實際作為</vt:lpstr>
      <vt:lpstr>電影簡介：《拼出新世界》 (Akeelah and the Bee)</vt:lpstr>
      <vt:lpstr>選擇此部電影的原因</vt:lpstr>
      <vt:lpstr>學生觀看影片</vt:lpstr>
      <vt:lpstr>學習單第二部分成果</vt:lpstr>
      <vt:lpstr>分享心得</vt:lpstr>
      <vt:lpstr>活動三： 實踐有效溝通來肯定或鼓勵同學</vt:lpstr>
      <vt:lpstr>卡片成果</vt:lpstr>
      <vt:lpstr>第二步：鼓勵同學、傳遞心意</vt:lpstr>
      <vt:lpstr>回饋與反思：請學生在學習單第三部分寫下本堂課的心得與收穫。</vt:lpstr>
      <vt:lpstr>回饋與反思：請學生在學習單第三部分寫下本堂課的心得與收穫。</vt:lpstr>
      <vt:lpstr>感謝各位的聆聽!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了解彼此、有效溝通</dc:title>
  <dc:creator>sundy</dc:creator>
  <cp:lastModifiedBy>PC3</cp:lastModifiedBy>
  <cp:revision>66</cp:revision>
  <dcterms:created xsi:type="dcterms:W3CDTF">2014-05-25T05:12:56Z</dcterms:created>
  <dcterms:modified xsi:type="dcterms:W3CDTF">2016-05-21T01:19:31Z</dcterms:modified>
</cp:coreProperties>
</file>