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256" r:id="rId3"/>
    <p:sldId id="288" r:id="rId4"/>
    <p:sldId id="299" r:id="rId5"/>
    <p:sldId id="309" r:id="rId6"/>
    <p:sldId id="310" r:id="rId7"/>
    <p:sldId id="289" r:id="rId8"/>
    <p:sldId id="298" r:id="rId9"/>
    <p:sldId id="290" r:id="rId10"/>
    <p:sldId id="291" r:id="rId11"/>
    <p:sldId id="292" r:id="rId12"/>
    <p:sldId id="293" r:id="rId13"/>
    <p:sldId id="295" r:id="rId14"/>
    <p:sldId id="296" r:id="rId15"/>
    <p:sldId id="311" r:id="rId16"/>
    <p:sldId id="300" r:id="rId17"/>
    <p:sldId id="301" r:id="rId18"/>
    <p:sldId id="303" r:id="rId19"/>
    <p:sldId id="302" r:id="rId20"/>
    <p:sldId id="306" r:id="rId21"/>
    <p:sldId id="304" r:id="rId22"/>
    <p:sldId id="305" r:id="rId23"/>
    <p:sldId id="308" r:id="rId24"/>
    <p:sldId id="307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65A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175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0EA5F0D-C1DC-412F-A146-DDB3A74B588F}" type="datetimeFigureOut">
              <a:rPr lang="en-US" altLang="zh-TW"/>
              <a:t>11/13/2015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BAE14B8-3CC9-472D-9BC5-A84D80684DE2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A8CDE508-72C8-4AB5-AA9C-1584D31690E0}" type="datetimeFigureOut">
              <a:t>2015/11/13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FB667E1-E601-4AAF-B95C-B25720D70A60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zh-TW" sz="66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grpSp>
        <p:nvGrpSpPr>
          <p:cNvPr id="4" name="群組中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手繪多邊形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群組中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手繪多邊形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群組中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手繪多邊形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手繪多邊形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手繪多邊形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手繪多邊形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手繪多邊形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手繪多邊形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手繪多邊形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手繪多邊形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手繪多邊形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手繪多邊形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群組中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手繪多邊形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手繪多邊形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手繪多邊形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手繪多邊形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手繪多邊形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手繪多邊形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手繪多邊形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手繪多邊形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手繪多邊形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群組中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手繪多邊形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手繪多邊形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手繪多邊形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手繪多邊形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手繪多邊形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群組中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群組中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手繪多邊形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手繪多邊形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手繪多邊形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手繪多邊形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群組中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群組中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手繪多邊形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手繪多邊形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群組中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群組中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手繪多邊形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手繪多邊形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手繪多邊形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手繪多邊形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手繪多邊形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手繪多邊形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手繪多邊形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手繪多邊形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手繪多邊形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群組中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2015/11/13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2015/11/13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2015/11/13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zh-TW" sz="52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2015/11/13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2015/11/13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2015/11/13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894" name="手繪多邊形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5" name="手繪多邊形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6" name="手繪多邊形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897" name="群組中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898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9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0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1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2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3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4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5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6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7" name="手繪多邊形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8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9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0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1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2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3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4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5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6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7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8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9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0" name="手繪多邊形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1" name="手繪多邊形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2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3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4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5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6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7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8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9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0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1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2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3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4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5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6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7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8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9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0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1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2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3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4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5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6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7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8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9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0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1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2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3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4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5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6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7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8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9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0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1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2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3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4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5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6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7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8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9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0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1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2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3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4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5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6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7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8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9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0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81" name="群組中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82" name="手繪多邊形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3" name="手繪多邊形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4" name="手繪多邊形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5" name="手繪多邊形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6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7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8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9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0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1" name="手繪多邊形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2" name="手繪多邊形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3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4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5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6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7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8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9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0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1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2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3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4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5" name="手繪多邊形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6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7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8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9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0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1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2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3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4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5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6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7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8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9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0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1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2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3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4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5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6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7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8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9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0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1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2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3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4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5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6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7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8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9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0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1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2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3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4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5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6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7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8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9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0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1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2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3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4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5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6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7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8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9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0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1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2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3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4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5" name="群組中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066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7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8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9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0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1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2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3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4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5" name="手繪多邊形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6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7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8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9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0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1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2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3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4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5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6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7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8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9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0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1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2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3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4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5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6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7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8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9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0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1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2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3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4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5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6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7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8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9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0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1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2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3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4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5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6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7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8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9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0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1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2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3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4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5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6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7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8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9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0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1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2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3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4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5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6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7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8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9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0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1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2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3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4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5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6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7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48" name="群組中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1149" name="手繪多邊形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0" name="手繪多邊形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1" name="手繪多邊形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2" name="手繪多邊形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3" name="手繪多邊形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4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5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6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7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8" name="手繪多邊形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9" name="手繪多邊形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0" name="手繪多邊形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1" name="手繪多邊形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2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3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4" name="手繪多邊形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5" name="手繪多邊形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6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7" name="手繪多邊形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8" name="手繪多邊形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9" name="手繪多邊形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0" name="手繪多邊形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1" name="手繪多邊形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2" name="手繪多邊形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3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4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5" name="手繪多邊形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6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77" name="群組中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1178" name="手繪多邊形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9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0" name="手繪多邊形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1" name="手繪多邊形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2" name="手繪多邊形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3" name="手繪多邊形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4" name="手繪多邊形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5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6" name="手繪多邊形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7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8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9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0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1" name="手繪多邊形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2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3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4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5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6" name="手繪多邊形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7" name="手繪多邊形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98" name="手繪多邊形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199" name="群組中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1200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1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2" name="手繪多邊形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3" name="手繪多邊形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4" name="手繪多邊形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5" name="手繪多邊形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6" name="手繪多邊形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7" name="手繪多邊形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8" name="手繪多邊形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9" name="手繪多邊形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0" name="手繪多邊形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1" name="手繪多邊形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2" name="手繪多邊形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3" name="手繪多邊形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4" name="手繪多邊形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5" name="手繪多邊形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6" name="手繪多邊形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7" name="手繪多邊形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8" name="手繪多邊形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9" name="手繪多邊形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0" name="手繪多邊形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1" name="手繪多邊形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2" name="手繪多邊形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3" name="手繪多邊形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4" name="手繪多邊形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5" name="手繪多邊形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6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7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8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9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0" name="手繪多邊形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1" name="手繪多邊形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2" name="手繪多邊形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3" name="手繪多邊形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4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5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236" name="群組中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1237" name="群組中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1263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4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5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6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7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8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9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0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1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2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3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4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5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6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7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8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9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0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1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2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3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4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5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6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7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8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9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0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1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2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3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4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5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6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7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8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9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0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1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2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3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4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5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6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7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8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9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8" name="群組中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1254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5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6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7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8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9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0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1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2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9" name="群組中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1247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8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9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0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1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2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3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40" name="群組中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1241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2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3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4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5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6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1310" name="群組中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1311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2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3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4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5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6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7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8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19" name="群組中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132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28" name="群組中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1329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0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1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2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3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4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5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6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37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/>
          <a:p>
            <a:fld id="{9E583DDF-CA54-461A-A486-592D2374C532}" type="datetimeFigureOut">
              <a:rPr lang="en-US"/>
              <a:t>11/13/2015</a:t>
            </a:fld>
            <a:endParaRPr/>
          </a:p>
        </p:txBody>
      </p:sp>
      <p:sp>
        <p:nvSpPr>
          <p:cNvPr id="133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/>
          <a:p>
            <a:endParaRPr/>
          </a:p>
        </p:txBody>
      </p:sp>
      <p:sp>
        <p:nvSpPr>
          <p:cNvPr id="133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2015/11/13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2015/11/13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2015/11/13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134" name="手繪多邊形 50"/>
          <p:cNvSpPr>
            <a:spLocks/>
          </p:cNvSpPr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手繪多邊形 51"/>
          <p:cNvSpPr>
            <a:spLocks/>
          </p:cNvSpPr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" name="手繪多邊形 51"/>
          <p:cNvSpPr>
            <a:spLocks/>
          </p:cNvSpPr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7" name="群組中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38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9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0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2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3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4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5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6" name="群組中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147" name="手繪多邊形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手繪多邊形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手繪多邊形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手繪多邊形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3" name="群組中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154" name="手繪多邊形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手繪多邊形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手繪多邊形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手繪多邊形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手繪多邊形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手繪多邊形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手繪多邊形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1" name="群組中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162" name="手繪多邊形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3" name="手繪多邊形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4" name="手繪多邊形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5" name="手繪多邊形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6" name="手繪多邊形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7" name="手繪多邊形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8" name="手繪多邊形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9" name="手繪多邊形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0" name="群組中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171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2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3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4" name="手繪多邊形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5" name="手繪多邊形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6" name="手繪多邊形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7" name="手繪多邊形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8" name="手繪多邊形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9" name="群組中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18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8" name="群組中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189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0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4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5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6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7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E583DDF-CA54-461A-A486-592D2374C532}" type="datetimeFigureOut">
              <a:rPr lang="en-US" smtClean="0"/>
              <a:pPr/>
              <a:t>11/13/2015</a:t>
            </a:fld>
            <a:endParaRPr lang="en-US" dirty="0"/>
          </a:p>
        </p:txBody>
      </p:sp>
      <p:sp>
        <p:nvSpPr>
          <p:cNvPr id="19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19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wbk.org/MyLemmaShow.aspx?zh=zh-tw&amp;lid=112959" TargetMode="External"/><Relationship Id="rId2" Type="http://schemas.openxmlformats.org/officeDocument/2006/relationships/hyperlink" Target="&#31532;&#19968;&#27425;&#19990;&#30028;&#22823;&#25136;.pptx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86584" y="169176"/>
            <a:ext cx="9360418" cy="1431960"/>
          </a:xfrm>
        </p:spPr>
        <p:txBody>
          <a:bodyPr>
            <a:normAutofit/>
          </a:bodyPr>
          <a:lstStyle/>
          <a:p>
            <a:r>
              <a:rPr lang="zh-TW" altLang="en-US" sz="4800" b="1" i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第一次世界大戰</a:t>
            </a:r>
            <a:r>
              <a:rPr lang="en-US" altLang="zh-TW" sz="4800" b="1" i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TW" sz="4800" b="1" i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sz="4800" b="1" i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1914.7.</a:t>
            </a:r>
            <a:r>
              <a:rPr lang="zh-TW" altLang="en-US" sz="4800" b="1" i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800" b="1" i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28</a:t>
            </a:r>
            <a:r>
              <a:rPr lang="zh-TW" altLang="en-US" sz="4800" b="1" i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800" b="1" i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~1918.11.11</a:t>
            </a:r>
            <a:endParaRPr lang="zh-TW" sz="4800" b="1" i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2248238" y="2146450"/>
            <a:ext cx="6514303" cy="2915041"/>
          </a:xfrm>
        </p:spPr>
        <p:txBody>
          <a:bodyPr>
            <a:noAutofit/>
          </a:bodyPr>
          <a:lstStyle/>
          <a:p>
            <a:r>
              <a:rPr lang="zh-TW" altLang="en-US" sz="4400" dirty="0" smtClean="0"/>
              <a:t>   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en-US" altLang="zh-TW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18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林苡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辰</a:t>
            </a:r>
            <a:endParaRPr lang="en-US" altLang="zh-TW" sz="4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</a:t>
            </a:r>
            <a:r>
              <a:rPr lang="en-US" altLang="zh-TW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27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張瑋庭</a:t>
            </a:r>
            <a:endParaRPr lang="en-US" altLang="zh-TW" sz="4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</a:t>
            </a:r>
            <a:r>
              <a:rPr lang="en-US" altLang="zh-TW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29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許佩姍</a:t>
            </a:r>
            <a:endParaRPr lang="en-US" altLang="zh-TW" sz="4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</a:t>
            </a:r>
            <a:r>
              <a:rPr lang="en-US" altLang="zh-TW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34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彭姿榕</a:t>
            </a:r>
            <a:endParaRPr lang="zh-TW" altLang="zh-TW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</a:t>
            </a:r>
            <a:r>
              <a:rPr lang="en-US" altLang="zh-TW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35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曾宇禎</a:t>
            </a:r>
            <a:endParaRPr lang="en-US" altLang="zh-TW" sz="4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</a:t>
            </a:r>
            <a:endParaRPr lang="zh-TW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13229" y="2103535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組員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715" y="2831828"/>
            <a:ext cx="2774569" cy="21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1045029" y="1312334"/>
            <a:ext cx="10019211" cy="5545665"/>
          </a:xfrm>
        </p:spPr>
        <p:txBody>
          <a:bodyPr>
            <a:normAutofit/>
          </a:bodyPr>
          <a:lstStyle/>
          <a:p>
            <a:r>
              <a:rPr lang="en-US" altLang="zh-TW" sz="4300" b="1" dirty="0"/>
              <a:t>1.</a:t>
            </a:r>
            <a:r>
              <a:rPr lang="zh-TW" altLang="en-US" sz="4300" b="1" dirty="0"/>
              <a:t>初期：雙方都難以有效突破對方防線</a:t>
            </a:r>
            <a:br>
              <a:rPr lang="zh-TW" altLang="en-US" sz="4300" b="1" dirty="0"/>
            </a:br>
            <a:r>
              <a:rPr lang="en-US" altLang="zh-TW" sz="4300" b="1" dirty="0" smtClean="0">
                <a:solidFill>
                  <a:srgbClr val="FF0000"/>
                </a:solidFill>
              </a:rPr>
              <a:t>a</a:t>
            </a:r>
            <a:r>
              <a:rPr lang="en-US" altLang="zh-TW" sz="4300" b="1" dirty="0" smtClean="0"/>
              <a:t>.</a:t>
            </a:r>
            <a:r>
              <a:rPr lang="zh-TW" altLang="en-US" sz="4300" b="1" dirty="0"/>
              <a:t>總體作戰－工業化和科技實力</a:t>
            </a:r>
            <a:br>
              <a:rPr lang="zh-TW" altLang="en-US" sz="4300" b="1" dirty="0"/>
            </a:br>
            <a:r>
              <a:rPr lang="en-US" altLang="zh-TW" sz="4300" b="1" dirty="0" smtClean="0">
                <a:solidFill>
                  <a:srgbClr val="FF0000"/>
                </a:solidFill>
              </a:rPr>
              <a:t>b</a:t>
            </a:r>
            <a:r>
              <a:rPr lang="en-US" altLang="zh-TW" sz="4300" b="1" dirty="0" smtClean="0"/>
              <a:t>.</a:t>
            </a:r>
            <a:r>
              <a:rPr lang="zh-TW" altLang="en-US" sz="4300" b="1" dirty="0"/>
              <a:t>戰鬥方式－</a:t>
            </a:r>
            <a:r>
              <a:rPr lang="zh-TW" altLang="en-US" sz="4300" b="1" dirty="0">
                <a:solidFill>
                  <a:srgbClr val="FF0000"/>
                </a:solidFill>
              </a:rPr>
              <a:t>壕溝</a:t>
            </a:r>
            <a:r>
              <a:rPr lang="zh-TW" altLang="en-US" sz="4300" b="1" dirty="0"/>
              <a:t>、</a:t>
            </a:r>
            <a:r>
              <a:rPr lang="zh-TW" altLang="en-US" sz="4300" b="1" dirty="0">
                <a:solidFill>
                  <a:srgbClr val="FF0000"/>
                </a:solidFill>
              </a:rPr>
              <a:t>鐵絲網</a:t>
            </a:r>
            <a:r>
              <a:rPr lang="zh-TW" altLang="en-US" sz="4300" b="1" dirty="0"/>
              <a:t>與</a:t>
            </a:r>
            <a:r>
              <a:rPr lang="zh-TW" altLang="en-US" sz="4300" b="1" dirty="0" smtClean="0">
                <a:solidFill>
                  <a:srgbClr val="FF0000"/>
                </a:solidFill>
              </a:rPr>
              <a:t>機關槍</a:t>
            </a:r>
            <a:endParaRPr lang="zh-TW" altLang="en-US" sz="4300" b="1" dirty="0">
              <a:solidFill>
                <a:srgbClr val="FF0000"/>
              </a:solidFill>
            </a:endParaRPr>
          </a:p>
          <a:p>
            <a:endParaRPr lang="zh-TW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</a:rPr>
              <a:t>大戰經過</a:t>
            </a:r>
            <a:endParaRPr lang="zh-TW" sz="4800" b="1" dirty="0">
              <a:solidFill>
                <a:srgbClr val="0070C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34" y="3432314"/>
            <a:ext cx="4782205" cy="32732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87" y="3432313"/>
            <a:ext cx="4626839" cy="327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75" y="1118018"/>
            <a:ext cx="8577328" cy="5017988"/>
          </a:xfrm>
          <a:prstGeom prst="rect">
            <a:avLst/>
          </a:prstGeom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113691" y="309093"/>
            <a:ext cx="2369712" cy="672277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       </a:t>
            </a:r>
            <a:endParaRPr lang="en-US" altLang="zh-TW" dirty="0" smtClean="0"/>
          </a:p>
          <a:p>
            <a:r>
              <a:rPr lang="zh-TW" altLang="en-US" dirty="0" smtClean="0"/>
              <a:t>                     </a:t>
            </a:r>
            <a:endParaRPr lang="en-US" altLang="zh-TW" dirty="0" smtClean="0"/>
          </a:p>
          <a:p>
            <a:r>
              <a:rPr lang="en-US" altLang="zh-TW" dirty="0" smtClean="0"/>
              <a:t> </a:t>
            </a:r>
            <a:endParaRPr lang="zh-TW" dirty="0"/>
          </a:p>
        </p:txBody>
      </p:sp>
      <p:sp>
        <p:nvSpPr>
          <p:cNvPr id="5" name="矩形 4"/>
          <p:cNvSpPr/>
          <p:nvPr/>
        </p:nvSpPr>
        <p:spPr>
          <a:xfrm>
            <a:off x="3593165" y="6211669"/>
            <a:ext cx="641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在戰壕內休息的英國士兵</a:t>
            </a:r>
          </a:p>
        </p:txBody>
      </p:sp>
      <p:sp>
        <p:nvSpPr>
          <p:cNvPr id="2" name="矩形 1"/>
          <p:cNvSpPr/>
          <p:nvPr/>
        </p:nvSpPr>
        <p:spPr>
          <a:xfrm>
            <a:off x="98739" y="282954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自戰爭初期開始，塹壕戰已是西線上的主要作戰模式</a:t>
            </a:r>
          </a:p>
        </p:txBody>
      </p:sp>
    </p:spTree>
    <p:extLst>
      <p:ext uri="{BB962C8B-B14F-4D97-AF65-F5344CB8AC3E}">
        <p14:creationId xmlns:p14="http://schemas.microsoft.com/office/powerpoint/2010/main" val="21112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92572"/>
            <a:ext cx="77288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1917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年重大轉折</a:t>
            </a:r>
            <a:b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俄國－國內發生革命退出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戰局</a:t>
            </a:r>
            <a:endParaRPr lang="en-US" altLang="zh-TW" sz="4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b.</a:t>
            </a:r>
            <a:r>
              <a:rPr lang="zh-TW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美國 </a:t>
            </a:r>
            <a:r>
              <a:rPr lang="en-US" altLang="zh-TW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參戰</a:t>
            </a:r>
            <a:r>
              <a:rPr lang="zh-TW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原因</a:t>
            </a:r>
            <a:br>
              <a:rPr lang="zh-TW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en-US" altLang="zh-TW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德國</a:t>
            </a:r>
            <a:r>
              <a:rPr lang="zh-TW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採取「無限制潛艇政策」</a:t>
            </a:r>
            <a:br>
              <a:rPr lang="zh-TW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en-US" altLang="zh-TW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德國</a:t>
            </a:r>
            <a:r>
              <a:rPr lang="zh-TW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煽動墨西哥反美</a:t>
            </a:r>
          </a:p>
          <a:p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結果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：使</a:t>
            </a:r>
            <a:r>
              <a:rPr lang="zh-TW" altLang="en-US" sz="4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協約國反敗為勝</a:t>
            </a:r>
          </a:p>
          <a:p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417" y="0"/>
            <a:ext cx="8123583" cy="699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9959" y="225287"/>
            <a:ext cx="11280250" cy="155050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1917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月，俄國爆發「</a:t>
            </a:r>
            <a:r>
              <a:rPr lang="zh-TW" altLang="en-US" sz="3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十月革命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」，舊政權被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推翻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共產主義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政權建立。</a:t>
            </a:r>
            <a:b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TW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192034"/>
            <a:ext cx="9011479" cy="57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64473"/>
            <a:ext cx="12192000" cy="794626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十月革命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471077"/>
              </p:ext>
            </p:extLst>
          </p:nvPr>
        </p:nvGraphicFramePr>
        <p:xfrm>
          <a:off x="0" y="1596980"/>
          <a:ext cx="12192000" cy="45913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{16D9F66E-5EB9-4882-86FB-DCBF35E3C3E4}</a:tableStyleId>
              </a:tblPr>
              <a:tblGrid>
                <a:gridCol w="1739988"/>
                <a:gridCol w="10452012"/>
              </a:tblGrid>
              <a:tr h="573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發動者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 smtClean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列寧</a:t>
                      </a:r>
                      <a:r>
                        <a:rPr lang="zh-TW" sz="3600" b="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lang="zh-TW" sz="3600" b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托洛斯基領導</a:t>
                      </a:r>
                      <a:r>
                        <a:rPr lang="zh-TW" sz="3600" b="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之</a:t>
                      </a:r>
                      <a:r>
                        <a:rPr lang="zh-TW" sz="3600" b="0" kern="100" dirty="0" smtClean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布</a:t>
                      </a:r>
                      <a:r>
                        <a:rPr lang="zh-TW" sz="3600" b="0" kern="100" dirty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爾什維</a:t>
                      </a:r>
                      <a:r>
                        <a:rPr lang="zh-TW" sz="3600" b="0" kern="100" dirty="0" smtClean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克</a:t>
                      </a:r>
                      <a:r>
                        <a:rPr lang="zh-TW" sz="3600" b="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黨</a:t>
                      </a:r>
                      <a:r>
                        <a:rPr lang="zh-TW" sz="3600" b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</a:p>
                  </a:txBody>
                  <a:tcPr marL="68580" marR="68580" marT="0" marB="0"/>
                </a:tc>
              </a:tr>
              <a:tr h="573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口號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 smtClean="0">
                          <a:solidFill>
                            <a:srgbClr val="00B05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和平</a:t>
                      </a:r>
                      <a:r>
                        <a:rPr lang="zh-TW" sz="3600" b="0" kern="100" dirty="0">
                          <a:solidFill>
                            <a:srgbClr val="00B05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、土地、</a:t>
                      </a:r>
                      <a:r>
                        <a:rPr lang="zh-TW" sz="3600" b="0" kern="100" dirty="0" smtClean="0">
                          <a:solidFill>
                            <a:srgbClr val="00B05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麵包</a:t>
                      </a:r>
                      <a:endParaRPr lang="zh-TW" sz="3600" b="0" kern="100" dirty="0">
                        <a:solidFill>
                          <a:srgbClr val="00B05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11478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經過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列寧領導布爾什維克黨成立工人與</a:t>
                      </a:r>
                      <a:r>
                        <a:rPr lang="zh-TW" sz="3600" b="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士兵</a:t>
                      </a:r>
                      <a:r>
                        <a:rPr lang="zh-TW" sz="3600" b="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蘇維埃</a:t>
                      </a:r>
                      <a:r>
                        <a:rPr lang="zh-TW" sz="3600" b="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與</a:t>
                      </a:r>
                      <a:r>
                        <a:rPr lang="zh-TW" sz="3600" b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臨時政府爭奪政權。</a:t>
                      </a:r>
                    </a:p>
                  </a:txBody>
                  <a:tcPr marL="68580" marR="68580" marT="0" marB="0"/>
                </a:tc>
              </a:tr>
              <a:tr h="2295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結果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66700" algn="l"/>
                        </a:tabLst>
                      </a:pPr>
                      <a:r>
                        <a:rPr lang="en-US" sz="3600" b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1917</a:t>
                      </a:r>
                      <a:r>
                        <a:rPr lang="zh-TW" sz="3600" b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年十月革命後，建立革命政府，制定憲法、變更國體、定國</a:t>
                      </a:r>
                      <a:r>
                        <a:rPr lang="zh-TW" sz="3600" b="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名</a:t>
                      </a:r>
                      <a:r>
                        <a:rPr lang="zh-TW" sz="3600" b="0" kern="100" dirty="0" smtClean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蘇維埃</a:t>
                      </a:r>
                      <a:r>
                        <a:rPr lang="zh-TW" sz="3600" b="0" kern="100" dirty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社會主義共和國</a:t>
                      </a:r>
                      <a:r>
                        <a:rPr lang="zh-TW" sz="3600" b="0" kern="100" dirty="0" smtClean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聯邦</a:t>
                      </a:r>
                      <a:r>
                        <a:rPr lang="zh-TW" sz="3600" b="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退出第一次世界大戰。</a:t>
                      </a:r>
                      <a:endParaRPr lang="zh-TW" sz="3600" b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66700" algn="l"/>
                        </a:tabLst>
                      </a:pPr>
                      <a:r>
                        <a:rPr lang="zh-TW" sz="3600" b="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成立</a:t>
                      </a:r>
                      <a:r>
                        <a:rPr lang="zh-TW" sz="3600" b="0" kern="100" dirty="0" smtClean="0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共產國際</a:t>
                      </a:r>
                      <a:r>
                        <a:rPr lang="zh-TW" sz="3600" b="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發動</a:t>
                      </a:r>
                      <a:r>
                        <a:rPr lang="zh-TW" sz="3600" b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世界共產革命。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2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1418" y="365760"/>
            <a:ext cx="9209314" cy="574766"/>
          </a:xfrm>
        </p:spPr>
        <p:txBody>
          <a:bodyPr/>
          <a:lstStyle/>
          <a:p>
            <a:r>
              <a:rPr lang="zh-TW" altLang="en-US" b="1" dirty="0"/>
              <a:t>俄國新政府決定退出戰爭，東線戰事告一段落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53" y="1071155"/>
            <a:ext cx="9144793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1257" y="836023"/>
            <a:ext cx="11469188" cy="177413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1918 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年初，德軍集中軍力向西線發動攻勢，但屢戰屢敗。</a:t>
            </a:r>
            <a:b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此後，協約國軍全面反攻。</a:t>
            </a:r>
            <a:b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1257" y="2518007"/>
            <a:ext cx="109858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3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月至</a:t>
            </a:r>
            <a:r>
              <a:rPr lang="en-US" altLang="zh-TW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月初，保加利亞、鄂圖曼帝國和奧匈先後投降。</a:t>
            </a:r>
            <a:b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TW" altLang="en-US" sz="3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1257" y="3531883"/>
            <a:ext cx="941796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3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日，德國與協約國簽訂停戰協議。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</p:txBody>
      </p:sp>
      <p:sp>
        <p:nvSpPr>
          <p:cNvPr id="7" name="矩形 6"/>
          <p:cNvSpPr/>
          <p:nvPr/>
        </p:nvSpPr>
        <p:spPr>
          <a:xfrm>
            <a:off x="261257" y="4578510"/>
            <a:ext cx="592341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第一次世界大戰</a:t>
            </a:r>
            <a:r>
              <a:rPr lang="zh-TW" altLang="en-US" sz="3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宣告結束</a:t>
            </a:r>
            <a:r>
              <a:rPr lang="zh-TW" altLang="en-US" sz="3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026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78" y="1298287"/>
            <a:ext cx="9579306" cy="114959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勝利的協約國集團為了解決戰爭所造成的問題，以及奠定戰後的和平，於是召開巴黎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和會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301155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巴黎和會召開</a:t>
            </a:r>
            <a:r>
              <a:rPr lang="en-US" altLang="zh-TW" sz="44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-1919</a:t>
            </a:r>
            <a:endParaRPr lang="zh-TW" altLang="en-US" sz="44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97278" y="2181723"/>
            <a:ext cx="95793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7278" y="2414443"/>
            <a:ext cx="92727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會議主要由英、法、美三大國的</a:t>
            </a:r>
            <a:r>
              <a:rPr lang="zh-TW" altLang="en-US" sz="3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首腦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把持戰，敗</a:t>
            </a:r>
            <a:r>
              <a:rPr lang="zh-TW" altLang="en-US" sz="3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國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仼部</a:t>
            </a:r>
            <a:r>
              <a:rPr lang="zh-TW" altLang="en-US" sz="3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缺席</a:t>
            </a:r>
            <a:endParaRPr lang="zh-TW" altLang="en-US" sz="3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5407" y="3785936"/>
            <a:ext cx="917404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3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內容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TW" altLang="en-US" sz="3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TW" altLang="en-US" sz="34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十四點和平計畫</a:t>
            </a:r>
            <a:r>
              <a:rPr lang="zh-TW" altLang="en-US" sz="3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</a:t>
            </a:r>
            <a:r>
              <a:rPr lang="en-US" altLang="zh-TW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a.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美國總統威爾遜於</a:t>
            </a:r>
            <a:r>
              <a:rPr lang="en-US" altLang="zh-TW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1918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年初提出</a:t>
            </a:r>
            <a:b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</a:t>
            </a:r>
            <a:r>
              <a:rPr lang="en-US" altLang="zh-TW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b.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決議失敗原因：參加與會國家對</a:t>
            </a:r>
            <a:r>
              <a:rPr lang="zh-TW" altLang="en-US" sz="3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分配</a:t>
            </a:r>
            <a:endParaRPr lang="en-US" altLang="zh-TW" sz="3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3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到的權力與利益不滿</a:t>
            </a:r>
            <a:r>
              <a:rPr lang="zh-TW" altLang="en-US" sz="3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lang="zh-TW" altLang="en-US" sz="3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TW" altLang="en-US" sz="3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76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14077"/>
            <a:ext cx="12191999" cy="693089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主導和會</a:t>
            </a:r>
            <a:r>
              <a:rPr lang="zh-TW" alt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的進行</a:t>
            </a:r>
          </a:p>
        </p:txBody>
      </p:sp>
      <p:sp>
        <p:nvSpPr>
          <p:cNvPr id="7" name="矩形 6"/>
          <p:cNvSpPr/>
          <p:nvPr/>
        </p:nvSpPr>
        <p:spPr>
          <a:xfrm>
            <a:off x="154261" y="1193465"/>
            <a:ext cx="1543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三巨頭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63471" y="1094047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美國</a:t>
            </a:r>
            <a:endParaRPr lang="zh-TW" altLang="en-US" sz="4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50428" y="1864140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威</a:t>
            </a:r>
            <a:r>
              <a:rPr lang="zh-TW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爾遜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942" y="2548333"/>
            <a:ext cx="2830830" cy="344647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818921" y="1069099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英國</a:t>
            </a:r>
            <a:endParaRPr lang="en-US" altLang="zh-TW" sz="4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16328" y="1976064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勞和</a:t>
            </a:r>
            <a:r>
              <a:rPr lang="zh-TW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喬治</a:t>
            </a:r>
            <a:endParaRPr lang="en-US" altLang="zh-TW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34" y="2548333"/>
            <a:ext cx="2952206" cy="344647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969247" y="1063353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法國</a:t>
            </a:r>
            <a:endParaRPr lang="zh-TW" altLang="en-US" sz="4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866654" y="186414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克里蒙梭</a:t>
            </a:r>
            <a:endParaRPr lang="zh-TW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702" y="2548333"/>
            <a:ext cx="2884544" cy="344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921" y="1355634"/>
            <a:ext cx="8582461" cy="490349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436740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於巴黎凡爾賽宮召開和議</a:t>
            </a:r>
          </a:p>
        </p:txBody>
      </p:sp>
    </p:spTree>
    <p:extLst>
      <p:ext uri="{BB962C8B-B14F-4D97-AF65-F5344CB8AC3E}">
        <p14:creationId xmlns:p14="http://schemas.microsoft.com/office/powerpoint/2010/main" val="16227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48268" y="555824"/>
            <a:ext cx="9133730" cy="809732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</a:t>
            </a:r>
            <a:r>
              <a:rPr lang="zh-TW" altLang="en-US" sz="7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綱</a:t>
            </a:r>
            <a:endParaRPr lang="zh-TW" sz="7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內容版面配置區 13"/>
          <p:cNvSpPr>
            <a:spLocks noGrp="1"/>
          </p:cNvSpPr>
          <p:nvPr>
            <p:ph idx="1"/>
          </p:nvPr>
        </p:nvSpPr>
        <p:spPr>
          <a:xfrm>
            <a:off x="1094420" y="1700011"/>
            <a:ext cx="5001017" cy="5460642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大戰的起因</a:t>
            </a:r>
            <a:endParaRPr lang="en-US" altLang="zh-TW" sz="3200" b="1" dirty="0" smtClean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三國同盟</a:t>
            </a:r>
            <a:endParaRPr lang="en-US" altLang="zh-TW" sz="3200" b="1" dirty="0" smtClean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三國協約</a:t>
            </a:r>
            <a:endParaRPr lang="zh-TW" altLang="zh-TW" sz="3200" b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作戰雙方</a:t>
            </a:r>
            <a:endParaRPr lang="en-US" altLang="zh-TW" sz="3200" b="1" dirty="0" smtClean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導致</a:t>
            </a:r>
            <a:r>
              <a:rPr lang="zh-TW" altLang="en-US" sz="32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大戰爆發的國際</a:t>
            </a:r>
            <a:r>
              <a:rPr lang="zh-TW" altLang="en-US" sz="32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衝突</a:t>
            </a:r>
            <a:endParaRPr lang="en-US" altLang="zh-TW" sz="3200" b="1" dirty="0" smtClean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大戰</a:t>
            </a:r>
            <a:r>
              <a:rPr lang="zh-TW" altLang="en-US" sz="32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經過</a:t>
            </a:r>
            <a:endParaRPr lang="en-US" altLang="zh-TW" sz="3200" b="1" dirty="0" smtClean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 sz="3200" b="1" dirty="0" smtClean="0">
              <a:solidFill>
                <a:srgbClr val="00B050"/>
              </a:solidFill>
            </a:endParaRPr>
          </a:p>
          <a:p>
            <a:pPr marL="45720" indent="0">
              <a:buNone/>
            </a:pPr>
            <a:endParaRPr lang="en-US" altLang="zh-TW" sz="3600" b="1" dirty="0">
              <a:solidFill>
                <a:srgbClr val="00B050"/>
              </a:solidFill>
            </a:endParaRPr>
          </a:p>
          <a:p>
            <a:endParaRPr lang="en-US" altLang="zh-TW" sz="3600" b="1" dirty="0" smtClean="0">
              <a:solidFill>
                <a:srgbClr val="00B050"/>
              </a:solidFill>
            </a:endParaRPr>
          </a:p>
          <a:p>
            <a:endParaRPr lang="zh-TW" sz="3600" b="1" dirty="0">
              <a:solidFill>
                <a:srgbClr val="00B05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1630" y="4233324"/>
            <a:ext cx="3047083" cy="292732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808190" y="252146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巴黎和會召開</a:t>
            </a:r>
            <a:r>
              <a:rPr lang="en-US" altLang="zh-TW" sz="32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en-US" altLang="zh-TW" sz="32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1919</a:t>
            </a:r>
            <a:endParaRPr lang="en-US" altLang="zh-TW" sz="3200" b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08190" y="384555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第一次世界大戰</a:t>
            </a:r>
            <a:r>
              <a:rPr lang="zh-TW" altLang="en-US" sz="32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影響</a:t>
            </a:r>
          </a:p>
        </p:txBody>
      </p:sp>
      <p:sp>
        <p:nvSpPr>
          <p:cNvPr id="5" name="矩形 4"/>
          <p:cNvSpPr/>
          <p:nvPr/>
        </p:nvSpPr>
        <p:spPr>
          <a:xfrm>
            <a:off x="5808190" y="3183509"/>
            <a:ext cx="2582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凡爾賽條約</a:t>
            </a:r>
            <a:r>
              <a:rPr lang="zh-TW" altLang="en-US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b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05159" y="1821357"/>
            <a:ext cx="6847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十月革命</a:t>
            </a:r>
          </a:p>
        </p:txBody>
      </p:sp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340609" y="300078"/>
            <a:ext cx="60115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4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凡爾賽條約</a:t>
            </a:r>
            <a:r>
              <a:rPr lang="en-US" altLang="zh-TW" sz="44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44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對</a:t>
            </a:r>
            <a:r>
              <a:rPr lang="zh-TW" altLang="en-US" sz="4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德</a:t>
            </a:r>
            <a:r>
              <a:rPr lang="zh-TW" altLang="en-US" sz="44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和約</a:t>
            </a:r>
            <a:r>
              <a:rPr lang="en-US" altLang="zh-TW" sz="44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44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4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TW" altLang="en-US" sz="4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TW" altLang="en-US" sz="44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133338" y="2124805"/>
            <a:ext cx="9012635" cy="5332062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內容苛刻  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割讓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領土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削減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軍備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須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承擔發動戰禍的責任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負擔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天文數字的賠款</a:t>
            </a:r>
            <a:r>
              <a:rPr lang="zh-TW" altLang="en-US" sz="3200" dirty="0" smtClean="0"/>
              <a:t/>
            </a:r>
            <a:br>
              <a:rPr lang="zh-TW" altLang="en-US" sz="3200" dirty="0" smtClean="0"/>
            </a:br>
            <a:r>
              <a:rPr lang="zh-TW" altLang="en-US" sz="3200" dirty="0" smtClean="0"/>
              <a:t>                 </a:t>
            </a:r>
            <a:r>
              <a:rPr lang="zh-TW" altLang="en-US" sz="3200" dirty="0"/>
              <a:t/>
            </a:r>
            <a:br>
              <a:rPr lang="zh-TW" altLang="en-US" sz="3200" dirty="0"/>
            </a:br>
            <a:r>
              <a:rPr lang="zh-TW" altLang="en-US" sz="3200" dirty="0" smtClean="0"/>
              <a:t> 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1007126" y="1062977"/>
            <a:ext cx="11217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9" name="矩形 8"/>
          <p:cNvSpPr/>
          <p:nvPr/>
        </p:nvSpPr>
        <p:spPr>
          <a:xfrm>
            <a:off x="1133338" y="1333372"/>
            <a:ext cx="106894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戰勝國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和徳國在巴黎的凡爾賽宮簽訂了「</a:t>
            </a:r>
            <a:r>
              <a:rPr lang="zh-TW" altLang="en-US" sz="3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凡爾賽條約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」。</a:t>
            </a:r>
            <a:b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TW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33339" y="4363672"/>
            <a:ext cx="106894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影響 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德國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經濟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破產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影響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世界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和平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種下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了第二次世界大戰的種子。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endParaRPr lang="zh-TW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91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0" y="419279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第一次世界大戰影響</a:t>
            </a:r>
          </a:p>
        </p:txBody>
      </p:sp>
      <p:sp>
        <p:nvSpPr>
          <p:cNvPr id="7" name="矩形 6"/>
          <p:cNvSpPr/>
          <p:nvPr/>
        </p:nvSpPr>
        <p:spPr>
          <a:xfrm>
            <a:off x="386366" y="1093188"/>
            <a:ext cx="118056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重大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傷亡與經濟破壞 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endParaRPr lang="en-US" altLang="zh-TW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使用毒氣、機關槍、爆炸彈頭等，造成嚴重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傷亡</a:t>
            </a:r>
            <a:b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財物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損失共達三千三百多億美元。 </a:t>
            </a:r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en-US" altLang="zh-TW" sz="28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en-US" altLang="zh-TW" sz="2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參戰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國之多，與動員人力、物力皆是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史無前例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6366" y="3446386"/>
            <a:ext cx="118056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世界政治局勢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巨變</a:t>
            </a:r>
            <a:endParaRPr lang="en-US" altLang="zh-TW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四大帝國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瓦解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   </a:t>
            </a:r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①</a:t>
            </a:r>
            <a:r>
              <a:rPr lang="zh-TW" altLang="en-US" sz="32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德意志帝國  </a:t>
            </a:r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②</a:t>
            </a:r>
            <a:r>
              <a:rPr lang="zh-TW" altLang="en-US" sz="32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zh-TW" altLang="en-US" sz="32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匈</a:t>
            </a:r>
            <a:r>
              <a:rPr lang="zh-TW" altLang="en-US" sz="32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帝國 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     </a:t>
            </a:r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③</a:t>
            </a:r>
            <a:r>
              <a:rPr lang="zh-TW" altLang="en-US" sz="32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俄羅斯帝國  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④</a:t>
            </a:r>
            <a:r>
              <a:rPr lang="zh-TW" altLang="en-US" sz="32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土耳其帝國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endParaRPr lang="zh-TW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8794" y="5055277"/>
            <a:ext cx="108440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新興國家：大戰後，出現了一系列新國家，主要集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中在</a:t>
            </a:r>
            <a:r>
              <a:rPr lang="zh-TW" altLang="en-US" sz="32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東歐</a:t>
            </a:r>
            <a:endParaRPr lang="en-US" altLang="zh-TW" sz="3200" b="1" dirty="0" smtClean="0">
              <a:solidFill>
                <a:srgbClr val="0066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3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170" y="624016"/>
            <a:ext cx="3627012" cy="499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278589" y="5783991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第一次世界大戰留下之廢墟</a:t>
            </a:r>
          </a:p>
        </p:txBody>
      </p:sp>
      <p:sp>
        <p:nvSpPr>
          <p:cNvPr id="9" name="矩形 8"/>
          <p:cNvSpPr/>
          <p:nvPr/>
        </p:nvSpPr>
        <p:spPr>
          <a:xfrm>
            <a:off x="6096000" y="578078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為應對毒氣戰，防毒面具開始成為緊俏軍備物資</a:t>
            </a:r>
            <a:endParaRPr lang="zh-TW" altLang="en-US" sz="32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85" y="460911"/>
            <a:ext cx="3825024" cy="515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25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44698"/>
            <a:ext cx="12192000" cy="1004552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b="1" dirty="0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資料來源</a:t>
            </a:r>
            <a:endParaRPr lang="zh-TW" altLang="en-US" sz="6000" b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8947" y="1478494"/>
            <a:ext cx="9952793" cy="519276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第一次世界大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戰</a:t>
            </a:r>
            <a:r>
              <a:rPr lang="en-US" altLang="zh-CN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维基百科，自由的</a:t>
            </a:r>
            <a:r>
              <a:rPr lang="zh-CN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百科全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書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  <a:hlinkClick r:id="rId2" action="ppaction://hlinkpres?slideindex=1&amp;slidetitle="/>
              </a:rPr>
              <a:t>     </a:t>
            </a: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  <a:hlinkClick r:id="rId2" action="ppaction://hlinkpres?slideindex=1&amp;slidetitle="/>
              </a:rPr>
              <a:t>https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2" action="ppaction://hlinkpres?slideindex=1&amp;slidetitle="/>
              </a:rPr>
              <a:t>://zh.wikipedia.org/zh-tw/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  <a:hlinkClick r:id="rId2" action="ppaction://hlinkpres?slideindex=1&amp;slidetitle="/>
              </a:rPr>
              <a:t>第一次世界大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2" action="ppaction://hlinkpres?slideindex=1&amp;slidetitle="/>
              </a:rPr>
              <a:t>戰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第一次世界</a:t>
            </a:r>
            <a:r>
              <a:rPr lang="zh-CN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戰</a:t>
            </a:r>
            <a:r>
              <a:rPr lang="en-US" altLang="zh-CN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_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百度百</a:t>
            </a:r>
            <a:r>
              <a:rPr lang="zh-CN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科</a:t>
            </a:r>
            <a:endParaRPr lang="en-US" altLang="zh-CN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en-US" altLang="zh-CN" sz="2400" dirty="0" smtClean="0">
                <a:latin typeface="Microsoft YaHei" panose="020B0503020204020204" pitchFamily="34" charset="-122"/>
                <a:ea typeface="Microsoft YaHei" panose="020B0503020204020204" pitchFamily="34" charset="-122"/>
                <a:hlinkClick r:id="rId2" action="ppaction://hlinkpres?slideindex=1&amp;slidetitle="/>
              </a:rPr>
              <a:t>baike.baidu.com/view/26747.htm</a:t>
            </a:r>
            <a:endParaRPr lang="en-US" altLang="zh-CN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第一次世界</a:t>
            </a:r>
            <a:r>
              <a:rPr lang="zh-CN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戰</a:t>
            </a:r>
            <a:r>
              <a:rPr lang="en-US" altLang="zh-CN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_</a:t>
            </a:r>
            <a:r>
              <a:rPr lang="zh-CN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互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動</a:t>
            </a:r>
            <a:r>
              <a:rPr lang="zh-CN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百科</a:t>
            </a:r>
            <a:endParaRPr lang="en-US" altLang="zh-CN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2" action="ppaction://hlinkpres?slideindex=1&amp;slidetitle="/>
              </a:rPr>
              <a:t>www.baike.com/wiki/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  <a:hlinkClick r:id="rId2" action="ppaction://hlinkpres?slideindex=1&amp;slidetitle="/>
              </a:rPr>
              <a:t>第一次世界大戰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巴黎和會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中文百科在</a:t>
            </a:r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線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en-US" altLang="zh-TW" sz="2400" dirty="0" smtClean="0"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www.zwbk.org/MyLemmaShow.aspx?zh=zh-tw&amp;lid=112959</a:t>
            </a:r>
            <a:endParaRPr lang="en-US" altLang="zh-TW" sz="2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74276"/>
            <a:ext cx="3011476" cy="17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2774" y="12879"/>
            <a:ext cx="8847744" cy="3507549"/>
          </a:xfrm>
        </p:spPr>
        <p:txBody>
          <a:bodyPr>
            <a:normAutofit/>
          </a:bodyPr>
          <a:lstStyle/>
          <a:p>
            <a:r>
              <a:rPr lang="en-US" altLang="zh-TW" sz="9600" b="1" dirty="0" smtClean="0"/>
              <a:t/>
            </a:r>
            <a:br>
              <a:rPr lang="en-US" altLang="zh-TW" sz="9600" b="1" dirty="0" smtClean="0"/>
            </a:br>
            <a:r>
              <a:rPr lang="zh-TW" altLang="en-US" sz="120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謝謝大家</a:t>
            </a:r>
            <a:endParaRPr lang="zh-TW" sz="120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5425" y="3752850"/>
            <a:ext cx="60960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874679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大戰的起因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295" y="953590"/>
            <a:ext cx="11913705" cy="4867662"/>
          </a:xfrm>
        </p:spPr>
        <p:txBody>
          <a:bodyPr>
            <a:noAutofit/>
          </a:bodyPr>
          <a:lstStyle/>
          <a:p>
            <a:pPr marL="493200" indent="-457200">
              <a:spcBef>
                <a:spcPts val="1200"/>
              </a:spcBef>
              <a:spcAft>
                <a:spcPts val="600"/>
              </a:spcAft>
            </a:pP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列強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經濟利益衝突 </a:t>
            </a:r>
          </a:p>
          <a:p>
            <a:pPr marL="3600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zh-TW" altLang="en-US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</a:t>
            </a:r>
            <a:r>
              <a:rPr lang="zh-TW" altLang="en-US" sz="3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工業革命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後，英國成為頭等經濟大國。 </a:t>
            </a:r>
          </a:p>
          <a:p>
            <a:pPr marL="3600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zh-TW" altLang="en-US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為了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進一步發展工業，歐洲各國於十九世紀末紛紛為本國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尋求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00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商品市場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及</a:t>
            </a:r>
            <a:r>
              <a:rPr lang="zh-TW" altLang="en-US" sz="3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原料供應地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這促使歐洲列強的矛盾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加劇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，一方面</a:t>
            </a:r>
          </a:p>
          <a:p>
            <a:pPr marL="3600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是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進行貿易戰，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另一方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面在全球各處激烈爭奪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殖民地。</a:t>
            </a:r>
            <a:endParaRPr lang="zh-TW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00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zh-TW" altLang="en-US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在十九世紀末，英、法等國已建立許多殖民地，而新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成立的徳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00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國也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矢志與列強平起平坐，結果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發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生了嚴重的鬥爭。 </a:t>
            </a:r>
          </a:p>
          <a:p>
            <a:pPr marL="45720" indent="0">
              <a:buNone/>
            </a:pPr>
            <a:r>
              <a:rPr lang="en-US" altLang="zh-TW" sz="3200" dirty="0" smtClean="0"/>
              <a:t>        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472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03028" y="1111825"/>
            <a:ext cx="609170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en-US" sz="3200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endParaRPr lang="zh-TW" altLang="en-US" sz="3200" b="1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.1878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柏林會議→德俄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關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係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惡化</a:t>
            </a:r>
            <a:endParaRPr lang="zh-TW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國欲聯德自保→德奧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訂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立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同盟</a:t>
            </a:r>
            <a:endParaRPr lang="zh-TW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義大利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因爭奪北非殖民地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與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法國交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惡→</a:t>
            </a:r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1882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加入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德、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奧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同盟</a:t>
            </a:r>
            <a:endParaRPr lang="zh-TW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81943"/>
            <a:ext cx="5306094" cy="439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/>
          <p:cNvSpPr/>
          <p:nvPr/>
        </p:nvSpPr>
        <p:spPr>
          <a:xfrm>
            <a:off x="0" y="34238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三國</a:t>
            </a:r>
            <a:r>
              <a:rPr lang="zh-TW" altLang="en-US" sz="48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同盟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48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德</a:t>
            </a:r>
            <a:r>
              <a:rPr lang="zh-TW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4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zh-TW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48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義</a:t>
            </a:r>
            <a:r>
              <a:rPr lang="en-US" altLang="zh-TW" sz="48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sz="4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4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7286" y="1920773"/>
            <a:ext cx="74311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德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國威廉二世，積極支持</a:t>
            </a:r>
            <a:r>
              <a:rPr lang="zh-TW" altLang="en-US" sz="3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奧國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向</a:t>
            </a:r>
            <a:r>
              <a:rPr lang="zh-TW" altLang="en-US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巴爾幹</a:t>
            </a:r>
            <a:endParaRPr lang="en-US" altLang="zh-TW" sz="32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發展</a:t>
            </a:r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大日耳曼主義</a:t>
            </a:r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)→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俄國備感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威脅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TW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b.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德國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整治軍備</a:t>
            </a:r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大海軍主義</a:t>
            </a:r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和擴張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海外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殖民地</a:t>
            </a:r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世界主義</a:t>
            </a:r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)→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英法走向親善</a:t>
            </a:r>
            <a:r>
              <a:rPr lang="zh-TW" altLang="en-US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合作</a:t>
            </a:r>
            <a:endParaRPr lang="en-US" altLang="zh-TW" sz="32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TW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32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c.</a:t>
            </a:r>
            <a:r>
              <a:rPr lang="en-US" altLang="zh-TW" sz="3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1907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年，結成「三國協約」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329572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三國</a:t>
            </a:r>
            <a:r>
              <a:rPr lang="zh-TW" altLang="en-US" sz="48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協約</a:t>
            </a:r>
            <a:r>
              <a:rPr lang="en-US" altLang="zh-TW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48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英</a:t>
            </a:r>
            <a:r>
              <a:rPr lang="zh-TW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4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</a:t>
            </a:r>
            <a:r>
              <a:rPr lang="zh-TW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48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俄</a:t>
            </a:r>
            <a:r>
              <a:rPr lang="en-US" altLang="zh-TW" sz="4800" b="1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en-US" sz="4800" b="1" dirty="0">
              <a:solidFill>
                <a:srgbClr val="0066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407" y="1172110"/>
            <a:ext cx="3708041" cy="45061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431111" y="5689751"/>
            <a:ext cx="4610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1914</a:t>
            </a:r>
            <a:r>
              <a:rPr lang="zh-TW" altLang="en-US" sz="2400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年俄國海報，最上方詞彙為協定，三位人物自左起分別代表法、俄、英</a:t>
            </a:r>
          </a:p>
        </p:txBody>
      </p:sp>
    </p:spTree>
    <p:extLst>
      <p:ext uri="{BB962C8B-B14F-4D97-AF65-F5344CB8AC3E}">
        <p14:creationId xmlns:p14="http://schemas.microsoft.com/office/powerpoint/2010/main" val="41490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913" y="3294876"/>
            <a:ext cx="9736427" cy="3412901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68566" y="3428226"/>
            <a:ext cx="54869" cy="2682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565" y="3294876"/>
            <a:ext cx="54869" cy="26824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48981" y="1222534"/>
            <a:ext cx="9723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「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三國同盟」與「三國協約」</a:t>
            </a:r>
          </a:p>
          <a:p>
            <a:pPr algn="ctr"/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三國同盟－</a:t>
            </a:r>
            <a:r>
              <a:rPr lang="zh-TW" altLang="en-US" sz="4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德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義 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TW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en-US" altLang="zh-TW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三國協約－</a:t>
            </a:r>
            <a:r>
              <a:rPr lang="zh-TW" altLang="en-US" sz="4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英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俄</a:t>
            </a:r>
          </a:p>
        </p:txBody>
      </p:sp>
      <p:sp>
        <p:nvSpPr>
          <p:cNvPr id="2" name="矩形 1"/>
          <p:cNvSpPr/>
          <p:nvPr/>
        </p:nvSpPr>
        <p:spPr>
          <a:xfrm>
            <a:off x="2743200" y="258187"/>
            <a:ext cx="6181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作戰雙方</a:t>
            </a:r>
          </a:p>
        </p:txBody>
      </p:sp>
    </p:spTree>
    <p:extLst>
      <p:ext uri="{BB962C8B-B14F-4D97-AF65-F5344CB8AC3E}">
        <p14:creationId xmlns:p14="http://schemas.microsoft.com/office/powerpoint/2010/main" val="31546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3640" y="309091"/>
            <a:ext cx="11487954" cy="822937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第一次世界大戰</a:t>
            </a:r>
            <a:r>
              <a:rPr lang="zh-TW" altLang="en-US" sz="4400" b="1" dirty="0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前三國</a:t>
            </a:r>
            <a:r>
              <a:rPr lang="zh-TW" altLang="en-US" sz="4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同盟與三國協約對峙圖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093" y="1235059"/>
            <a:ext cx="8135155" cy="54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8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8571" y="250507"/>
            <a:ext cx="9133730" cy="927279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>
                <a:solidFill>
                  <a:srgbClr val="00B0F0"/>
                </a:solidFill>
              </a:rPr>
              <a:t> </a:t>
            </a:r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導致大戰爆發的國際衝突</a:t>
            </a:r>
            <a:endParaRPr lang="zh-TW" sz="48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-103031" y="1565796"/>
            <a:ext cx="6198467" cy="4873867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導火線：</a:t>
            </a:r>
            <a:r>
              <a:rPr lang="en-US" altLang="zh-TW" sz="4000" dirty="0">
                <a:solidFill>
                  <a:schemeClr val="accent5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1914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sz="4000" dirty="0">
                <a:solidFill>
                  <a:schemeClr val="accent5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月「</a:t>
            </a:r>
            <a:r>
              <a:rPr lang="zh-TW" altLang="en-US" sz="4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塞拉耶佛事件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b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奧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匈帝國王儲遭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塞爾維亞人暗殺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奧匈要求塞國負責，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並提出最後通牒</a:t>
            </a:r>
            <a:endParaRPr lang="zh-TW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36" y="1307123"/>
            <a:ext cx="5972069" cy="39217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971505" y="560866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4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1914 </a:t>
            </a:r>
            <a:r>
              <a:rPr lang="zh-TW" altLang="en-US" sz="24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 </a:t>
            </a:r>
            <a:r>
              <a:rPr lang="en-US" altLang="zh-TW" sz="24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 </a:t>
            </a:r>
            <a:r>
              <a:rPr lang="zh-TW" altLang="en-US" sz="24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月，斐迪南大公夫婦前往市政大廳的畫面，途中遭塞爾維亞籍青年暗殺</a:t>
            </a:r>
            <a:r>
              <a:rPr lang="zh-TW" altLang="en-US" sz="2400" dirty="0">
                <a:solidFill>
                  <a:srgbClr val="00660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027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9959" y="501903"/>
            <a:ext cx="9916453" cy="6044671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戰爭爆發</a:t>
            </a: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altLang="zh-TW" sz="4000" dirty="0">
                <a:solidFill>
                  <a:schemeClr val="accent5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1914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sz="4000" dirty="0">
                <a:solidFill>
                  <a:schemeClr val="accent5">
                    <a:lumMod val="40000"/>
                    <a:lumOff val="6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b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匈向塞國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宣戰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en-US" altLang="zh-TW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俄國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以同是斯拉夫民族支持塞國，</a:t>
            </a:r>
            <a:b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下令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全國總動員</a:t>
            </a:r>
            <a:b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zh-TW" altLang="en-US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雙方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盟國紛紛參戰</a:t>
            </a:r>
            <a:b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</a:t>
            </a:r>
            <a:r>
              <a:rPr lang="en-US" altLang="zh-TW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4000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義大利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原屬於三國同盟， 因為</a:t>
            </a:r>
            <a:r>
              <a:rPr lang="zh-TW" altLang="en-US" sz="4000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與</a:t>
            </a:r>
            <a:r>
              <a:rPr lang="zh-TW" altLang="en-US" sz="4000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奧</a:t>
            </a:r>
            <a:r>
              <a:rPr lang="zh-TW" altLang="en-US" sz="4000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匈</a:t>
            </a:r>
            <a:endParaRPr lang="en-US" altLang="zh-TW" sz="4000" dirty="0" smtClean="0">
              <a:solidFill>
                <a:srgbClr val="0066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" indent="0">
              <a:buNone/>
            </a:pPr>
            <a:endParaRPr lang="zh-TW" altLang="en-US" sz="2800" dirty="0">
              <a:solidFill>
                <a:srgbClr val="0066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04454" y="4156517"/>
            <a:ext cx="80778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不合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，戰爭初期保持中立，</a:t>
            </a:r>
            <a:r>
              <a:rPr lang="en-US" altLang="zh-TW" sz="4000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1915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lang="en-US" altLang="zh-TW" sz="4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才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加入協約國！</a:t>
            </a:r>
          </a:p>
        </p:txBody>
      </p:sp>
    </p:spTree>
    <p:extLst>
      <p:ext uri="{BB962C8B-B14F-4D97-AF65-F5344CB8AC3E}">
        <p14:creationId xmlns:p14="http://schemas.microsoft.com/office/powerpoint/2010/main" val="1564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3485788-A8A7-4A59-A508-5F918119F4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862</Words>
  <Application>Microsoft Office PowerPoint</Application>
  <PresentationFormat>寬螢幕</PresentationFormat>
  <Paragraphs>127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1" baseType="lpstr">
      <vt:lpstr>Microsoft YaHei</vt:lpstr>
      <vt:lpstr>微軟正黑體</vt:lpstr>
      <vt:lpstr>新細明體</vt:lpstr>
      <vt:lpstr>標楷體</vt:lpstr>
      <vt:lpstr>Arial</vt:lpstr>
      <vt:lpstr>Cambria</vt:lpstr>
      <vt:lpstr>Back to School 16x9</vt:lpstr>
      <vt:lpstr>第一次世界大戰 1914.7. 28 ~1918.11.11</vt:lpstr>
      <vt:lpstr>大綱</vt:lpstr>
      <vt:lpstr>大戰的起因</vt:lpstr>
      <vt:lpstr>PowerPoint 簡報</vt:lpstr>
      <vt:lpstr>PowerPoint 簡報</vt:lpstr>
      <vt:lpstr>PowerPoint 簡報</vt:lpstr>
      <vt:lpstr>第一次世界大戰前三國同盟與三國協約對峙圖</vt:lpstr>
      <vt:lpstr> 導致大戰爆發的國際衝突</vt:lpstr>
      <vt:lpstr>PowerPoint 簡報</vt:lpstr>
      <vt:lpstr>大戰經過</vt:lpstr>
      <vt:lpstr>PowerPoint 簡報</vt:lpstr>
      <vt:lpstr>PowerPoint 簡報</vt:lpstr>
      <vt:lpstr>1917年11月，俄國爆發「十月革命」，舊政權被推翻， 共產主義政權建立。 </vt:lpstr>
      <vt:lpstr>十月革命</vt:lpstr>
      <vt:lpstr>俄國新政府決定退出戰爭，東線戰事告一段落</vt:lpstr>
      <vt:lpstr>1918 年初，德軍集中軍力向西線發動攻勢，但屢戰屢敗。 此後，協約國軍全面反攻。 </vt:lpstr>
      <vt:lpstr>勝利的協約國集團為了解決戰爭所造成的問題，以及奠定戰後的和平，於是召開巴黎和會</vt:lpstr>
      <vt:lpstr>主導和會的進行</vt:lpstr>
      <vt:lpstr>PowerPoint 簡報</vt:lpstr>
      <vt:lpstr>PowerPoint 簡報</vt:lpstr>
      <vt:lpstr> </vt:lpstr>
      <vt:lpstr>PowerPoint 簡報</vt:lpstr>
      <vt:lpstr>資料來源</vt:lpstr>
      <vt:lpstr> 謝謝大家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2015-10-28T15:35:15Z</dcterms:created>
  <dcterms:modified xsi:type="dcterms:W3CDTF">2015-11-13T11:37:59Z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TC028952699991</vt:lpwstr>
  </property>
</Properties>
</file>