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85" r:id="rId4"/>
    <p:sldId id="269" r:id="rId5"/>
    <p:sldId id="271" r:id="rId6"/>
    <p:sldId id="266" r:id="rId7"/>
    <p:sldId id="268" r:id="rId8"/>
    <p:sldId id="283" r:id="rId9"/>
    <p:sldId id="272" r:id="rId10"/>
    <p:sldId id="273" r:id="rId11"/>
    <p:sldId id="274" r:id="rId12"/>
    <p:sldId id="275" r:id="rId13"/>
    <p:sldId id="279" r:id="rId14"/>
    <p:sldId id="276" r:id="rId15"/>
    <p:sldId id="277" r:id="rId16"/>
    <p:sldId id="278" r:id="rId17"/>
    <p:sldId id="281" r:id="rId18"/>
    <p:sldId id="280" r:id="rId19"/>
    <p:sldId id="289" r:id="rId20"/>
    <p:sldId id="287" r:id="rId21"/>
    <p:sldId id="288" r:id="rId22"/>
    <p:sldId id="290" r:id="rId23"/>
    <p:sldId id="291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33CC33"/>
    <a:srgbClr val="CC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837" autoAdjust="0"/>
  </p:normalViewPr>
  <p:slideViewPr>
    <p:cSldViewPr>
      <p:cViewPr>
        <p:scale>
          <a:sx n="100" d="100"/>
          <a:sy n="100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6DA04-630B-4162-BA8B-E50BC0A6BA5B}" type="doc">
      <dgm:prSet loTypeId="urn:microsoft.com/office/officeart/2005/8/layout/chevron1" loCatId="process" qsTypeId="urn:microsoft.com/office/officeart/2005/8/quickstyle/3d1" qsCatId="3D" csTypeId="urn:microsoft.com/office/officeart/2005/8/colors/accent6_2" csCatId="accent6" phldr="1"/>
      <dgm:spPr/>
    </dgm:pt>
    <dgm:pt modelId="{8BB64141-D719-45D6-A654-0D00D6082E4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D3388-2566-44F7-97E0-D56E7524403E}" type="parTrans" cxnId="{B87E4FB5-6718-4229-986E-CF6317D7885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729AC4-5C7C-4B49-839E-1A9E0D223B16}" type="sibTrans" cxnId="{B87E4FB5-6718-4229-986E-CF6317D7885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6A209F-0707-4774-8089-8D6B7E6BE9F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執行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FF8A39-04BA-4C19-A770-B20D30A79362}" type="parTrans" cxnId="{D102C47C-19ED-4E78-A9FF-C4C5656A6C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077F78-D02E-4698-A6B0-B9C819983488}" type="sibTrans" cxnId="{D102C47C-19ED-4E78-A9FF-C4C5656A6C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BA73E6-57DF-4417-B352-C99FD5B2095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考核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7D2B16-D28B-497A-8FCE-27596BA4E192}" type="parTrans" cxnId="{CF64DCDE-585A-444C-8364-C899C8EC28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B5FE97-7AB7-4992-A61B-C6214DCDC19D}" type="sibTrans" cxnId="{CF64DCDE-585A-444C-8364-C899C8EC28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656ED0-2598-4415-AF28-A7B166925A0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48D1A5-A9D3-4501-838F-76972454754C}" type="parTrans" cxnId="{46D17EDF-8AD0-4349-B919-EB60E8E23BC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877F22-A275-48C9-AE5D-7DA765E0C2CC}" type="sibTrans" cxnId="{46D17EDF-8AD0-4349-B919-EB60E8E23BC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DD313-6497-4E54-9E85-DBAD690A63B5}" type="pres">
      <dgm:prSet presAssocID="{9976DA04-630B-4162-BA8B-E50BC0A6BA5B}" presName="Name0" presStyleCnt="0">
        <dgm:presLayoutVars>
          <dgm:dir/>
          <dgm:animLvl val="lvl"/>
          <dgm:resizeHandles val="exact"/>
        </dgm:presLayoutVars>
      </dgm:prSet>
      <dgm:spPr/>
    </dgm:pt>
    <dgm:pt modelId="{C1128489-3438-4959-A24C-88ADC8C95407}" type="pres">
      <dgm:prSet presAssocID="{8BB64141-D719-45D6-A654-0D00D6082E4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19D0B7-77F4-4C63-8FC2-64B89BCC5317}" type="pres">
      <dgm:prSet presAssocID="{C3729AC4-5C7C-4B49-839E-1A9E0D223B16}" presName="parTxOnlySpace" presStyleCnt="0"/>
      <dgm:spPr/>
    </dgm:pt>
    <dgm:pt modelId="{AFF527EE-FFB2-4E17-90F5-29298AD9A097}" type="pres">
      <dgm:prSet presAssocID="{E5656ED0-2598-4415-AF28-A7B166925A0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999DB-2B53-4436-AFC6-BEE5E57F4F65}" type="pres">
      <dgm:prSet presAssocID="{38877F22-A275-48C9-AE5D-7DA765E0C2CC}" presName="parTxOnlySpace" presStyleCnt="0"/>
      <dgm:spPr/>
    </dgm:pt>
    <dgm:pt modelId="{517A3241-39FE-4BEB-B492-201656BC917B}" type="pres">
      <dgm:prSet presAssocID="{B66A209F-0707-4774-8089-8D6B7E6BE9F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030053-8749-471D-AD99-098394BA8473}" type="pres">
      <dgm:prSet presAssocID="{10077F78-D02E-4698-A6B0-B9C819983488}" presName="parTxOnlySpace" presStyleCnt="0"/>
      <dgm:spPr/>
    </dgm:pt>
    <dgm:pt modelId="{6AD59C54-3411-416D-A96B-979CEA54DF24}" type="pres">
      <dgm:prSet presAssocID="{F9BA73E6-57DF-4417-B352-C99FD5B2095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75C6F9-D6D8-4CFB-87C6-83AA689C89C3}" type="presOf" srcId="{F9BA73E6-57DF-4417-B352-C99FD5B20958}" destId="{6AD59C54-3411-416D-A96B-979CEA54DF24}" srcOrd="0" destOrd="0" presId="urn:microsoft.com/office/officeart/2005/8/layout/chevron1"/>
    <dgm:cxn modelId="{B87E4FB5-6718-4229-986E-CF6317D7885D}" srcId="{9976DA04-630B-4162-BA8B-E50BC0A6BA5B}" destId="{8BB64141-D719-45D6-A654-0D00D6082E45}" srcOrd="0" destOrd="0" parTransId="{7FED3388-2566-44F7-97E0-D56E7524403E}" sibTransId="{C3729AC4-5C7C-4B49-839E-1A9E0D223B16}"/>
    <dgm:cxn modelId="{7154A392-CAC6-4CE8-9F5E-1B8F0B92B6D9}" type="presOf" srcId="{E5656ED0-2598-4415-AF28-A7B166925A02}" destId="{AFF527EE-FFB2-4E17-90F5-29298AD9A097}" srcOrd="0" destOrd="0" presId="urn:microsoft.com/office/officeart/2005/8/layout/chevron1"/>
    <dgm:cxn modelId="{D102C47C-19ED-4E78-A9FF-C4C5656A6C60}" srcId="{9976DA04-630B-4162-BA8B-E50BC0A6BA5B}" destId="{B66A209F-0707-4774-8089-8D6B7E6BE9F5}" srcOrd="2" destOrd="0" parTransId="{94FF8A39-04BA-4C19-A770-B20D30A79362}" sibTransId="{10077F78-D02E-4698-A6B0-B9C819983488}"/>
    <dgm:cxn modelId="{C9F25C74-7013-4153-A08A-D56F3D064AB2}" type="presOf" srcId="{8BB64141-D719-45D6-A654-0D00D6082E45}" destId="{C1128489-3438-4959-A24C-88ADC8C95407}" srcOrd="0" destOrd="0" presId="urn:microsoft.com/office/officeart/2005/8/layout/chevron1"/>
    <dgm:cxn modelId="{46D17EDF-8AD0-4349-B919-EB60E8E23BC2}" srcId="{9976DA04-630B-4162-BA8B-E50BC0A6BA5B}" destId="{E5656ED0-2598-4415-AF28-A7B166925A02}" srcOrd="1" destOrd="0" parTransId="{8448D1A5-A9D3-4501-838F-76972454754C}" sibTransId="{38877F22-A275-48C9-AE5D-7DA765E0C2CC}"/>
    <dgm:cxn modelId="{5D749E14-1357-41ED-86D2-C6DADB43C2EA}" type="presOf" srcId="{B66A209F-0707-4774-8089-8D6B7E6BE9F5}" destId="{517A3241-39FE-4BEB-B492-201656BC917B}" srcOrd="0" destOrd="0" presId="urn:microsoft.com/office/officeart/2005/8/layout/chevron1"/>
    <dgm:cxn modelId="{CF64DCDE-585A-444C-8364-C899C8EC2830}" srcId="{9976DA04-630B-4162-BA8B-E50BC0A6BA5B}" destId="{F9BA73E6-57DF-4417-B352-C99FD5B20958}" srcOrd="3" destOrd="0" parTransId="{5A7D2B16-D28B-497A-8FCE-27596BA4E192}" sibTransId="{80B5FE97-7AB7-4992-A61B-C6214DCDC19D}"/>
    <dgm:cxn modelId="{638DC558-E25C-427F-AF48-700D32D30FF7}" type="presOf" srcId="{9976DA04-630B-4162-BA8B-E50BC0A6BA5B}" destId="{B88DD313-6497-4E54-9E85-DBAD690A63B5}" srcOrd="0" destOrd="0" presId="urn:microsoft.com/office/officeart/2005/8/layout/chevron1"/>
    <dgm:cxn modelId="{56994A55-6436-4447-8404-307B8E0D50AA}" type="presParOf" srcId="{B88DD313-6497-4E54-9E85-DBAD690A63B5}" destId="{C1128489-3438-4959-A24C-88ADC8C95407}" srcOrd="0" destOrd="0" presId="urn:microsoft.com/office/officeart/2005/8/layout/chevron1"/>
    <dgm:cxn modelId="{AF749F32-C3E4-4262-9B1B-B0FD496AE420}" type="presParOf" srcId="{B88DD313-6497-4E54-9E85-DBAD690A63B5}" destId="{A719D0B7-77F4-4C63-8FC2-64B89BCC5317}" srcOrd="1" destOrd="0" presId="urn:microsoft.com/office/officeart/2005/8/layout/chevron1"/>
    <dgm:cxn modelId="{18E9579E-D2F2-478C-B19A-C3F0C088F025}" type="presParOf" srcId="{B88DD313-6497-4E54-9E85-DBAD690A63B5}" destId="{AFF527EE-FFB2-4E17-90F5-29298AD9A097}" srcOrd="2" destOrd="0" presId="urn:microsoft.com/office/officeart/2005/8/layout/chevron1"/>
    <dgm:cxn modelId="{DDFA1680-8F5C-47F9-8842-FBAE40911F1D}" type="presParOf" srcId="{B88DD313-6497-4E54-9E85-DBAD690A63B5}" destId="{FAD999DB-2B53-4436-AFC6-BEE5E57F4F65}" srcOrd="3" destOrd="0" presId="urn:microsoft.com/office/officeart/2005/8/layout/chevron1"/>
    <dgm:cxn modelId="{3F2B8617-030E-40FF-9CB3-DE8637280347}" type="presParOf" srcId="{B88DD313-6497-4E54-9E85-DBAD690A63B5}" destId="{517A3241-39FE-4BEB-B492-201656BC917B}" srcOrd="4" destOrd="0" presId="urn:microsoft.com/office/officeart/2005/8/layout/chevron1"/>
    <dgm:cxn modelId="{4D4C3BC5-4B90-4004-A7B2-45B7226F3A04}" type="presParOf" srcId="{B88DD313-6497-4E54-9E85-DBAD690A63B5}" destId="{35030053-8749-471D-AD99-098394BA8473}" srcOrd="5" destOrd="0" presId="urn:microsoft.com/office/officeart/2005/8/layout/chevron1"/>
    <dgm:cxn modelId="{624FF610-5BAC-4313-8C1E-A03EBC41BE62}" type="presParOf" srcId="{B88DD313-6497-4E54-9E85-DBAD690A63B5}" destId="{6AD59C54-3411-416D-A96B-979CEA54DF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29541-4751-4B08-A75E-2241B9BB6E24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新民高中商</a:t>
            </a:r>
            <a:r>
              <a:rPr lang="en-US" altLang="zh-TW" smtClean="0"/>
              <a:t>102</a:t>
            </a:r>
            <a:r>
              <a:rPr lang="zh-TW" altLang="en-US" smtClean="0"/>
              <a:t>乙</a:t>
            </a:r>
            <a:r>
              <a:rPr lang="en-US" altLang="zh-TW" smtClean="0"/>
              <a:t>--</a:t>
            </a:r>
            <a:r>
              <a:rPr lang="zh-TW" altLang="en-US" smtClean="0"/>
              <a:t>親師會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1998-6C94-4BE4-9885-C47EC817E9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7651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C23C9-6D66-4CBF-967E-DAA9C28ADEF0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新民高中商</a:t>
            </a:r>
            <a:r>
              <a:rPr lang="en-US" altLang="zh-TW" smtClean="0"/>
              <a:t>102</a:t>
            </a:r>
            <a:r>
              <a:rPr lang="zh-TW" altLang="en-US" smtClean="0"/>
              <a:t>乙</a:t>
            </a:r>
            <a:r>
              <a:rPr lang="en-US" altLang="zh-TW" smtClean="0"/>
              <a:t>--</a:t>
            </a:r>
            <a:r>
              <a:rPr lang="zh-TW" altLang="en-US" smtClean="0"/>
              <a:t>親師會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9BE7-5DF9-4351-9157-16CA64954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3896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BE7-5DF9-4351-9157-16CA64954137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新民高中商</a:t>
            </a:r>
            <a:r>
              <a:rPr lang="en-US" altLang="zh-TW" smtClean="0"/>
              <a:t>102</a:t>
            </a:r>
            <a:r>
              <a:rPr lang="zh-TW" altLang="en-US" smtClean="0"/>
              <a:t>乙</a:t>
            </a:r>
            <a:r>
              <a:rPr lang="en-US" altLang="zh-TW" smtClean="0"/>
              <a:t>--</a:t>
            </a:r>
            <a:r>
              <a:rPr lang="zh-TW" altLang="en-US" smtClean="0"/>
              <a:t>親師會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90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BE7-5DF9-4351-9157-16CA64954137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新民高中商</a:t>
            </a:r>
            <a:r>
              <a:rPr lang="en-US" altLang="zh-TW" smtClean="0"/>
              <a:t>102</a:t>
            </a:r>
            <a:r>
              <a:rPr lang="zh-TW" altLang="en-US" smtClean="0"/>
              <a:t>乙</a:t>
            </a:r>
            <a:r>
              <a:rPr lang="en-US" altLang="zh-TW" smtClean="0"/>
              <a:t>--</a:t>
            </a:r>
            <a:r>
              <a:rPr lang="zh-TW" altLang="en-US" smtClean="0"/>
              <a:t>親師會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38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BE7-5DF9-4351-9157-16CA64954137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新民高中商</a:t>
            </a:r>
            <a:r>
              <a:rPr lang="en-US" altLang="zh-TW" smtClean="0"/>
              <a:t>102</a:t>
            </a:r>
            <a:r>
              <a:rPr lang="zh-TW" altLang="en-US" smtClean="0"/>
              <a:t>乙</a:t>
            </a:r>
            <a:r>
              <a:rPr lang="en-US" altLang="zh-TW" smtClean="0"/>
              <a:t>--</a:t>
            </a:r>
            <a:r>
              <a:rPr lang="zh-TW" altLang="en-US" smtClean="0"/>
              <a:t>親師會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24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‧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新民高中商</a:t>
            </a:r>
            <a:r>
              <a:rPr lang="en-US" altLang="zh-TW" smtClean="0"/>
              <a:t>102</a:t>
            </a:r>
            <a:r>
              <a:rPr lang="zh-TW" altLang="en-US" smtClean="0"/>
              <a:t>乙</a:t>
            </a:r>
            <a:r>
              <a:rPr lang="en-US" altLang="zh-TW" smtClean="0"/>
              <a:t>--</a:t>
            </a:r>
            <a:r>
              <a:rPr lang="zh-TW" altLang="en-US" smtClean="0"/>
              <a:t>親師會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D9BE7-5DF9-4351-9157-16CA6495413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B45A-0736-40A3-9292-59D7C54208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26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DEA0-05D4-43CF-8BC0-F066248DF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5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D97D-E3D3-4E13-BDBC-C753129AA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703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755A3-E1A1-4EB8-BCA4-577B29DF97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14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E6EE-1B0F-4EB6-AE20-62BF1B9B9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34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2624-84F6-43B9-ABA3-10027E8715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771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57FD-AE43-46F9-8A40-9E081DD15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71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12C6-3514-431A-B805-AA53B7BAFB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1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2501-64E4-44A1-8AB6-FF580C2F24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363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A128-B701-4748-AD3D-E8FD7DE68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690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480C-54CF-46D5-A3EE-F28519F65B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719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C709-FA68-4E1C-9540-B639B1EA7A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4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5455CA11-ACB8-4416-8DFA-7884E41C18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0341;&#29677;&#19978;&#3550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admi.edu.tw/search/index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admi.edu.tw/search/index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admi.edu.tw/search/index.php" TargetMode="External"/><Relationship Id="rId2" Type="http://schemas.openxmlformats.org/officeDocument/2006/relationships/hyperlink" Target="http://www.tcte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tchcvs.tc.edu.tw/wordpress/b2603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學年度親師會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商業經營科三乙班 導師：</a:t>
            </a:r>
            <a:r>
              <a:rPr lang="zh-TW" altLang="en-US" dirty="0"/>
              <a:t>張秀瑋</a:t>
            </a:r>
            <a:endParaRPr lang="zh-TW" altLang="en-US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55976" y="3068960"/>
            <a:ext cx="4297363" cy="2201862"/>
            <a:chOff x="2758" y="2116"/>
            <a:chExt cx="2707" cy="138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758" y="2795"/>
              <a:ext cx="2198" cy="70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000" dirty="0" smtClean="0">
                  <a:latin typeface="Times New Roman" pitchFamily="18" charset="0"/>
                  <a:ea typeface="標楷體" pitchFamily="65" charset="-120"/>
                </a:rPr>
                <a:t>導師</a:t>
              </a:r>
              <a:r>
                <a:rPr lang="zh-TW" altLang="en-US" sz="3000" dirty="0">
                  <a:latin typeface="Times New Roman" pitchFamily="18" charset="0"/>
                  <a:ea typeface="標楷體" pitchFamily="65" charset="-120"/>
                </a:rPr>
                <a:t>分機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dirty="0">
                  <a:latin typeface="Times New Roman" pitchFamily="18" charset="0"/>
                  <a:ea typeface="標楷體" pitchFamily="65" charset="-120"/>
                </a:rPr>
                <a:t>04-22334105</a:t>
              </a:r>
              <a:r>
                <a:rPr lang="zh-TW" altLang="en-US" sz="3000" dirty="0" smtClean="0">
                  <a:latin typeface="Times New Roman" pitchFamily="18" charset="0"/>
                  <a:ea typeface="標楷體" pitchFamily="65" charset="-120"/>
                </a:rPr>
                <a:t>轉</a:t>
              </a:r>
              <a:r>
                <a:rPr lang="en-US" altLang="zh-TW" sz="3000" dirty="0" smtClean="0">
                  <a:latin typeface="Times New Roman" pitchFamily="18" charset="0"/>
                  <a:ea typeface="標楷體" pitchFamily="65" charset="-120"/>
                </a:rPr>
                <a:t>6442</a:t>
              </a:r>
              <a:endParaRPr lang="zh-TW" altLang="en-US" sz="3000" dirty="0">
                <a:latin typeface="Times New Roman" pitchFamily="18" charset="0"/>
                <a:ea typeface="標楷體" pitchFamily="65" charset="-120"/>
              </a:endParaRPr>
            </a:p>
          </p:txBody>
        </p:sp>
        <p:pic>
          <p:nvPicPr>
            <p:cNvPr id="6" name="Picture 5" descr="新民高中(尺)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國立比私立好</a:t>
            </a:r>
            <a:endParaRPr lang="en-US" altLang="zh-TW" dirty="0" smtClean="0"/>
          </a:p>
          <a:p>
            <a:r>
              <a:rPr lang="en-US" altLang="zh-TW" dirty="0" smtClean="0"/>
              <a:t>400</a:t>
            </a:r>
            <a:r>
              <a:rPr lang="zh-TW" altLang="en-US" dirty="0" smtClean="0"/>
              <a:t>分以下難有好學校</a:t>
            </a:r>
            <a:endParaRPr lang="en-US" altLang="zh-TW" dirty="0" smtClean="0"/>
          </a:p>
          <a:p>
            <a:r>
              <a:rPr lang="zh-TW" altLang="en-US" dirty="0" smtClean="0"/>
              <a:t>大學校比小學校好</a:t>
            </a:r>
            <a:r>
              <a:rPr lang="en-US" altLang="zh-TW" dirty="0" smtClean="0"/>
              <a:t>(</a:t>
            </a:r>
            <a:r>
              <a:rPr lang="zh-TW" altLang="en-US" dirty="0" smtClean="0"/>
              <a:t>規模、系所數、學生數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都市學校比鄉下學校好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國立除外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改名的學校請慎重考慮</a:t>
            </a:r>
            <a:endParaRPr lang="en-US" altLang="zh-TW" dirty="0" smtClean="0"/>
          </a:p>
          <a:p>
            <a:r>
              <a:rPr lang="zh-TW" altLang="en-US" dirty="0" smtClean="0"/>
              <a:t>大學知性小旅行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4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大家都想讀國立，因為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23554" name="Picture 2" descr="G:\資101甲\升學相關\國立優勢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28" y="1762584"/>
            <a:ext cx="88745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3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資101甲\升學相關\國私立學雜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52" y="548971"/>
            <a:ext cx="8886336" cy="60483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A128-B701-4748-AD3D-E8FD7DE68F3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4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35397" r="34846" b="17967"/>
          <a:stretch/>
        </p:blipFill>
        <p:spPr bwMode="auto">
          <a:xfrm>
            <a:off x="179511" y="1700808"/>
            <a:ext cx="8922593" cy="475252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292080" y="220486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2014/8/20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4802882" y="4043164"/>
            <a:ext cx="41044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802882" y="4365104"/>
            <a:ext cx="12812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A128-B701-4748-AD3D-E8FD7DE68F3B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6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362075"/>
          </a:xfrm>
        </p:spPr>
        <p:txBody>
          <a:bodyPr/>
          <a:lstStyle/>
          <a:p>
            <a:pPr algn="ctr"/>
            <a:r>
              <a:rPr lang="zh-TW" altLang="en-US" sz="8800" dirty="0" smtClean="0"/>
              <a:t>但是</a:t>
            </a:r>
            <a:r>
              <a:rPr lang="en-US" altLang="zh-TW" sz="8800" dirty="0" smtClean="0"/>
              <a:t>…</a:t>
            </a:r>
            <a:endParaRPr lang="zh-TW" altLang="en-US" sz="8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22624-84F6-43B9-ABA3-10027E87150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9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資101甲\升學相關\科大分佈圖20140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6768"/>
            <a:ext cx="4677133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6084168" y="476672"/>
            <a:ext cx="5040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005979" y="1916832"/>
            <a:ext cx="5040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907704" y="3257364"/>
            <a:ext cx="5040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594730" y="4005064"/>
            <a:ext cx="5040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501923" y="5661248"/>
            <a:ext cx="5040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5292080" y="5085184"/>
            <a:ext cx="5040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" name="爆炸 2 4"/>
          <p:cNvSpPr/>
          <p:nvPr/>
        </p:nvSpPr>
        <p:spPr>
          <a:xfrm>
            <a:off x="4982658" y="2177244"/>
            <a:ext cx="3693798" cy="290794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en-US" altLang="zh-TW" sz="2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國立科大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A128-B701-4748-AD3D-E8FD7DE68F3B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1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養成良好的習慣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飲食正常</a:t>
            </a:r>
            <a:endParaRPr lang="en-US" altLang="zh-TW" dirty="0" smtClean="0"/>
          </a:p>
          <a:p>
            <a:r>
              <a:rPr lang="zh-TW" altLang="en-US" dirty="0" smtClean="0"/>
              <a:t>作息正常</a:t>
            </a:r>
            <a:endParaRPr lang="en-US" altLang="zh-TW" dirty="0" smtClean="0"/>
          </a:p>
          <a:p>
            <a:r>
              <a:rPr lang="zh-TW" altLang="en-US" dirty="0" smtClean="0"/>
              <a:t>適當運動</a:t>
            </a:r>
            <a:endParaRPr lang="en-US" altLang="zh-TW" dirty="0" smtClean="0"/>
          </a:p>
          <a:p>
            <a:r>
              <a:rPr lang="zh-TW" altLang="en-US" dirty="0" smtClean="0"/>
              <a:t>少上網、少滑手機</a:t>
            </a:r>
            <a:endParaRPr lang="en-US" altLang="zh-TW" dirty="0" smtClean="0"/>
          </a:p>
          <a:p>
            <a:r>
              <a:rPr lang="zh-TW" altLang="en-US" dirty="0" smtClean="0"/>
              <a:t>一定要戴「錶」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讀書無捷徑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26105"/>
              </p:ext>
            </p:extLst>
          </p:nvPr>
        </p:nvGraphicFramePr>
        <p:xfrm>
          <a:off x="566738" y="17526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60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28489-3438-4959-A24C-88ADC8C95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1128489-3438-4959-A24C-88ADC8C95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1128489-3438-4959-A24C-88ADC8C95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527EE-FFB2-4E17-90F5-29298AD9A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FF527EE-FFB2-4E17-90F5-29298AD9A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FF527EE-FFB2-4E17-90F5-29298AD9A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A3241-39FE-4BEB-B492-201656BC9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17A3241-39FE-4BEB-B492-201656BC9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17A3241-39FE-4BEB-B492-201656BC9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59C54-3411-416D-A96B-979CEA54D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AD59C54-3411-416D-A96B-979CEA54D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AD59C54-3411-416D-A96B-979CEA54D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學合作專班有剩餘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如果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‧‧‧‧‧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2204864"/>
            <a:ext cx="53285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台中科大</a:t>
            </a:r>
            <a:r>
              <a:rPr lang="en-US" altLang="zh-TW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產學合作專班</a:t>
            </a:r>
            <a:endParaRPr lang="zh-TW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2501-64E4-44A1-8AB6-FF580C2F24D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" name="圓角矩形 6"/>
          <p:cNvSpPr/>
          <p:nvPr/>
        </p:nvSpPr>
        <p:spPr>
          <a:xfrm>
            <a:off x="4427984" y="4581128"/>
            <a:ext cx="2674937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在校成績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       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151930" y="5003883"/>
            <a:ext cx="3046543" cy="372591"/>
            <a:chOff x="2151930" y="5003883"/>
            <a:chExt cx="3046543" cy="372591"/>
          </a:xfrm>
        </p:grpSpPr>
        <p:sp>
          <p:nvSpPr>
            <p:cNvPr id="4" name="文字方塊 3"/>
            <p:cNvSpPr txBox="1"/>
            <p:nvPr/>
          </p:nvSpPr>
          <p:spPr>
            <a:xfrm>
              <a:off x="2151930" y="5003883"/>
              <a:ext cx="3046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產學專班甄選</a:t>
              </a:r>
              <a:endPara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657017" y="5007142"/>
              <a:ext cx="482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=</a:t>
              </a:r>
              <a:endPara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2501-64E4-44A1-8AB6-FF580C2F24D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" t="-14390" r="733" b="502"/>
          <a:stretch/>
        </p:blipFill>
        <p:spPr>
          <a:xfrm>
            <a:off x="107504" y="-2187624"/>
            <a:ext cx="8784976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graphicFrame>
        <p:nvGraphicFramePr>
          <p:cNvPr id="5" name="表格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60658"/>
              </p:ext>
            </p:extLst>
          </p:nvPr>
        </p:nvGraphicFramePr>
        <p:xfrm>
          <a:off x="566738" y="1556059"/>
          <a:ext cx="7965702" cy="4206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5624"/>
                <a:gridCol w="5190078"/>
              </a:tblGrid>
              <a:tr h="31352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日期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活動名稱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</a:tr>
              <a:tr h="2662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104/10/14~10/16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zh-TW" altLang="zh-TW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第一次期中考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305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104/10/22~10/23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三年級第一次模擬考</a:t>
                      </a:r>
                    </a:p>
                  </a:txBody>
                  <a:tcPr marL="91433" marR="91433" marT="45719" marB="45719" anchor="ctr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104/11/08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會資乙級學科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(11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人報名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3" marR="91433" marT="45719" marB="45719" anchor="ctr" horzOverflow="overflow"/>
                </a:tc>
              </a:tr>
              <a:tr h="31003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104/11/15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商教會英語能力檢定</a:t>
                      </a:r>
                    </a:p>
                  </a:txBody>
                  <a:tcPr marL="91433" marR="91433" marT="45719" marB="45719" anchor="ctr" horzOverflow="overflow"/>
                </a:tc>
              </a:tr>
              <a:tr h="3375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104/11/30~12/02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第二次期中考</a:t>
                      </a:r>
                    </a:p>
                  </a:txBody>
                  <a:tcPr marL="91433" marR="91433" marT="45719" marB="45719" anchor="ctr" horzOverflow="overflow"/>
                </a:tc>
              </a:tr>
              <a:tr h="3375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104/12/08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多益測驗模擬考</a:t>
                      </a:r>
                    </a:p>
                  </a:txBody>
                  <a:tcPr marL="91433" marR="91433" marT="45719" marB="45719" anchor="ctr" horzOverflow="overflow"/>
                </a:tc>
              </a:tr>
              <a:tr h="31003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104/12/21~12/22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三年級第二次模擬考</a:t>
                      </a:r>
                    </a:p>
                  </a:txBody>
                  <a:tcPr marL="91433" marR="91433" marT="45719" marB="45719" anchor="ctr" horzOverflow="overflow"/>
                </a:tc>
              </a:tr>
              <a:tr h="31003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104/01/04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多益測驗模擬考</a:t>
                      </a:r>
                      <a:endParaRPr lang="zh-TW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19" marB="45719" anchor="ctr" horzOverflow="overflow"/>
                </a:tc>
              </a:tr>
              <a:tr h="31003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105/01/10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電腦技能檢定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電腦技能基金會檢定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中打、英打、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Access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Word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19" marB="45719" anchor="ctr" horzOverflow="overflow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104</a:t>
            </a:r>
            <a:r>
              <a:rPr lang="zh-TW" altLang="en-US" dirty="0" smtClean="0"/>
              <a:t>學年重要考試及檢定日程</a:t>
            </a:r>
          </a:p>
        </p:txBody>
      </p:sp>
    </p:spTree>
    <p:extLst>
      <p:ext uri="{BB962C8B-B14F-4D97-AF65-F5344CB8AC3E}">
        <p14:creationId xmlns:p14="http://schemas.microsoft.com/office/powerpoint/2010/main" val="12004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2501-64E4-44A1-8AB6-FF580C2F24D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747936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1806"/>
          <a:stretch/>
        </p:blipFill>
        <p:spPr>
          <a:xfrm>
            <a:off x="6444208" y="2852936"/>
            <a:ext cx="2071262" cy="200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7" y="2764709"/>
            <a:ext cx="1872208" cy="200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888854"/>
            <a:ext cx="3600401" cy="39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口試試題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2501-64E4-44A1-8AB6-FF580C2F24D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899592" y="19168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每人約一分鐘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lang="zh-TW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請問你看過什麼商業雜誌</a:t>
            </a:r>
            <a:r>
              <a:rPr lang="en-US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0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到最有收穫的事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 </a:t>
            </a:r>
            <a:r>
              <a:rPr lang="zh-TW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求學過程</a:t>
            </a:r>
            <a:r>
              <a:rPr lang="zh-TW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遇到的問題和危機處理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差別在哪裡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Q5 </a:t>
            </a:r>
            <a:r>
              <a:rPr lang="zh-TW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現今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  <a:r>
              <a:rPr lang="zh-TW" altLang="en-US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zh-TW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</a:t>
            </a:r>
            <a:r>
              <a:rPr lang="zh-TW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激烈，如何才能</a:t>
            </a:r>
            <a:r>
              <a:rPr lang="zh-TW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</a:t>
            </a:r>
            <a:r>
              <a:rPr lang="zh-TW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脫穎而出</a:t>
            </a:r>
            <a:r>
              <a:rPr lang="en-US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0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Q6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請問你們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面試學校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的師資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印象最深刻的是什麼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Q7 </a:t>
            </a:r>
            <a:r>
              <a:rPr lang="zh-TW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請問你在面試前花了多久的時間準備，又是如何準備的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Q8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請問在三年中閱讀過令你印象最深刻的一本書是什麼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TW" sz="20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從中你又學到了些什麼</a:t>
            </a:r>
            <a:r>
              <a:rPr lang="en-US" altLang="zh-TW" sz="2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0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2501-64E4-44A1-8AB6-FF580C2F24D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899592" y="2623552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贏，不是靠運氣，而是靠準備。</a:t>
            </a:r>
            <a:endParaRPr lang="en-US" altLang="zh-TW" sz="40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3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路，是人走出來的，但準備充分的人能走得更自在，也走得更遠。</a:t>
            </a:r>
            <a:endParaRPr lang="en-US" altLang="zh-TW" sz="20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0" hangingPunct="0">
              <a:lnSpc>
                <a:spcPct val="3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zh-TW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青春第二課 王溢嘉</a:t>
            </a:r>
            <a:r>
              <a:rPr lang="en-US" altLang="zh-TW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algn="r" eaLnBrk="0" hangingPunct="0">
              <a:lnSpc>
                <a:spcPct val="3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zh-TW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End</a:t>
            </a:r>
            <a:endParaRPr lang="zh-TW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3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-459432"/>
            <a:ext cx="7772400" cy="13716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指定項目甄試成績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908720"/>
            <a:ext cx="8208912" cy="5688632"/>
          </a:xfrm>
          <a:solidFill>
            <a:schemeClr val="bg1"/>
          </a:solidFill>
        </p:spPr>
        <p:txBody>
          <a:bodyPr/>
          <a:lstStyle/>
          <a:p>
            <a:pPr marL="469900" indent="-469900">
              <a:buFont typeface="Wingdings" pitchFamily="2" charset="2"/>
              <a:buChar char="o"/>
            </a:pPr>
            <a:r>
              <a:rPr lang="zh-TW" altLang="en-US" b="1" kern="100" dirty="0" smtClean="0">
                <a:solidFill>
                  <a:srgbClr val="C00000"/>
                </a:solidFill>
              </a:rPr>
              <a:t>書面繳交資料</a:t>
            </a:r>
            <a:endParaRPr lang="en-US" altLang="zh-TW" b="1" kern="100" dirty="0">
              <a:solidFill>
                <a:srgbClr val="C00000"/>
              </a:solidFill>
            </a:endParaRPr>
          </a:p>
          <a:p>
            <a:r>
              <a:rPr lang="en-US" altLang="zh-TW" b="1" kern="100" dirty="0" smtClean="0">
                <a:solidFill>
                  <a:srgbClr val="C00000"/>
                </a:solidFill>
              </a:rPr>
              <a:t>1</a:t>
            </a:r>
            <a:r>
              <a:rPr lang="zh-TW" altLang="en-US" b="1" kern="100" dirty="0" smtClean="0">
                <a:solidFill>
                  <a:srgbClr val="C00000"/>
                </a:solidFill>
              </a:rPr>
              <a:t>、高中</a:t>
            </a:r>
            <a:r>
              <a:rPr lang="en-US" altLang="zh-TW" b="1" kern="100" dirty="0" smtClean="0">
                <a:solidFill>
                  <a:srgbClr val="C00000"/>
                </a:solidFill>
              </a:rPr>
              <a:t>(</a:t>
            </a:r>
            <a:r>
              <a:rPr lang="zh-TW" altLang="en-US" b="1" kern="100" dirty="0" smtClean="0">
                <a:solidFill>
                  <a:srgbClr val="C00000"/>
                </a:solidFill>
              </a:rPr>
              <a:t>職）歷年成績單 </a:t>
            </a:r>
            <a:r>
              <a:rPr lang="en-US" altLang="zh-TW" dirty="0" smtClean="0"/>
              <a:t>2</a:t>
            </a:r>
            <a:r>
              <a:rPr lang="zh-TW" altLang="en-US" b="1" kern="100" dirty="0" smtClean="0">
                <a:solidFill>
                  <a:srgbClr val="C00000"/>
                </a:solidFill>
              </a:rPr>
              <a:t> </a:t>
            </a:r>
            <a:r>
              <a:rPr lang="zh-TW" altLang="en-US" b="1" kern="100" dirty="0">
                <a:solidFill>
                  <a:srgbClr val="C00000"/>
                </a:solidFill>
              </a:rPr>
              <a:t>、</a:t>
            </a:r>
            <a:r>
              <a:rPr lang="zh-TW" altLang="en-US" dirty="0" smtClean="0"/>
              <a:t>個人</a:t>
            </a:r>
            <a:r>
              <a:rPr lang="zh-TW" altLang="en-US" dirty="0"/>
              <a:t>簡歷</a:t>
            </a:r>
            <a:r>
              <a:rPr lang="en-US" altLang="zh-TW" b="1" kern="100" dirty="0" smtClean="0">
                <a:solidFill>
                  <a:srgbClr val="C00000"/>
                </a:solidFill>
              </a:rPr>
              <a:t/>
            </a:r>
            <a:br>
              <a:rPr lang="en-US" altLang="zh-TW" b="1" kern="100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3</a:t>
            </a:r>
            <a:r>
              <a:rPr lang="zh-TW" altLang="en-US" b="1" kern="100" dirty="0">
                <a:solidFill>
                  <a:srgbClr val="C00000"/>
                </a:solidFill>
              </a:rPr>
              <a:t> 、</a:t>
            </a:r>
            <a:r>
              <a:rPr lang="zh-TW" altLang="en-US" dirty="0" smtClean="0"/>
              <a:t>自傳                              </a:t>
            </a:r>
            <a:r>
              <a:rPr lang="en-US" altLang="zh-TW" dirty="0" smtClean="0"/>
              <a:t>4</a:t>
            </a:r>
            <a:r>
              <a:rPr lang="zh-TW" altLang="en-US" b="1" kern="100" dirty="0">
                <a:solidFill>
                  <a:srgbClr val="C00000"/>
                </a:solidFill>
              </a:rPr>
              <a:t> 、</a:t>
            </a:r>
            <a:r>
              <a:rPr lang="zh-TW" altLang="en-US" dirty="0" smtClean="0"/>
              <a:t>讀書計畫 </a:t>
            </a:r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zh-TW" altLang="en-US" b="1" kern="100" dirty="0">
                <a:solidFill>
                  <a:srgbClr val="C00000"/>
                </a:solidFill>
              </a:rPr>
              <a:t> 、</a:t>
            </a:r>
            <a:r>
              <a:rPr lang="zh-TW" altLang="en-US" dirty="0" smtClean="0"/>
              <a:t>其他</a:t>
            </a:r>
            <a:r>
              <a:rPr lang="zh-TW" altLang="en-US" dirty="0"/>
              <a:t>有助於審查資料</a:t>
            </a:r>
            <a:r>
              <a:rPr lang="en-US" altLang="zh-TW" dirty="0"/>
              <a:t>(</a:t>
            </a:r>
            <a:r>
              <a:rPr lang="zh-TW" altLang="en-US" dirty="0"/>
              <a:t>例如社團參與、學生幹部</a:t>
            </a:r>
            <a:r>
              <a:rPr lang="zh-TW" altLang="en-US" dirty="0" smtClean="0"/>
              <a:t>、學校</a:t>
            </a:r>
            <a:r>
              <a:rPr lang="zh-TW" altLang="en-US" dirty="0"/>
              <a:t>成績名次證明、專題製作、證照及獲獎</a:t>
            </a:r>
            <a:r>
              <a:rPr lang="zh-TW" altLang="en-US" dirty="0" smtClean="0"/>
              <a:t>事實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等</a:t>
            </a:r>
            <a:r>
              <a:rPr lang="zh-TW" altLang="en-US" dirty="0"/>
              <a:t>）</a:t>
            </a:r>
            <a:endParaRPr lang="en-US" altLang="zh-TW" dirty="0"/>
          </a:p>
          <a:p>
            <a:pPr marL="469900" indent="-469900">
              <a:lnSpc>
                <a:spcPct val="200000"/>
              </a:lnSpc>
              <a:buFont typeface="Wingdings" pitchFamily="2" charset="2"/>
              <a:buChar char="o"/>
            </a:pPr>
            <a:r>
              <a:rPr lang="zh-TW" altLang="en-US" dirty="0" smtClean="0"/>
              <a:t>評分標準</a:t>
            </a:r>
            <a:r>
              <a:rPr lang="zh-TW" altLang="en-US" dirty="0"/>
              <a:t>說明</a:t>
            </a:r>
            <a:endParaRPr lang="en-US" altLang="zh-TW" dirty="0"/>
          </a:p>
          <a:p>
            <a:r>
              <a:rPr lang="en-US" altLang="zh-TW" dirty="0"/>
              <a:t>(1)</a:t>
            </a:r>
            <a:r>
              <a:rPr lang="zh-TW" altLang="en-US" dirty="0"/>
              <a:t>面試</a:t>
            </a:r>
            <a:r>
              <a:rPr lang="zh-TW" altLang="en-US" dirty="0" smtClean="0"/>
              <a:t>：表達</a:t>
            </a:r>
            <a:r>
              <a:rPr lang="zh-TW" altLang="en-US" dirty="0"/>
              <a:t>能力</a:t>
            </a:r>
            <a:r>
              <a:rPr lang="en-US" altLang="zh-TW" dirty="0"/>
              <a:t>(40%)</a:t>
            </a:r>
            <a:r>
              <a:rPr lang="zh-TW" altLang="en-US" dirty="0"/>
              <a:t>、問答反應</a:t>
            </a:r>
            <a:r>
              <a:rPr lang="en-US" altLang="zh-TW" dirty="0"/>
              <a:t>(40%)</a:t>
            </a:r>
            <a:r>
              <a:rPr lang="zh-TW" altLang="en-US" dirty="0"/>
              <a:t>、服</a:t>
            </a:r>
            <a:r>
              <a:rPr lang="zh-TW" altLang="en-US" dirty="0" smtClean="0"/>
              <a:t>儀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態度</a:t>
            </a:r>
            <a:r>
              <a:rPr lang="en-US" altLang="zh-TW" dirty="0"/>
              <a:t>(20</a:t>
            </a:r>
            <a:r>
              <a:rPr lang="en-US" altLang="zh-TW" dirty="0" smtClean="0"/>
              <a:t>%)</a:t>
            </a:r>
            <a:r>
              <a:rPr lang="zh-TW" altLang="en-US" dirty="0" smtClean="0"/>
              <a:t>、各校比例有差異</a:t>
            </a:r>
            <a:endParaRPr lang="en-US" altLang="zh-TW" dirty="0"/>
          </a:p>
          <a:p>
            <a:r>
              <a:rPr lang="en-US" altLang="zh-TW" dirty="0" smtClean="0"/>
              <a:t>(2)</a:t>
            </a:r>
            <a:r>
              <a:rPr lang="zh-TW" altLang="en-US" dirty="0" smtClean="0"/>
              <a:t>專業</a:t>
            </a:r>
            <a:r>
              <a:rPr lang="zh-TW" altLang="en-US" dirty="0"/>
              <a:t>證照</a:t>
            </a:r>
            <a:r>
              <a:rPr lang="en-US" altLang="zh-TW" dirty="0"/>
              <a:t>/</a:t>
            </a:r>
            <a:r>
              <a:rPr lang="zh-TW" altLang="en-US" dirty="0"/>
              <a:t>在校成績</a:t>
            </a:r>
            <a:r>
              <a:rPr lang="en-US" altLang="zh-TW" dirty="0"/>
              <a:t>/</a:t>
            </a:r>
            <a:r>
              <a:rPr lang="zh-TW" altLang="en-US" dirty="0"/>
              <a:t>英文能力</a:t>
            </a:r>
            <a:r>
              <a:rPr lang="en-US" altLang="zh-TW" dirty="0"/>
              <a:t>/</a:t>
            </a:r>
            <a:r>
              <a:rPr lang="zh-TW" altLang="en-US" dirty="0"/>
              <a:t>競賽獲獎</a:t>
            </a:r>
            <a:endParaRPr lang="en-US" altLang="zh-TW" dirty="0"/>
          </a:p>
          <a:p>
            <a:pPr marL="469900" indent="-469900">
              <a:buFont typeface="Wingdings" pitchFamily="2" charset="2"/>
              <a:buChar char="o"/>
            </a:pP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" t="-14390" r="733" b="502"/>
          <a:stretch/>
        </p:blipFill>
        <p:spPr>
          <a:xfrm>
            <a:off x="6256212" y="476672"/>
            <a:ext cx="241946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1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5" name="表格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479160"/>
              </p:ext>
            </p:extLst>
          </p:nvPr>
        </p:nvGraphicFramePr>
        <p:xfrm>
          <a:off x="611560" y="1556792"/>
          <a:ext cx="7893694" cy="3528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62303"/>
                <a:gridCol w="4131391"/>
              </a:tblGrid>
              <a:tr h="40728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日期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活動名稱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105/01/18~01/20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期末考</a:t>
                      </a:r>
                    </a:p>
                  </a:txBody>
                  <a:tcPr marL="91433" marR="91433" marT="45719" marB="45719" anchor="ctr" horzOverflow="overflow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105/01/25~1/29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寒假輔導</a:t>
                      </a:r>
                      <a:endParaRPr lang="zh-TW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19" marB="45719" anchor="ctr" horzOverflow="overflow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105/01/31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多益測驗</a:t>
                      </a:r>
                    </a:p>
                  </a:txBody>
                  <a:tcPr marL="91433" marR="91433" marT="45719" marB="45719" anchor="ctr" horzOverflow="overflow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105/02/15</a:t>
                      </a: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103</a:t>
                      </a:r>
                      <a:r>
                        <a:rPr lang="zh-TW" altLang="zh-TW" sz="2000" kern="1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學年度第二學期開學</a:t>
                      </a:r>
                      <a:endParaRPr lang="zh-TW" altLang="en-US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105/04/30~105/05/01</a:t>
                      </a:r>
                      <a:endParaRPr kumimoji="1" lang="zh-TW" altLang="zh-TW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r>
                        <a:rPr lang="zh-TW" altLang="zh-TW" sz="20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學年度四技二專統一入學測驗</a:t>
                      </a:r>
                    </a:p>
                  </a:txBody>
                  <a:tcPr marL="0" marR="0" marT="0" marB="0" anchor="ctr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000" b="1" kern="1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4587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000" b="1" kern="1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104</a:t>
            </a:r>
            <a:r>
              <a:rPr lang="zh-TW" altLang="en-US" dirty="0" smtClean="0"/>
              <a:t>學年重要考試及檢定日程</a:t>
            </a:r>
          </a:p>
        </p:txBody>
      </p:sp>
    </p:spTree>
    <p:extLst>
      <p:ext uri="{BB962C8B-B14F-4D97-AF65-F5344CB8AC3E}">
        <p14:creationId xmlns:p14="http://schemas.microsoft.com/office/powerpoint/2010/main" val="1216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四技二專統一入學測驗考試科目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含寫作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			100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			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100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					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專業科目（一）商概、計概	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專業科目（二）會計、經濟	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b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	總分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171" name="表格版面配置區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5413"/>
            <a:ext cx="8351838" cy="6521450"/>
          </a:xfrm>
        </p:spPr>
      </p:pic>
      <p:sp>
        <p:nvSpPr>
          <p:cNvPr id="2" name="圓角矩形 1"/>
          <p:cNvSpPr/>
          <p:nvPr/>
        </p:nvSpPr>
        <p:spPr>
          <a:xfrm>
            <a:off x="2538884" y="1738908"/>
            <a:ext cx="1368152" cy="36004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940152" y="1892536"/>
            <a:ext cx="486048" cy="29186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827584" y="2852936"/>
            <a:ext cx="936104" cy="36004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37284" y="3119636"/>
            <a:ext cx="936104" cy="36004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300192" y="4149080"/>
            <a:ext cx="936104" cy="36004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238858" y="4653136"/>
            <a:ext cx="104966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648558" y="4653136"/>
            <a:ext cx="104966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88088" y="4653136"/>
            <a:ext cx="104966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067944" y="4653136"/>
            <a:ext cx="104966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755A3-E1A1-4EB8-BCA4-577B29DF974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升學管道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一、技優保送</a:t>
            </a:r>
            <a:r>
              <a:rPr lang="en-US" altLang="zh-TW" sz="2600" b="1" dirty="0" smtClean="0"/>
              <a:t>---------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全國商科技藝競賽前三名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二、繁星計劃</a:t>
            </a:r>
            <a:r>
              <a:rPr lang="en-US" altLang="zh-TW" sz="2600" b="1" dirty="0" smtClean="0"/>
              <a:t>---------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每校推舉數名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三、大學學測</a:t>
            </a:r>
            <a:r>
              <a:rPr lang="en-US" altLang="zh-TW" sz="2600" b="1" dirty="0" smtClean="0"/>
              <a:t>---------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學測成績</a:t>
            </a:r>
            <a:r>
              <a:rPr lang="en-US" altLang="zh-TW" sz="2600" b="1" dirty="0" smtClean="0">
                <a:solidFill>
                  <a:schemeClr val="hlink"/>
                </a:solidFill>
              </a:rPr>
              <a:t/>
            </a:r>
            <a:br>
              <a:rPr lang="en-US" altLang="zh-TW" sz="2600" b="1" dirty="0" smtClean="0">
                <a:solidFill>
                  <a:schemeClr val="hlink"/>
                </a:solidFill>
              </a:rPr>
            </a:br>
            <a:r>
              <a:rPr lang="en-US" altLang="zh-TW" sz="2600" b="1" dirty="0" smtClean="0">
                <a:solidFill>
                  <a:schemeClr val="hlink"/>
                </a:solidFill>
              </a:rPr>
              <a:t>                              	(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英、數特別好者可試試看</a:t>
            </a:r>
            <a:r>
              <a:rPr lang="en-US" altLang="zh-TW" sz="2600" b="1" dirty="0" smtClean="0">
                <a:solidFill>
                  <a:schemeClr val="hlink"/>
                </a:solidFill>
              </a:rPr>
              <a:t>)</a:t>
            </a:r>
            <a:endParaRPr lang="zh-TW" altLang="en-US" sz="26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四、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技優甄審</a:t>
            </a:r>
            <a:r>
              <a:rPr lang="en-US" altLang="zh-TW" sz="2600" b="1" dirty="0" smtClean="0"/>
              <a:t>---------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乙級證照</a:t>
            </a:r>
            <a:endParaRPr lang="en-US" altLang="zh-TW" sz="26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五、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甄選入學</a:t>
            </a:r>
            <a:r>
              <a:rPr lang="en-US" altLang="zh-TW" sz="2600" b="1" dirty="0" smtClean="0"/>
              <a:t>---------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統測成績</a:t>
            </a:r>
            <a:endParaRPr lang="en-US" altLang="zh-TW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六、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日間部登記分發</a:t>
            </a:r>
            <a:r>
              <a:rPr lang="en-US" altLang="zh-TW" sz="2600" b="1" dirty="0" smtClean="0"/>
              <a:t>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統測成績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七、夜間部登記分發</a:t>
            </a:r>
            <a:r>
              <a:rPr lang="en-US" altLang="zh-TW" sz="2600" b="1" dirty="0" smtClean="0"/>
              <a:t>---</a:t>
            </a:r>
            <a:r>
              <a:rPr lang="zh-TW" altLang="en-US" sz="2600" b="1" dirty="0" smtClean="0">
                <a:solidFill>
                  <a:schemeClr val="hlink"/>
                </a:solidFill>
              </a:rPr>
              <a:t>統測成績</a:t>
            </a:r>
            <a:r>
              <a:rPr lang="en-US" altLang="zh-TW" sz="3100" b="1" dirty="0" smtClean="0">
                <a:solidFill>
                  <a:schemeClr val="accent2"/>
                </a:solidFill>
              </a:rPr>
              <a:t>+</a:t>
            </a:r>
            <a:r>
              <a:rPr lang="zh-TW" altLang="en-US" sz="3100" b="1" dirty="0" smtClean="0">
                <a:solidFill>
                  <a:schemeClr val="accent2"/>
                </a:solidFill>
              </a:rPr>
              <a:t>在校成績</a:t>
            </a:r>
            <a:endParaRPr lang="en-US" altLang="zh-TW" sz="31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600" b="1" dirty="0" smtClean="0"/>
              <a:t>八、各大學獨立招生</a:t>
            </a:r>
          </a:p>
          <a:p>
            <a:pPr eaLnBrk="1" hangingPunct="1">
              <a:lnSpc>
                <a:spcPct val="90000"/>
              </a:lnSpc>
            </a:pPr>
            <a:endParaRPr lang="zh-TW" altLang="en-US" sz="2600" b="1" dirty="0" smtClean="0"/>
          </a:p>
          <a:p>
            <a:pPr eaLnBrk="1" hangingPunct="1">
              <a:lnSpc>
                <a:spcPct val="90000"/>
              </a:lnSpc>
            </a:pPr>
            <a:endParaRPr lang="en-US" altLang="zh-TW" sz="2500" dirty="0" smtClean="0">
              <a:sym typeface="Wingdings" pitchFamily="2" charset="2"/>
            </a:endParaRPr>
          </a:p>
        </p:txBody>
      </p:sp>
      <p:sp>
        <p:nvSpPr>
          <p:cNvPr id="2" name="十字形 1"/>
          <p:cNvSpPr/>
          <p:nvPr/>
        </p:nvSpPr>
        <p:spPr>
          <a:xfrm>
            <a:off x="5940152" y="3645024"/>
            <a:ext cx="504056" cy="504056"/>
          </a:xfrm>
          <a:prstGeom prst="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6516216" y="3501008"/>
            <a:ext cx="18002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在校成績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可讀取校系種類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z="2600" b="1" dirty="0" smtClean="0">
                <a:solidFill>
                  <a:srgbClr val="C00000"/>
                </a:solidFill>
              </a:rPr>
              <a:t>商業與管理群</a:t>
            </a:r>
            <a:r>
              <a:rPr lang="zh-TW" altLang="en-US" sz="2600" dirty="0" smtClean="0"/>
              <a:t>相關科系，如：資訊管理、財務金融、行銷流通、會計事務、企業管理、休閒管理、醫務管理、旅運管理、社會工作、老人服務</a:t>
            </a:r>
            <a:r>
              <a:rPr lang="en-US" altLang="zh-TW" sz="2600" dirty="0" smtClean="0">
                <a:latin typeface="Arial" charset="0"/>
              </a:rPr>
              <a:t>…</a:t>
            </a:r>
            <a:r>
              <a:rPr lang="zh-TW" altLang="en-US" sz="2600" dirty="0" smtClean="0"/>
              <a:t>等學系。</a:t>
            </a:r>
          </a:p>
          <a:p>
            <a:pPr eaLnBrk="1" hangingPunct="1"/>
            <a:endParaRPr lang="zh-TW" altLang="en-US" sz="2600" dirty="0" smtClean="0"/>
          </a:p>
          <a:p>
            <a:pPr eaLnBrk="1" hangingPunct="1"/>
            <a:r>
              <a:rPr lang="zh-TW" altLang="en-US" sz="2600" b="1" dirty="0" smtClean="0">
                <a:solidFill>
                  <a:srgbClr val="C00000"/>
                </a:solidFill>
                <a:hlinkClick r:id="rId2"/>
              </a:rPr>
              <a:t>技優入學</a:t>
            </a:r>
            <a:r>
              <a:rPr lang="zh-TW" altLang="en-US" sz="2600" dirty="0" smtClean="0"/>
              <a:t>可擴大校系類別：</a:t>
            </a:r>
          </a:p>
          <a:p>
            <a:pPr lvl="1" eaLnBrk="1" hangingPunct="1"/>
            <a:r>
              <a:rPr lang="en-US" altLang="zh-TW" sz="2200" dirty="0" smtClean="0"/>
              <a:t>1.</a:t>
            </a:r>
            <a:r>
              <a:rPr lang="zh-TW" altLang="en-US" sz="2200" dirty="0" smtClean="0"/>
              <a:t>工設</a:t>
            </a:r>
            <a:r>
              <a:rPr lang="en-US" altLang="zh-TW" sz="2200" dirty="0" smtClean="0"/>
              <a:t>2.</a:t>
            </a:r>
            <a:r>
              <a:rPr lang="zh-TW" altLang="en-US" sz="2200" dirty="0" smtClean="0"/>
              <a:t>幼保</a:t>
            </a:r>
            <a:r>
              <a:rPr lang="en-US" altLang="zh-TW" sz="2200" dirty="0" smtClean="0"/>
              <a:t>3.</a:t>
            </a:r>
            <a:r>
              <a:rPr lang="zh-TW" altLang="en-US" sz="2200" dirty="0" smtClean="0"/>
              <a:t>服裝</a:t>
            </a:r>
            <a:r>
              <a:rPr lang="en-US" altLang="zh-TW" sz="2200" dirty="0" smtClean="0"/>
              <a:t>4.</a:t>
            </a:r>
            <a:r>
              <a:rPr lang="zh-TW" altLang="en-US" sz="2200" dirty="0" smtClean="0"/>
              <a:t>航管</a:t>
            </a:r>
            <a:r>
              <a:rPr lang="en-US" altLang="zh-TW" sz="2200" dirty="0" smtClean="0"/>
              <a:t>5.</a:t>
            </a:r>
            <a:r>
              <a:rPr lang="zh-TW" altLang="en-US" sz="2200" dirty="0" smtClean="0"/>
              <a:t>商設</a:t>
            </a:r>
            <a:r>
              <a:rPr lang="en-US" altLang="zh-TW" sz="2200" dirty="0" smtClean="0"/>
              <a:t>6.</a:t>
            </a:r>
            <a:r>
              <a:rPr lang="zh-TW" altLang="en-US" sz="2200" dirty="0" smtClean="0"/>
              <a:t>商業</a:t>
            </a:r>
            <a:r>
              <a:rPr lang="en-US" altLang="zh-TW" sz="2200" dirty="0" smtClean="0"/>
              <a:t>7.</a:t>
            </a:r>
            <a:r>
              <a:rPr lang="zh-TW" altLang="en-US" sz="2200" dirty="0" smtClean="0"/>
              <a:t>資管</a:t>
            </a:r>
          </a:p>
          <a:p>
            <a:pPr lvl="1" eaLnBrk="1" hangingPunct="1"/>
            <a:r>
              <a:rPr lang="en-US" altLang="zh-TW" sz="2200" dirty="0" smtClean="0"/>
              <a:t>8.</a:t>
            </a:r>
            <a:r>
              <a:rPr lang="zh-TW" altLang="en-US" sz="2200" dirty="0" smtClean="0"/>
              <a:t>農場經營</a:t>
            </a:r>
            <a:r>
              <a:rPr lang="en-US" altLang="zh-TW" sz="2200" dirty="0" smtClean="0"/>
              <a:t>9.</a:t>
            </a:r>
            <a:r>
              <a:rPr lang="zh-TW" altLang="en-US" sz="2200" dirty="0" smtClean="0"/>
              <a:t>電子</a:t>
            </a:r>
            <a:r>
              <a:rPr lang="en-US" altLang="zh-TW" sz="2200" dirty="0" smtClean="0"/>
              <a:t>10.</a:t>
            </a:r>
            <a:r>
              <a:rPr lang="zh-TW" altLang="en-US" sz="2200" dirty="0" smtClean="0"/>
              <a:t>管理</a:t>
            </a:r>
            <a:r>
              <a:rPr lang="en-US" altLang="zh-TW" sz="2200" dirty="0" smtClean="0"/>
              <a:t>11.</a:t>
            </a:r>
            <a:r>
              <a:rPr lang="zh-TW" altLang="en-US" sz="2200" dirty="0" smtClean="0"/>
              <a:t>藝術影視</a:t>
            </a:r>
            <a:r>
              <a:rPr lang="en-US" altLang="zh-TW" sz="2200" dirty="0" smtClean="0"/>
              <a:t>12.</a:t>
            </a:r>
            <a:r>
              <a:rPr lang="zh-TW" altLang="en-US" sz="2200" dirty="0" smtClean="0"/>
              <a:t>外語英日語</a:t>
            </a:r>
          </a:p>
          <a:p>
            <a:pPr eaLnBrk="1" hangingPunct="1"/>
            <a:endParaRPr lang="en-US" altLang="zh-TW" sz="26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如果不想念商管群，怎麼辦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報考「商管外語群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/>
              <a:t>只要加考一科「英文閱讀與</a:t>
            </a:r>
            <a:r>
              <a:rPr lang="zh-TW" altLang="en-US" dirty="0" smtClean="0"/>
              <a:t>寫作」即可同時選填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商管群</a:t>
            </a:r>
            <a:r>
              <a:rPr lang="zh-TW" altLang="en-US" dirty="0" smtClean="0"/>
              <a:t>、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外語群英語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類</a:t>
            </a:r>
            <a:r>
              <a:rPr lang="zh-TW" altLang="en-US" dirty="0" smtClean="0"/>
              <a:t>校系。</a:t>
            </a:r>
            <a:endParaRPr lang="en-US" altLang="zh-TW" dirty="0" smtClean="0"/>
          </a:p>
          <a:p>
            <a:r>
              <a:rPr lang="zh-TW" altLang="en-US" dirty="0" smtClean="0"/>
              <a:t>報考「商管群」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許多非商管群科系均有不少名額給商管群學生，</a:t>
            </a:r>
            <a:r>
              <a:rPr lang="zh-TW" altLang="en-US" dirty="0" smtClean="0">
                <a:hlinkClick r:id="rId2"/>
              </a:rPr>
              <a:t>例如</a:t>
            </a:r>
            <a:r>
              <a:rPr lang="zh-TW" altLang="en-US" dirty="0" smtClean="0"/>
              <a:t>：國立澎湖</a:t>
            </a:r>
            <a:r>
              <a:rPr lang="zh-TW" altLang="en-US" dirty="0"/>
              <a:t>科技大學 </a:t>
            </a:r>
            <a:r>
              <a:rPr lang="en-US" altLang="zh-TW" dirty="0"/>
              <a:t>- </a:t>
            </a:r>
            <a:r>
              <a:rPr lang="zh-TW" altLang="en-US" dirty="0"/>
              <a:t>觀光休閒</a:t>
            </a:r>
            <a:r>
              <a:rPr lang="zh-TW" altLang="en-US" dirty="0" smtClean="0"/>
              <a:t>系、</a:t>
            </a:r>
            <a:r>
              <a:rPr lang="zh-TW" altLang="en-US" dirty="0"/>
              <a:t>國立高雄餐旅大學 </a:t>
            </a:r>
            <a:r>
              <a:rPr lang="en-US" altLang="zh-TW" dirty="0"/>
              <a:t>- </a:t>
            </a:r>
            <a:r>
              <a:rPr lang="zh-TW" altLang="en-US" dirty="0"/>
              <a:t>休閒暨遊憩管理</a:t>
            </a:r>
            <a:r>
              <a:rPr lang="zh-TW" altLang="en-US" dirty="0" smtClean="0"/>
              <a:t>系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74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善用網路資源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技專校院入學測驗中心</a:t>
            </a:r>
            <a:endParaRPr lang="en-US" altLang="zh-TW" sz="2000" dirty="0" smtClean="0"/>
          </a:p>
          <a:p>
            <a:pPr lvl="1"/>
            <a:r>
              <a:rPr lang="en-US" altLang="zh-TW" sz="2000" dirty="0" smtClean="0">
                <a:hlinkClick r:id="rId2"/>
              </a:rPr>
              <a:t>http://www.tcte.edu.tw/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考試資訊、各科考古題</a:t>
            </a:r>
            <a:endParaRPr lang="en-US" altLang="zh-TW" sz="2000" dirty="0" smtClean="0"/>
          </a:p>
          <a:p>
            <a:r>
              <a:rPr lang="zh-TW" altLang="en-US" sz="2000" dirty="0" smtClean="0"/>
              <a:t>技訊網</a:t>
            </a:r>
            <a:endParaRPr lang="en-US" altLang="zh-TW" sz="2000" dirty="0" smtClean="0"/>
          </a:p>
          <a:p>
            <a:pPr lvl="1"/>
            <a:r>
              <a:rPr lang="en-US" altLang="zh-TW" sz="2000" dirty="0" smtClean="0">
                <a:hlinkClick r:id="rId3"/>
              </a:rPr>
              <a:t>http://www.techadmi.edu.tw/search/index.php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學校資訊、各種招生管道查詢</a:t>
            </a:r>
            <a:endParaRPr lang="en-US" altLang="zh-TW" sz="2000" dirty="0" smtClean="0"/>
          </a:p>
          <a:p>
            <a:r>
              <a:rPr lang="zh-TW" altLang="en-US" sz="2000" dirty="0" smtClean="0"/>
              <a:t>阿欽師教學部落格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大推！</a:t>
            </a:r>
            <a:r>
              <a:rPr lang="en-US" altLang="zh-TW" sz="2000" dirty="0" smtClean="0"/>
              <a:t>)</a:t>
            </a:r>
            <a:endParaRPr lang="en-US" altLang="zh-TW" sz="2000" b="1" dirty="0"/>
          </a:p>
          <a:p>
            <a:pPr lvl="1"/>
            <a:r>
              <a:rPr lang="en-US" altLang="zh-TW" sz="2000" dirty="0" smtClean="0">
                <a:hlinkClick r:id="rId4"/>
              </a:rPr>
              <a:t>http://blog.tchcvs.tc.edu.tw/wordpress/b26031/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登記分發最低錄取分數、甄選入學級分數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概算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換算、落點預估、選填志願原則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0E6EE-1B0F-4EB6-AE20-62BF1B9B9A3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2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2807</TotalTime>
  <Words>832</Words>
  <Application>Microsoft Office PowerPoint</Application>
  <PresentationFormat>如螢幕大小 (4:3)</PresentationFormat>
  <Paragraphs>168</Paragraphs>
  <Slides>23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Profile</vt:lpstr>
      <vt:lpstr>104學年度親師會</vt:lpstr>
      <vt:lpstr>104學年重要考試及檢定日程</vt:lpstr>
      <vt:lpstr>104學年重要考試及檢定日程</vt:lpstr>
      <vt:lpstr>105四技二專統一入學測驗考試科目</vt:lpstr>
      <vt:lpstr>PowerPoint 簡報</vt:lpstr>
      <vt:lpstr>升學管道</vt:lpstr>
      <vt:lpstr>可讀取校系種類</vt:lpstr>
      <vt:lpstr>如果不想念商管群，怎麼辦？</vt:lpstr>
      <vt:lpstr>善用網路資源</vt:lpstr>
      <vt:lpstr>觀念</vt:lpstr>
      <vt:lpstr>大家都想讀國立，因為…</vt:lpstr>
      <vt:lpstr>PowerPoint 簡報</vt:lpstr>
      <vt:lpstr>PowerPoint 簡報</vt:lpstr>
      <vt:lpstr>但是…</vt:lpstr>
      <vt:lpstr>PowerPoint 簡報</vt:lpstr>
      <vt:lpstr>養成良好的習慣</vt:lpstr>
      <vt:lpstr>讀書無捷徑</vt:lpstr>
      <vt:lpstr>          產學合作專班有剩餘名額               如果有機會想去 ‧‧‧‧‧</vt:lpstr>
      <vt:lpstr>PowerPoint 簡報</vt:lpstr>
      <vt:lpstr>書面資料</vt:lpstr>
      <vt:lpstr>口試試題</vt:lpstr>
      <vt:lpstr>PowerPoint 簡報</vt:lpstr>
      <vt:lpstr>指定項目甄試成績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96學年度親師會</dc:title>
  <dc:creator>LIANG</dc:creator>
  <cp:lastModifiedBy>張秀瑋</cp:lastModifiedBy>
  <cp:revision>102</cp:revision>
  <cp:lastPrinted>2015-09-17T08:08:25Z</cp:lastPrinted>
  <dcterms:created xsi:type="dcterms:W3CDTF">2007-09-25T08:57:24Z</dcterms:created>
  <dcterms:modified xsi:type="dcterms:W3CDTF">2015-09-17T08:24:34Z</dcterms:modified>
</cp:coreProperties>
</file>